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342" r:id="rId12"/>
    <p:sldId id="343" r:id="rId13"/>
    <p:sldId id="345" r:id="rId14"/>
    <p:sldId id="346" r:id="rId15"/>
    <p:sldId id="344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372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371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73" r:id="rId65"/>
    <p:sldId id="315" r:id="rId66"/>
    <p:sldId id="374" r:id="rId67"/>
    <p:sldId id="319" r:id="rId68"/>
    <p:sldId id="320" r:id="rId69"/>
    <p:sldId id="321" r:id="rId70"/>
    <p:sldId id="322" r:id="rId71"/>
    <p:sldId id="323" r:id="rId72"/>
    <p:sldId id="324" r:id="rId73"/>
    <p:sldId id="325" r:id="rId74"/>
    <p:sldId id="326" r:id="rId75"/>
    <p:sldId id="327" r:id="rId76"/>
    <p:sldId id="328" r:id="rId77"/>
    <p:sldId id="329" r:id="rId78"/>
    <p:sldId id="330" r:id="rId79"/>
    <p:sldId id="331" r:id="rId80"/>
    <p:sldId id="332" r:id="rId81"/>
    <p:sldId id="333" r:id="rId82"/>
    <p:sldId id="334" r:id="rId83"/>
    <p:sldId id="335" r:id="rId84"/>
    <p:sldId id="336" r:id="rId85"/>
    <p:sldId id="337" r:id="rId86"/>
    <p:sldId id="338" r:id="rId87"/>
    <p:sldId id="339" r:id="rId88"/>
    <p:sldId id="340" r:id="rId89"/>
    <p:sldId id="341" r:id="rId90"/>
    <p:sldId id="347" r:id="rId91"/>
    <p:sldId id="348" r:id="rId92"/>
    <p:sldId id="349" r:id="rId93"/>
    <p:sldId id="350" r:id="rId94"/>
    <p:sldId id="351" r:id="rId95"/>
    <p:sldId id="352" r:id="rId96"/>
    <p:sldId id="353" r:id="rId97"/>
    <p:sldId id="354" r:id="rId98"/>
    <p:sldId id="355" r:id="rId99"/>
    <p:sldId id="356" r:id="rId100"/>
    <p:sldId id="357" r:id="rId101"/>
    <p:sldId id="358" r:id="rId102"/>
    <p:sldId id="359" r:id="rId103"/>
    <p:sldId id="360" r:id="rId104"/>
    <p:sldId id="361" r:id="rId105"/>
    <p:sldId id="362" r:id="rId106"/>
    <p:sldId id="363" r:id="rId107"/>
    <p:sldId id="364" r:id="rId108"/>
    <p:sldId id="365" r:id="rId109"/>
    <p:sldId id="366" r:id="rId110"/>
    <p:sldId id="367" r:id="rId111"/>
    <p:sldId id="368" r:id="rId112"/>
    <p:sldId id="369" r:id="rId113"/>
    <p:sldId id="370" r:id="rId114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108" y="26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viewProps" Target="view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theme" Target="theme/theme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D4CF11-9271-47E3-B096-E5E4FE399DC2}" type="datetimeFigureOut">
              <a:rPr lang="cs-CZ" smtClean="0"/>
              <a:t>16.09.2026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2EE90C-EB7B-4EC8-92A6-770BE8DD322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24419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2EE90C-EB7B-4EC8-92A6-770BE8DD322D}" type="slidenum">
              <a:rPr lang="cs-CZ" smtClean="0"/>
              <a:t>27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242196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2EE90C-EB7B-4EC8-92A6-770BE8DD322D}" type="slidenum">
              <a:rPr lang="cs-CZ" smtClean="0"/>
              <a:t>93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05836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1112208" y="6523634"/>
            <a:ext cx="379730" cy="138430"/>
          </a:xfrm>
          <a:custGeom>
            <a:avLst/>
            <a:gdLst/>
            <a:ahLst/>
            <a:cxnLst/>
            <a:rect l="l" t="t" r="r" b="b"/>
            <a:pathLst>
              <a:path w="379729" h="138429">
                <a:moveTo>
                  <a:pt x="103225" y="66611"/>
                </a:moveTo>
                <a:lnTo>
                  <a:pt x="97866" y="27419"/>
                </a:lnTo>
                <a:lnTo>
                  <a:pt x="71501" y="3327"/>
                </a:lnTo>
                <a:lnTo>
                  <a:pt x="71501" y="66611"/>
                </a:lnTo>
                <a:lnTo>
                  <a:pt x="71501" y="71183"/>
                </a:lnTo>
                <a:lnTo>
                  <a:pt x="58750" y="110388"/>
                </a:lnTo>
                <a:lnTo>
                  <a:pt x="44475" y="110388"/>
                </a:lnTo>
                <a:lnTo>
                  <a:pt x="31483" y="71183"/>
                </a:lnTo>
                <a:lnTo>
                  <a:pt x="31483" y="66611"/>
                </a:lnTo>
                <a:lnTo>
                  <a:pt x="45440" y="27419"/>
                </a:lnTo>
                <a:lnTo>
                  <a:pt x="57531" y="27419"/>
                </a:lnTo>
                <a:lnTo>
                  <a:pt x="71501" y="66611"/>
                </a:lnTo>
                <a:lnTo>
                  <a:pt x="71501" y="3327"/>
                </a:lnTo>
                <a:lnTo>
                  <a:pt x="62585" y="876"/>
                </a:lnTo>
                <a:lnTo>
                  <a:pt x="51485" y="0"/>
                </a:lnTo>
                <a:lnTo>
                  <a:pt x="40424" y="876"/>
                </a:lnTo>
                <a:lnTo>
                  <a:pt x="5715" y="26035"/>
                </a:lnTo>
                <a:lnTo>
                  <a:pt x="0" y="66611"/>
                </a:lnTo>
                <a:lnTo>
                  <a:pt x="0" y="71183"/>
                </a:lnTo>
                <a:lnTo>
                  <a:pt x="203" y="84543"/>
                </a:lnTo>
                <a:lnTo>
                  <a:pt x="215" y="85547"/>
                </a:lnTo>
                <a:lnTo>
                  <a:pt x="13538" y="122656"/>
                </a:lnTo>
                <a:lnTo>
                  <a:pt x="51485" y="137807"/>
                </a:lnTo>
                <a:lnTo>
                  <a:pt x="62585" y="136918"/>
                </a:lnTo>
                <a:lnTo>
                  <a:pt x="97409" y="111671"/>
                </a:lnTo>
                <a:lnTo>
                  <a:pt x="97828" y="110388"/>
                </a:lnTo>
                <a:lnTo>
                  <a:pt x="101498" y="99174"/>
                </a:lnTo>
                <a:lnTo>
                  <a:pt x="103009" y="85547"/>
                </a:lnTo>
                <a:lnTo>
                  <a:pt x="103225" y="71183"/>
                </a:lnTo>
                <a:lnTo>
                  <a:pt x="103225" y="66611"/>
                </a:lnTo>
                <a:close/>
              </a:path>
              <a:path w="379729" h="138429">
                <a:moveTo>
                  <a:pt x="216598" y="95719"/>
                </a:moveTo>
                <a:lnTo>
                  <a:pt x="195834" y="59309"/>
                </a:lnTo>
                <a:lnTo>
                  <a:pt x="158826" y="52425"/>
                </a:lnTo>
                <a:lnTo>
                  <a:pt x="155435" y="50977"/>
                </a:lnTo>
                <a:lnTo>
                  <a:pt x="153022" y="48336"/>
                </a:lnTo>
                <a:lnTo>
                  <a:pt x="150126" y="45694"/>
                </a:lnTo>
                <a:lnTo>
                  <a:pt x="149885" y="42329"/>
                </a:lnTo>
                <a:lnTo>
                  <a:pt x="149885" y="33909"/>
                </a:lnTo>
                <a:lnTo>
                  <a:pt x="155435" y="26695"/>
                </a:lnTo>
                <a:lnTo>
                  <a:pt x="169214" y="26695"/>
                </a:lnTo>
                <a:lnTo>
                  <a:pt x="174472" y="26809"/>
                </a:lnTo>
                <a:lnTo>
                  <a:pt x="180797" y="27660"/>
                </a:lnTo>
                <a:lnTo>
                  <a:pt x="187604" y="29933"/>
                </a:lnTo>
                <a:lnTo>
                  <a:pt x="194360" y="34391"/>
                </a:lnTo>
                <a:lnTo>
                  <a:pt x="210718" y="18224"/>
                </a:lnTo>
                <a:lnTo>
                  <a:pt x="168973" y="0"/>
                </a:lnTo>
                <a:lnTo>
                  <a:pt x="148831" y="3022"/>
                </a:lnTo>
                <a:lnTo>
                  <a:pt x="133261" y="11569"/>
                </a:lnTo>
                <a:lnTo>
                  <a:pt x="123215" y="24853"/>
                </a:lnTo>
                <a:lnTo>
                  <a:pt x="119659" y="42087"/>
                </a:lnTo>
                <a:lnTo>
                  <a:pt x="120205" y="50279"/>
                </a:lnTo>
                <a:lnTo>
                  <a:pt x="147408" y="79133"/>
                </a:lnTo>
                <a:lnTo>
                  <a:pt x="172847" y="83210"/>
                </a:lnTo>
                <a:lnTo>
                  <a:pt x="177190" y="83934"/>
                </a:lnTo>
                <a:lnTo>
                  <a:pt x="180581" y="85128"/>
                </a:lnTo>
                <a:lnTo>
                  <a:pt x="182753" y="87299"/>
                </a:lnTo>
                <a:lnTo>
                  <a:pt x="184924" y="89700"/>
                </a:lnTo>
                <a:lnTo>
                  <a:pt x="185902" y="92595"/>
                </a:lnTo>
                <a:lnTo>
                  <a:pt x="185902" y="96443"/>
                </a:lnTo>
                <a:lnTo>
                  <a:pt x="184518" y="102476"/>
                </a:lnTo>
                <a:lnTo>
                  <a:pt x="180428" y="106845"/>
                </a:lnTo>
                <a:lnTo>
                  <a:pt x="173761" y="109486"/>
                </a:lnTo>
                <a:lnTo>
                  <a:pt x="164630" y="110388"/>
                </a:lnTo>
                <a:lnTo>
                  <a:pt x="158432" y="110109"/>
                </a:lnTo>
                <a:lnTo>
                  <a:pt x="150215" y="108851"/>
                </a:lnTo>
                <a:lnTo>
                  <a:pt x="141401" y="106019"/>
                </a:lnTo>
                <a:lnTo>
                  <a:pt x="133438" y="101003"/>
                </a:lnTo>
                <a:lnTo>
                  <a:pt x="113614" y="120967"/>
                </a:lnTo>
                <a:lnTo>
                  <a:pt x="123355" y="128574"/>
                </a:lnTo>
                <a:lnTo>
                  <a:pt x="134734" y="133807"/>
                </a:lnTo>
                <a:lnTo>
                  <a:pt x="148259" y="136829"/>
                </a:lnTo>
                <a:lnTo>
                  <a:pt x="164388" y="137807"/>
                </a:lnTo>
                <a:lnTo>
                  <a:pt x="183553" y="135318"/>
                </a:lnTo>
                <a:lnTo>
                  <a:pt x="200279" y="127673"/>
                </a:lnTo>
                <a:lnTo>
                  <a:pt x="212115" y="114566"/>
                </a:lnTo>
                <a:lnTo>
                  <a:pt x="216598" y="95719"/>
                </a:lnTo>
                <a:close/>
              </a:path>
              <a:path w="379729" h="138429">
                <a:moveTo>
                  <a:pt x="328536" y="95719"/>
                </a:moveTo>
                <a:lnTo>
                  <a:pt x="307581" y="59309"/>
                </a:lnTo>
                <a:lnTo>
                  <a:pt x="270764" y="52425"/>
                </a:lnTo>
                <a:lnTo>
                  <a:pt x="267373" y="50977"/>
                </a:lnTo>
                <a:lnTo>
                  <a:pt x="262064" y="45694"/>
                </a:lnTo>
                <a:lnTo>
                  <a:pt x="261581" y="42329"/>
                </a:lnTo>
                <a:lnTo>
                  <a:pt x="261581" y="33909"/>
                </a:lnTo>
                <a:lnTo>
                  <a:pt x="267373" y="26695"/>
                </a:lnTo>
                <a:lnTo>
                  <a:pt x="280911" y="26695"/>
                </a:lnTo>
                <a:lnTo>
                  <a:pt x="286296" y="26809"/>
                </a:lnTo>
                <a:lnTo>
                  <a:pt x="292684" y="27660"/>
                </a:lnTo>
                <a:lnTo>
                  <a:pt x="299529" y="29933"/>
                </a:lnTo>
                <a:lnTo>
                  <a:pt x="306298" y="34391"/>
                </a:lnTo>
                <a:lnTo>
                  <a:pt x="322630" y="18224"/>
                </a:lnTo>
                <a:lnTo>
                  <a:pt x="280911" y="0"/>
                </a:lnTo>
                <a:lnTo>
                  <a:pt x="260616" y="3022"/>
                </a:lnTo>
                <a:lnTo>
                  <a:pt x="244983" y="11569"/>
                </a:lnTo>
                <a:lnTo>
                  <a:pt x="234911" y="24853"/>
                </a:lnTo>
                <a:lnTo>
                  <a:pt x="231355" y="42087"/>
                </a:lnTo>
                <a:lnTo>
                  <a:pt x="231940" y="50279"/>
                </a:lnTo>
                <a:lnTo>
                  <a:pt x="259334" y="79133"/>
                </a:lnTo>
                <a:lnTo>
                  <a:pt x="284518" y="83210"/>
                </a:lnTo>
                <a:lnTo>
                  <a:pt x="289128" y="83934"/>
                </a:lnTo>
                <a:lnTo>
                  <a:pt x="292506" y="85128"/>
                </a:lnTo>
                <a:lnTo>
                  <a:pt x="296595" y="89700"/>
                </a:lnTo>
                <a:lnTo>
                  <a:pt x="297827" y="92595"/>
                </a:lnTo>
                <a:lnTo>
                  <a:pt x="297827" y="96443"/>
                </a:lnTo>
                <a:lnTo>
                  <a:pt x="296430" y="102476"/>
                </a:lnTo>
                <a:lnTo>
                  <a:pt x="292315" y="106845"/>
                </a:lnTo>
                <a:lnTo>
                  <a:pt x="285572" y="109486"/>
                </a:lnTo>
                <a:lnTo>
                  <a:pt x="276301" y="110388"/>
                </a:lnTo>
                <a:lnTo>
                  <a:pt x="270256" y="110109"/>
                </a:lnTo>
                <a:lnTo>
                  <a:pt x="262115" y="108851"/>
                </a:lnTo>
                <a:lnTo>
                  <a:pt x="253339" y="106019"/>
                </a:lnTo>
                <a:lnTo>
                  <a:pt x="245364" y="101003"/>
                </a:lnTo>
                <a:lnTo>
                  <a:pt x="228600" y="117779"/>
                </a:lnTo>
                <a:lnTo>
                  <a:pt x="276072" y="137807"/>
                </a:lnTo>
                <a:lnTo>
                  <a:pt x="295287" y="135318"/>
                </a:lnTo>
                <a:lnTo>
                  <a:pt x="312089" y="127673"/>
                </a:lnTo>
                <a:lnTo>
                  <a:pt x="324002" y="114566"/>
                </a:lnTo>
                <a:lnTo>
                  <a:pt x="328536" y="95719"/>
                </a:lnTo>
                <a:close/>
              </a:path>
              <a:path w="379729" h="138429">
                <a:moveTo>
                  <a:pt x="379272" y="1193"/>
                </a:moveTo>
                <a:lnTo>
                  <a:pt x="347865" y="1193"/>
                </a:lnTo>
                <a:lnTo>
                  <a:pt x="347865" y="136601"/>
                </a:lnTo>
                <a:lnTo>
                  <a:pt x="379272" y="136601"/>
                </a:lnTo>
                <a:lnTo>
                  <a:pt x="379272" y="119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510857" y="6523625"/>
            <a:ext cx="104427" cy="137805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879751" y="6524827"/>
            <a:ext cx="89928" cy="135401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757184" y="6523625"/>
            <a:ext cx="103202" cy="137805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10996421" y="6524828"/>
            <a:ext cx="106680" cy="135890"/>
          </a:xfrm>
          <a:custGeom>
            <a:avLst/>
            <a:gdLst/>
            <a:ahLst/>
            <a:cxnLst/>
            <a:rect l="l" t="t" r="r" b="b"/>
            <a:pathLst>
              <a:path w="106679" h="135890">
                <a:moveTo>
                  <a:pt x="53666" y="0"/>
                </a:moveTo>
                <a:lnTo>
                  <a:pt x="0" y="0"/>
                </a:lnTo>
                <a:lnTo>
                  <a:pt x="0" y="135401"/>
                </a:lnTo>
                <a:lnTo>
                  <a:pt x="31426" y="135401"/>
                </a:lnTo>
                <a:lnTo>
                  <a:pt x="31426" y="84173"/>
                </a:lnTo>
                <a:lnTo>
                  <a:pt x="79511" y="84173"/>
                </a:lnTo>
                <a:lnTo>
                  <a:pt x="76630" y="78642"/>
                </a:lnTo>
                <a:lnTo>
                  <a:pt x="77839" y="77921"/>
                </a:lnTo>
                <a:lnTo>
                  <a:pt x="83418" y="74468"/>
                </a:lnTo>
                <a:lnTo>
                  <a:pt x="90743" y="67790"/>
                </a:lnTo>
                <a:lnTo>
                  <a:pt x="96658" y="58201"/>
                </a:lnTo>
                <a:lnTo>
                  <a:pt x="31426" y="58201"/>
                </a:lnTo>
                <a:lnTo>
                  <a:pt x="31426" y="27416"/>
                </a:lnTo>
                <a:lnTo>
                  <a:pt x="96916" y="27416"/>
                </a:lnTo>
                <a:lnTo>
                  <a:pt x="96873" y="27191"/>
                </a:lnTo>
                <a:lnTo>
                  <a:pt x="88084" y="13408"/>
                </a:lnTo>
                <a:lnTo>
                  <a:pt x="73628" y="3682"/>
                </a:lnTo>
                <a:lnTo>
                  <a:pt x="53666" y="0"/>
                </a:lnTo>
                <a:close/>
              </a:path>
              <a:path w="106679" h="135890">
                <a:moveTo>
                  <a:pt x="79511" y="84173"/>
                </a:moveTo>
                <a:lnTo>
                  <a:pt x="44481" y="84173"/>
                </a:lnTo>
                <a:lnTo>
                  <a:pt x="46897" y="87781"/>
                </a:lnTo>
                <a:lnTo>
                  <a:pt x="62128" y="119618"/>
                </a:lnTo>
                <a:lnTo>
                  <a:pt x="67537" y="130813"/>
                </a:lnTo>
                <a:lnTo>
                  <a:pt x="69864" y="135401"/>
                </a:lnTo>
                <a:lnTo>
                  <a:pt x="106364" y="135401"/>
                </a:lnTo>
                <a:lnTo>
                  <a:pt x="101514" y="126330"/>
                </a:lnTo>
                <a:lnTo>
                  <a:pt x="79511" y="84173"/>
                </a:lnTo>
                <a:close/>
              </a:path>
              <a:path w="106679" h="135890">
                <a:moveTo>
                  <a:pt x="96916" y="27416"/>
                </a:moveTo>
                <a:lnTo>
                  <a:pt x="62611" y="27416"/>
                </a:lnTo>
                <a:lnTo>
                  <a:pt x="68411" y="35594"/>
                </a:lnTo>
                <a:lnTo>
                  <a:pt x="68411" y="50264"/>
                </a:lnTo>
                <a:lnTo>
                  <a:pt x="62611" y="58201"/>
                </a:lnTo>
                <a:lnTo>
                  <a:pt x="96658" y="58201"/>
                </a:lnTo>
                <a:lnTo>
                  <a:pt x="97115" y="57459"/>
                </a:lnTo>
                <a:lnTo>
                  <a:pt x="99839" y="43048"/>
                </a:lnTo>
                <a:lnTo>
                  <a:pt x="96916" y="274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1634616" y="6524828"/>
            <a:ext cx="103235" cy="13540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28288" y="2578684"/>
            <a:ext cx="4535423" cy="1254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16418" y="1261744"/>
            <a:ext cx="9959162" cy="20313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jp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jpg"/><Relationship Id="rId10" Type="http://schemas.openxmlformats.org/officeDocument/2006/relationships/image" Target="../media/image19.png"/><Relationship Id="rId4" Type="http://schemas.openxmlformats.org/officeDocument/2006/relationships/image" Target="../media/image13.jp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jp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9.png"/><Relationship Id="rId7" Type="http://schemas.openxmlformats.org/officeDocument/2006/relationships/image" Target="../media/image27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28.png"/><Relationship Id="rId10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34.png"/><Relationship Id="rId7" Type="http://schemas.openxmlformats.org/officeDocument/2006/relationships/image" Target="../media/image2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openxmlformats.org/officeDocument/2006/relationships/image" Target="../media/image29.png"/><Relationship Id="rId4" Type="http://schemas.openxmlformats.org/officeDocument/2006/relationships/image" Target="../media/image31.png"/><Relationship Id="rId9" Type="http://schemas.openxmlformats.org/officeDocument/2006/relationships/image" Target="../media/image27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6.png"/><Relationship Id="rId7" Type="http://schemas.openxmlformats.org/officeDocument/2006/relationships/image" Target="../media/image27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26.png"/><Relationship Id="rId4" Type="http://schemas.openxmlformats.org/officeDocument/2006/relationships/image" Target="../media/image34.png"/><Relationship Id="rId9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4.png"/><Relationship Id="rId7" Type="http://schemas.openxmlformats.org/officeDocument/2006/relationships/image" Target="../media/image27.jp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26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7.png"/><Relationship Id="rId7" Type="http://schemas.openxmlformats.org/officeDocument/2006/relationships/image" Target="../media/image27.jp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53.png"/><Relationship Id="rId7" Type="http://schemas.openxmlformats.org/officeDocument/2006/relationships/image" Target="../media/image29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5.png"/><Relationship Id="rId5" Type="http://schemas.openxmlformats.org/officeDocument/2006/relationships/image" Target="../media/image24.png"/><Relationship Id="rId10" Type="http://schemas.openxmlformats.org/officeDocument/2006/relationships/image" Target="../media/image30.png"/><Relationship Id="rId4" Type="http://schemas.openxmlformats.org/officeDocument/2006/relationships/image" Target="../media/image54.png"/><Relationship Id="rId9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53.png"/><Relationship Id="rId7" Type="http://schemas.openxmlformats.org/officeDocument/2006/relationships/image" Target="../media/image29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5.png"/><Relationship Id="rId5" Type="http://schemas.openxmlformats.org/officeDocument/2006/relationships/image" Target="../media/image24.png"/><Relationship Id="rId10" Type="http://schemas.openxmlformats.org/officeDocument/2006/relationships/image" Target="../media/image30.png"/><Relationship Id="rId4" Type="http://schemas.openxmlformats.org/officeDocument/2006/relationships/image" Target="../media/image54.png"/><Relationship Id="rId9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8.png"/><Relationship Id="rId7" Type="http://schemas.openxmlformats.org/officeDocument/2006/relationships/image" Target="../media/image23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5" Type="http://schemas.openxmlformats.org/officeDocument/2006/relationships/image" Target="../media/image5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71.png"/><Relationship Id="rId3" Type="http://schemas.openxmlformats.org/officeDocument/2006/relationships/image" Target="../media/image61.jpg"/><Relationship Id="rId7" Type="http://schemas.openxmlformats.org/officeDocument/2006/relationships/image" Target="../media/image65.jpg"/><Relationship Id="rId12" Type="http://schemas.openxmlformats.org/officeDocument/2006/relationships/image" Target="../media/image70.jp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11" Type="http://schemas.openxmlformats.org/officeDocument/2006/relationships/image" Target="../media/image69.png"/><Relationship Id="rId5" Type="http://schemas.openxmlformats.org/officeDocument/2006/relationships/image" Target="../media/image63.jpg"/><Relationship Id="rId15" Type="http://schemas.openxmlformats.org/officeDocument/2006/relationships/image" Target="../media/image73.png"/><Relationship Id="rId10" Type="http://schemas.openxmlformats.org/officeDocument/2006/relationships/image" Target="../media/image68.jpg"/><Relationship Id="rId4" Type="http://schemas.openxmlformats.org/officeDocument/2006/relationships/image" Target="../media/image62.png"/><Relationship Id="rId9" Type="http://schemas.openxmlformats.org/officeDocument/2006/relationships/image" Target="../media/image67.jpg"/><Relationship Id="rId14" Type="http://schemas.openxmlformats.org/officeDocument/2006/relationships/image" Target="../media/image72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61.jpg"/><Relationship Id="rId7" Type="http://schemas.openxmlformats.org/officeDocument/2006/relationships/image" Target="../media/image27.jp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11" Type="http://schemas.openxmlformats.org/officeDocument/2006/relationships/image" Target="../media/image44.png"/><Relationship Id="rId5" Type="http://schemas.openxmlformats.org/officeDocument/2006/relationships/image" Target="../media/image75.png"/><Relationship Id="rId10" Type="http://schemas.openxmlformats.org/officeDocument/2006/relationships/image" Target="../media/image47.png"/><Relationship Id="rId4" Type="http://schemas.openxmlformats.org/officeDocument/2006/relationships/image" Target="../media/image62.png"/><Relationship Id="rId9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77.png"/><Relationship Id="rId7" Type="http://schemas.openxmlformats.org/officeDocument/2006/relationships/image" Target="../media/image44.png"/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jpg"/><Relationship Id="rId5" Type="http://schemas.openxmlformats.org/officeDocument/2006/relationships/image" Target="../media/image24.png"/><Relationship Id="rId10" Type="http://schemas.openxmlformats.org/officeDocument/2006/relationships/image" Target="../media/image47.png"/><Relationship Id="rId4" Type="http://schemas.openxmlformats.org/officeDocument/2006/relationships/image" Target="../media/image75.png"/><Relationship Id="rId9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79.png"/><Relationship Id="rId7" Type="http://schemas.openxmlformats.org/officeDocument/2006/relationships/image" Target="../media/image24.png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5.png"/><Relationship Id="rId5" Type="http://schemas.openxmlformats.org/officeDocument/2006/relationships/image" Target="../media/image44.png"/><Relationship Id="rId10" Type="http://schemas.openxmlformats.org/officeDocument/2006/relationships/image" Target="../media/image47.png"/><Relationship Id="rId4" Type="http://schemas.openxmlformats.org/officeDocument/2006/relationships/image" Target="../media/image80.png"/><Relationship Id="rId9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82.png"/><Relationship Id="rId7" Type="http://schemas.openxmlformats.org/officeDocument/2006/relationships/image" Target="../media/image47.png"/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png"/><Relationship Id="rId5" Type="http://schemas.openxmlformats.org/officeDocument/2006/relationships/image" Target="../media/image31.png"/><Relationship Id="rId4" Type="http://schemas.openxmlformats.org/officeDocument/2006/relationships/image" Target="../media/image83.png"/><Relationship Id="rId9" Type="http://schemas.openxmlformats.org/officeDocument/2006/relationships/image" Target="../media/image27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31.png"/><Relationship Id="rId7" Type="http://schemas.openxmlformats.org/officeDocument/2006/relationships/image" Target="../media/image47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png"/><Relationship Id="rId5" Type="http://schemas.openxmlformats.org/officeDocument/2006/relationships/image" Target="../media/image44.png"/><Relationship Id="rId4" Type="http://schemas.openxmlformats.org/officeDocument/2006/relationships/image" Target="../media/image8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88.png"/><Relationship Id="rId7" Type="http://schemas.openxmlformats.org/officeDocument/2006/relationships/image" Target="../media/image23.png"/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jpg"/><Relationship Id="rId9" Type="http://schemas.openxmlformats.org/officeDocument/2006/relationships/image" Target="../media/image5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93.jpg"/><Relationship Id="rId7" Type="http://schemas.openxmlformats.org/officeDocument/2006/relationships/image" Target="../media/image86.png"/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5.png"/><Relationship Id="rId5" Type="http://schemas.openxmlformats.org/officeDocument/2006/relationships/image" Target="../media/image95.png"/><Relationship Id="rId4" Type="http://schemas.openxmlformats.org/officeDocument/2006/relationships/image" Target="../media/image94.png"/><Relationship Id="rId9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jpg"/><Relationship Id="rId3" Type="http://schemas.openxmlformats.org/officeDocument/2006/relationships/image" Target="../media/image98.png"/><Relationship Id="rId7" Type="http://schemas.openxmlformats.org/officeDocument/2006/relationships/image" Target="../media/image102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10" Type="http://schemas.openxmlformats.org/officeDocument/2006/relationships/image" Target="../media/image105.jpg"/><Relationship Id="rId4" Type="http://schemas.openxmlformats.org/officeDocument/2006/relationships/image" Target="../media/image99.png"/><Relationship Id="rId9" Type="http://schemas.openxmlformats.org/officeDocument/2006/relationships/image" Target="../media/image10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106.jp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7.png"/><Relationship Id="rId5" Type="http://schemas.openxmlformats.org/officeDocument/2006/relationships/image" Target="../media/image23.png"/><Relationship Id="rId4" Type="http://schemas.openxmlformats.org/officeDocument/2006/relationships/image" Target="../media/image31.png"/><Relationship Id="rId9" Type="http://schemas.openxmlformats.org/officeDocument/2006/relationships/image" Target="../media/image10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110.png"/><Relationship Id="rId7" Type="http://schemas.openxmlformats.org/officeDocument/2006/relationships/image" Target="../media/image23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jpg"/><Relationship Id="rId5" Type="http://schemas.openxmlformats.org/officeDocument/2006/relationships/image" Target="../media/image24.png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image" Target="../media/image31.png"/><Relationship Id="rId7" Type="http://schemas.openxmlformats.org/officeDocument/2006/relationships/image" Target="../media/image34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7.png"/><Relationship Id="rId5" Type="http://schemas.openxmlformats.org/officeDocument/2006/relationships/image" Target="../media/image27.jpg"/><Relationship Id="rId4" Type="http://schemas.openxmlformats.org/officeDocument/2006/relationships/image" Target="../media/image2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113.jp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png"/><Relationship Id="rId5" Type="http://schemas.openxmlformats.org/officeDocument/2006/relationships/image" Target="../media/image107.png"/><Relationship Id="rId4" Type="http://schemas.openxmlformats.org/officeDocument/2006/relationships/image" Target="../media/image2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7" Type="http://schemas.openxmlformats.org/officeDocument/2006/relationships/image" Target="../media/image86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7.png"/><Relationship Id="rId5" Type="http://schemas.openxmlformats.org/officeDocument/2006/relationships/image" Target="../media/image34.png"/><Relationship Id="rId4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7" Type="http://schemas.openxmlformats.org/officeDocument/2006/relationships/image" Target="../media/image86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7.png"/><Relationship Id="rId5" Type="http://schemas.openxmlformats.org/officeDocument/2006/relationships/image" Target="../media/image34.png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1.png"/><Relationship Id="rId4" Type="http://schemas.openxmlformats.org/officeDocument/2006/relationships/image" Target="../media/image120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3" Type="http://schemas.openxmlformats.org/officeDocument/2006/relationships/image" Target="../media/image124.png"/><Relationship Id="rId7" Type="http://schemas.openxmlformats.org/officeDocument/2006/relationships/image" Target="../media/image128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7.png"/><Relationship Id="rId5" Type="http://schemas.openxmlformats.org/officeDocument/2006/relationships/image" Target="../media/image126.png"/><Relationship Id="rId4" Type="http://schemas.openxmlformats.org/officeDocument/2006/relationships/image" Target="../media/image125.png"/><Relationship Id="rId9" Type="http://schemas.openxmlformats.org/officeDocument/2006/relationships/image" Target="../media/image13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3" Type="http://schemas.openxmlformats.org/officeDocument/2006/relationships/image" Target="../media/image132.png"/><Relationship Id="rId7" Type="http://schemas.openxmlformats.org/officeDocument/2006/relationships/image" Target="../media/image134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jpg"/><Relationship Id="rId11" Type="http://schemas.openxmlformats.org/officeDocument/2006/relationships/image" Target="../media/image138.png"/><Relationship Id="rId5" Type="http://schemas.openxmlformats.org/officeDocument/2006/relationships/image" Target="../media/image24.png"/><Relationship Id="rId10" Type="http://schemas.openxmlformats.org/officeDocument/2006/relationships/image" Target="../media/image137.png"/><Relationship Id="rId4" Type="http://schemas.openxmlformats.org/officeDocument/2006/relationships/image" Target="../media/image133.png"/><Relationship Id="rId9" Type="http://schemas.openxmlformats.org/officeDocument/2006/relationships/image" Target="../media/image136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3" Type="http://schemas.openxmlformats.org/officeDocument/2006/relationships/image" Target="../media/image140.png"/><Relationship Id="rId7" Type="http://schemas.openxmlformats.org/officeDocument/2006/relationships/image" Target="../media/image134.png"/><Relationship Id="rId2" Type="http://schemas.openxmlformats.org/officeDocument/2006/relationships/image" Target="../media/image139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jpg"/><Relationship Id="rId5" Type="http://schemas.openxmlformats.org/officeDocument/2006/relationships/image" Target="../media/image24.png"/><Relationship Id="rId4" Type="http://schemas.openxmlformats.org/officeDocument/2006/relationships/image" Target="../media/image141.png"/><Relationship Id="rId9" Type="http://schemas.openxmlformats.org/officeDocument/2006/relationships/image" Target="../media/image136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3" Type="http://schemas.openxmlformats.org/officeDocument/2006/relationships/image" Target="../media/image143.png"/><Relationship Id="rId7" Type="http://schemas.openxmlformats.org/officeDocument/2006/relationships/image" Target="../media/image134.png"/><Relationship Id="rId2" Type="http://schemas.openxmlformats.org/officeDocument/2006/relationships/image" Target="../media/image142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jpg"/><Relationship Id="rId5" Type="http://schemas.openxmlformats.org/officeDocument/2006/relationships/image" Target="../media/image24.png"/><Relationship Id="rId4" Type="http://schemas.openxmlformats.org/officeDocument/2006/relationships/image" Target="../media/image141.png"/><Relationship Id="rId9" Type="http://schemas.openxmlformats.org/officeDocument/2006/relationships/image" Target="../media/image144.jp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png"/><Relationship Id="rId3" Type="http://schemas.openxmlformats.org/officeDocument/2006/relationships/image" Target="../media/image146.png"/><Relationship Id="rId7" Type="http://schemas.openxmlformats.org/officeDocument/2006/relationships/image" Target="../media/image135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4.png"/><Relationship Id="rId5" Type="http://schemas.openxmlformats.org/officeDocument/2006/relationships/image" Target="../media/image86.png"/><Relationship Id="rId4" Type="http://schemas.openxmlformats.org/officeDocument/2006/relationships/image" Target="../media/image141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3" Type="http://schemas.openxmlformats.org/officeDocument/2006/relationships/image" Target="../media/image148.jpg"/><Relationship Id="rId7" Type="http://schemas.openxmlformats.org/officeDocument/2006/relationships/image" Target="../media/image134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6.png"/><Relationship Id="rId5" Type="http://schemas.openxmlformats.org/officeDocument/2006/relationships/image" Target="../media/image149.png"/><Relationship Id="rId4" Type="http://schemas.openxmlformats.org/officeDocument/2006/relationships/image" Target="../media/image3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134.png"/><Relationship Id="rId7" Type="http://schemas.openxmlformats.org/officeDocument/2006/relationships/image" Target="../media/image149.png"/><Relationship Id="rId2" Type="http://schemas.openxmlformats.org/officeDocument/2006/relationships/image" Target="../media/image150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png"/><Relationship Id="rId5" Type="http://schemas.openxmlformats.org/officeDocument/2006/relationships/image" Target="../media/image151.jpg"/><Relationship Id="rId4" Type="http://schemas.openxmlformats.org/officeDocument/2006/relationships/image" Target="../media/image13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1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jpg"/><Relationship Id="rId13" Type="http://schemas.openxmlformats.org/officeDocument/2006/relationships/image" Target="../media/image164.jpg"/><Relationship Id="rId3" Type="http://schemas.openxmlformats.org/officeDocument/2006/relationships/image" Target="../media/image154.png"/><Relationship Id="rId7" Type="http://schemas.openxmlformats.org/officeDocument/2006/relationships/image" Target="../media/image158.png"/><Relationship Id="rId12" Type="http://schemas.openxmlformats.org/officeDocument/2006/relationships/image" Target="../media/image163.png"/><Relationship Id="rId17" Type="http://schemas.openxmlformats.org/officeDocument/2006/relationships/image" Target="../media/image168.png"/><Relationship Id="rId2" Type="http://schemas.openxmlformats.org/officeDocument/2006/relationships/image" Target="../media/image153.jpg"/><Relationship Id="rId16" Type="http://schemas.openxmlformats.org/officeDocument/2006/relationships/image" Target="../media/image16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7.jpg"/><Relationship Id="rId11" Type="http://schemas.openxmlformats.org/officeDocument/2006/relationships/image" Target="../media/image162.jpg"/><Relationship Id="rId5" Type="http://schemas.openxmlformats.org/officeDocument/2006/relationships/image" Target="../media/image156.jpg"/><Relationship Id="rId15" Type="http://schemas.openxmlformats.org/officeDocument/2006/relationships/image" Target="../media/image166.png"/><Relationship Id="rId10" Type="http://schemas.openxmlformats.org/officeDocument/2006/relationships/image" Target="../media/image161.png"/><Relationship Id="rId4" Type="http://schemas.openxmlformats.org/officeDocument/2006/relationships/image" Target="../media/image155.jpg"/><Relationship Id="rId9" Type="http://schemas.openxmlformats.org/officeDocument/2006/relationships/image" Target="../media/image160.jpg"/><Relationship Id="rId14" Type="http://schemas.openxmlformats.org/officeDocument/2006/relationships/image" Target="../media/image165.jp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png"/><Relationship Id="rId3" Type="http://schemas.openxmlformats.org/officeDocument/2006/relationships/image" Target="../media/image170.png"/><Relationship Id="rId7" Type="http://schemas.openxmlformats.org/officeDocument/2006/relationships/image" Target="../media/image172.png"/><Relationship Id="rId2" Type="http://schemas.openxmlformats.org/officeDocument/2006/relationships/image" Target="../media/image169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1.png"/><Relationship Id="rId11" Type="http://schemas.openxmlformats.org/officeDocument/2006/relationships/image" Target="../media/image27.jpg"/><Relationship Id="rId5" Type="http://schemas.openxmlformats.org/officeDocument/2006/relationships/image" Target="../media/image149.png"/><Relationship Id="rId10" Type="http://schemas.openxmlformats.org/officeDocument/2006/relationships/image" Target="../media/image24.png"/><Relationship Id="rId4" Type="http://schemas.openxmlformats.org/officeDocument/2006/relationships/image" Target="../media/image30.png"/><Relationship Id="rId9" Type="http://schemas.openxmlformats.org/officeDocument/2006/relationships/image" Target="../media/image135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177.jpg"/><Relationship Id="rId3" Type="http://schemas.openxmlformats.org/officeDocument/2006/relationships/image" Target="../media/image174.png"/><Relationship Id="rId7" Type="http://schemas.openxmlformats.org/officeDocument/2006/relationships/image" Target="../media/image176.png"/><Relationship Id="rId12" Type="http://schemas.openxmlformats.org/officeDocument/2006/relationships/image" Target="../media/image27.jpg"/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5.png"/><Relationship Id="rId11" Type="http://schemas.openxmlformats.org/officeDocument/2006/relationships/image" Target="../media/image24.png"/><Relationship Id="rId5" Type="http://schemas.openxmlformats.org/officeDocument/2006/relationships/image" Target="../media/image134.png"/><Relationship Id="rId10" Type="http://schemas.openxmlformats.org/officeDocument/2006/relationships/image" Target="../media/image171.png"/><Relationship Id="rId4" Type="http://schemas.openxmlformats.org/officeDocument/2006/relationships/image" Target="../media/image158.png"/><Relationship Id="rId9" Type="http://schemas.openxmlformats.org/officeDocument/2006/relationships/image" Target="../media/image149.png"/><Relationship Id="rId14" Type="http://schemas.openxmlformats.org/officeDocument/2006/relationships/image" Target="../media/image138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181.jpg"/><Relationship Id="rId3" Type="http://schemas.openxmlformats.org/officeDocument/2006/relationships/image" Target="../media/image163.png"/><Relationship Id="rId7" Type="http://schemas.openxmlformats.org/officeDocument/2006/relationships/image" Target="../media/image180.png"/><Relationship Id="rId12" Type="http://schemas.openxmlformats.org/officeDocument/2006/relationships/image" Target="../media/image27.jpg"/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5.png"/><Relationship Id="rId11" Type="http://schemas.openxmlformats.org/officeDocument/2006/relationships/image" Target="../media/image24.png"/><Relationship Id="rId5" Type="http://schemas.openxmlformats.org/officeDocument/2006/relationships/image" Target="../media/image134.png"/><Relationship Id="rId10" Type="http://schemas.openxmlformats.org/officeDocument/2006/relationships/image" Target="../media/image171.png"/><Relationship Id="rId4" Type="http://schemas.openxmlformats.org/officeDocument/2006/relationships/image" Target="../media/image179.png"/><Relationship Id="rId9" Type="http://schemas.openxmlformats.org/officeDocument/2006/relationships/image" Target="../media/image149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3" Type="http://schemas.openxmlformats.org/officeDocument/2006/relationships/image" Target="../media/image183.png"/><Relationship Id="rId7" Type="http://schemas.openxmlformats.org/officeDocument/2006/relationships/image" Target="../media/image134.png"/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1.png"/><Relationship Id="rId5" Type="http://schemas.openxmlformats.org/officeDocument/2006/relationships/image" Target="../media/image149.png"/><Relationship Id="rId4" Type="http://schemas.openxmlformats.org/officeDocument/2006/relationships/image" Target="../media/image30.png"/><Relationship Id="rId9" Type="http://schemas.openxmlformats.org/officeDocument/2006/relationships/image" Target="../media/image86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1.png"/><Relationship Id="rId3" Type="http://schemas.openxmlformats.org/officeDocument/2006/relationships/image" Target="../media/image134.png"/><Relationship Id="rId7" Type="http://schemas.openxmlformats.org/officeDocument/2006/relationships/image" Target="../media/image149.png"/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png"/><Relationship Id="rId5" Type="http://schemas.openxmlformats.org/officeDocument/2006/relationships/image" Target="../media/image185.png"/><Relationship Id="rId4" Type="http://schemas.openxmlformats.org/officeDocument/2006/relationships/image" Target="../media/image135.png"/><Relationship Id="rId9" Type="http://schemas.openxmlformats.org/officeDocument/2006/relationships/image" Target="../media/image86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1.png"/><Relationship Id="rId3" Type="http://schemas.openxmlformats.org/officeDocument/2006/relationships/image" Target="../media/image134.png"/><Relationship Id="rId7" Type="http://schemas.openxmlformats.org/officeDocument/2006/relationships/image" Target="../media/image149.png"/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png"/><Relationship Id="rId5" Type="http://schemas.openxmlformats.org/officeDocument/2006/relationships/image" Target="../media/image187.png"/><Relationship Id="rId4" Type="http://schemas.openxmlformats.org/officeDocument/2006/relationships/image" Target="../media/image135.png"/><Relationship Id="rId9" Type="http://schemas.openxmlformats.org/officeDocument/2006/relationships/image" Target="../media/image8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8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9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jpg"/><Relationship Id="rId7" Type="http://schemas.openxmlformats.org/officeDocument/2006/relationships/image" Target="../media/image195.jpg"/><Relationship Id="rId2" Type="http://schemas.openxmlformats.org/officeDocument/2006/relationships/image" Target="../media/image19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4.jpg"/><Relationship Id="rId5" Type="http://schemas.openxmlformats.org/officeDocument/2006/relationships/image" Target="../media/image193.jpg"/><Relationship Id="rId4" Type="http://schemas.openxmlformats.org/officeDocument/2006/relationships/image" Target="../media/image192.jp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197.png"/><Relationship Id="rId7" Type="http://schemas.openxmlformats.org/officeDocument/2006/relationships/image" Target="../media/image24.png"/><Relationship Id="rId2" Type="http://schemas.openxmlformats.org/officeDocument/2006/relationships/image" Target="../media/image196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1.png"/><Relationship Id="rId5" Type="http://schemas.openxmlformats.org/officeDocument/2006/relationships/image" Target="../media/image199.png"/><Relationship Id="rId4" Type="http://schemas.openxmlformats.org/officeDocument/2006/relationships/image" Target="../media/image198.png"/><Relationship Id="rId9" Type="http://schemas.openxmlformats.org/officeDocument/2006/relationships/image" Target="../media/image200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197.png"/><Relationship Id="rId7" Type="http://schemas.openxmlformats.org/officeDocument/2006/relationships/image" Target="../media/image24.png"/><Relationship Id="rId2" Type="http://schemas.openxmlformats.org/officeDocument/2006/relationships/image" Target="../media/image201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1.png"/><Relationship Id="rId5" Type="http://schemas.openxmlformats.org/officeDocument/2006/relationships/image" Target="../media/image199.png"/><Relationship Id="rId4" Type="http://schemas.openxmlformats.org/officeDocument/2006/relationships/image" Target="../media/image202.png"/><Relationship Id="rId9" Type="http://schemas.openxmlformats.org/officeDocument/2006/relationships/image" Target="../media/image203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5.jpg"/><Relationship Id="rId7" Type="http://schemas.openxmlformats.org/officeDocument/2006/relationships/image" Target="../media/image171.png"/><Relationship Id="rId2" Type="http://schemas.openxmlformats.org/officeDocument/2006/relationships/image" Target="../media/image204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9.png"/><Relationship Id="rId5" Type="http://schemas.openxmlformats.org/officeDocument/2006/relationships/image" Target="../media/image202.png"/><Relationship Id="rId10" Type="http://schemas.openxmlformats.org/officeDocument/2006/relationships/image" Target="../media/image206.png"/><Relationship Id="rId4" Type="http://schemas.openxmlformats.org/officeDocument/2006/relationships/image" Target="../media/image197.png"/><Relationship Id="rId9" Type="http://schemas.openxmlformats.org/officeDocument/2006/relationships/image" Target="../media/image27.jp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8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3.jpg"/><Relationship Id="rId3" Type="http://schemas.openxmlformats.org/officeDocument/2006/relationships/image" Target="../media/image208.png"/><Relationship Id="rId7" Type="http://schemas.openxmlformats.org/officeDocument/2006/relationships/image" Target="../media/image212.jpg"/><Relationship Id="rId2" Type="http://schemas.openxmlformats.org/officeDocument/2006/relationships/image" Target="../media/image20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1.jpg"/><Relationship Id="rId5" Type="http://schemas.openxmlformats.org/officeDocument/2006/relationships/image" Target="../media/image210.jpg"/><Relationship Id="rId4" Type="http://schemas.openxmlformats.org/officeDocument/2006/relationships/image" Target="../media/image209.jpg"/><Relationship Id="rId9" Type="http://schemas.openxmlformats.org/officeDocument/2006/relationships/image" Target="../media/image214.jp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7.png"/><Relationship Id="rId3" Type="http://schemas.openxmlformats.org/officeDocument/2006/relationships/image" Target="../media/image216.png"/><Relationship Id="rId7" Type="http://schemas.openxmlformats.org/officeDocument/2006/relationships/image" Target="../media/image27.jpg"/><Relationship Id="rId2" Type="http://schemas.openxmlformats.org/officeDocument/2006/relationships/image" Target="../media/image21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171.png"/><Relationship Id="rId4" Type="http://schemas.openxmlformats.org/officeDocument/2006/relationships/image" Target="../media/image199.png"/><Relationship Id="rId9" Type="http://schemas.openxmlformats.org/officeDocument/2006/relationships/image" Target="../media/image198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2.png"/><Relationship Id="rId3" Type="http://schemas.openxmlformats.org/officeDocument/2006/relationships/image" Target="../media/image199.png"/><Relationship Id="rId7" Type="http://schemas.openxmlformats.org/officeDocument/2006/relationships/image" Target="../media/image216.png"/><Relationship Id="rId2" Type="http://schemas.openxmlformats.org/officeDocument/2006/relationships/image" Target="../media/image218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jpg"/><Relationship Id="rId5" Type="http://schemas.openxmlformats.org/officeDocument/2006/relationships/image" Target="../media/image24.png"/><Relationship Id="rId4" Type="http://schemas.openxmlformats.org/officeDocument/2006/relationships/image" Target="../media/image171.png"/><Relationship Id="rId9" Type="http://schemas.openxmlformats.org/officeDocument/2006/relationships/image" Target="../media/image219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6.png"/><Relationship Id="rId3" Type="http://schemas.openxmlformats.org/officeDocument/2006/relationships/image" Target="../media/image220.png"/><Relationship Id="rId7" Type="http://schemas.openxmlformats.org/officeDocument/2006/relationships/image" Target="../media/image27.jpg"/><Relationship Id="rId2" Type="http://schemas.openxmlformats.org/officeDocument/2006/relationships/image" Target="../media/image210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222.png"/><Relationship Id="rId4" Type="http://schemas.openxmlformats.org/officeDocument/2006/relationships/image" Target="../media/image221.png"/><Relationship Id="rId9" Type="http://schemas.openxmlformats.org/officeDocument/2006/relationships/image" Target="../media/image202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5.png"/><Relationship Id="rId3" Type="http://schemas.openxmlformats.org/officeDocument/2006/relationships/image" Target="../media/image220.png"/><Relationship Id="rId7" Type="http://schemas.openxmlformats.org/officeDocument/2006/relationships/image" Target="../media/image224.jpg"/><Relationship Id="rId2" Type="http://schemas.openxmlformats.org/officeDocument/2006/relationships/image" Target="../media/image223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6.png"/><Relationship Id="rId5" Type="http://schemas.openxmlformats.org/officeDocument/2006/relationships/image" Target="../media/image202.png"/><Relationship Id="rId4" Type="http://schemas.openxmlformats.org/officeDocument/2006/relationships/image" Target="../media/image21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2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3.jpg"/><Relationship Id="rId3" Type="http://schemas.openxmlformats.org/officeDocument/2006/relationships/image" Target="../media/image228.jpg"/><Relationship Id="rId7" Type="http://schemas.openxmlformats.org/officeDocument/2006/relationships/image" Target="../media/image232.jpg"/><Relationship Id="rId2" Type="http://schemas.openxmlformats.org/officeDocument/2006/relationships/image" Target="../media/image2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1.jpg"/><Relationship Id="rId5" Type="http://schemas.openxmlformats.org/officeDocument/2006/relationships/image" Target="../media/image230.jpg"/><Relationship Id="rId4" Type="http://schemas.openxmlformats.org/officeDocument/2006/relationships/image" Target="../media/image229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image" Target="../media/image23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6.png"/><Relationship Id="rId5" Type="http://schemas.openxmlformats.org/officeDocument/2006/relationships/image" Target="../media/image135.png"/><Relationship Id="rId4" Type="http://schemas.openxmlformats.org/officeDocument/2006/relationships/image" Target="../media/image235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image" Target="../media/image23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5.png"/><Relationship Id="rId5" Type="http://schemas.openxmlformats.org/officeDocument/2006/relationships/image" Target="../media/image235.png"/><Relationship Id="rId4" Type="http://schemas.openxmlformats.org/officeDocument/2006/relationships/image" Target="../media/image2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23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5.png"/><Relationship Id="rId5" Type="http://schemas.openxmlformats.org/officeDocument/2006/relationships/image" Target="../media/image235.png"/><Relationship Id="rId4" Type="http://schemas.openxmlformats.org/officeDocument/2006/relationships/image" Target="../media/image171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3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5.jpg"/><Relationship Id="rId13" Type="http://schemas.openxmlformats.org/officeDocument/2006/relationships/image" Target="../media/image250.png"/><Relationship Id="rId3" Type="http://schemas.openxmlformats.org/officeDocument/2006/relationships/image" Target="../media/image240.jpg"/><Relationship Id="rId7" Type="http://schemas.openxmlformats.org/officeDocument/2006/relationships/image" Target="../media/image244.png"/><Relationship Id="rId12" Type="http://schemas.openxmlformats.org/officeDocument/2006/relationships/image" Target="../media/image249.png"/><Relationship Id="rId2" Type="http://schemas.openxmlformats.org/officeDocument/2006/relationships/image" Target="../media/image2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3.png"/><Relationship Id="rId11" Type="http://schemas.openxmlformats.org/officeDocument/2006/relationships/image" Target="../media/image248.jpg"/><Relationship Id="rId5" Type="http://schemas.openxmlformats.org/officeDocument/2006/relationships/image" Target="../media/image242.png"/><Relationship Id="rId15" Type="http://schemas.openxmlformats.org/officeDocument/2006/relationships/image" Target="../media/image252.png"/><Relationship Id="rId10" Type="http://schemas.openxmlformats.org/officeDocument/2006/relationships/image" Target="../media/image247.png"/><Relationship Id="rId4" Type="http://schemas.openxmlformats.org/officeDocument/2006/relationships/image" Target="../media/image241.png"/><Relationship Id="rId9" Type="http://schemas.openxmlformats.org/officeDocument/2006/relationships/image" Target="../media/image246.png"/><Relationship Id="rId14" Type="http://schemas.openxmlformats.org/officeDocument/2006/relationships/image" Target="../media/image251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4.png"/><Relationship Id="rId5" Type="http://schemas.openxmlformats.org/officeDocument/2006/relationships/image" Target="../media/image253.jpg"/><Relationship Id="rId4" Type="http://schemas.openxmlformats.org/officeDocument/2006/relationships/image" Target="../media/image2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6.png"/><Relationship Id="rId2" Type="http://schemas.openxmlformats.org/officeDocument/2006/relationships/image" Target="../media/image25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7.png"/><Relationship Id="rId5" Type="http://schemas.openxmlformats.org/officeDocument/2006/relationships/image" Target="../media/image86.png"/><Relationship Id="rId4" Type="http://schemas.openxmlformats.org/officeDocument/2006/relationships/image" Target="../media/image198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5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9.png"/><Relationship Id="rId5" Type="http://schemas.openxmlformats.org/officeDocument/2006/relationships/image" Target="../media/image198.png"/><Relationship Id="rId4" Type="http://schemas.openxmlformats.org/officeDocument/2006/relationships/image" Target="../media/image256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7" Type="http://schemas.openxmlformats.org/officeDocument/2006/relationships/image" Target="../media/image198.png"/><Relationship Id="rId2" Type="http://schemas.openxmlformats.org/officeDocument/2006/relationships/image" Target="../media/image24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6.png"/><Relationship Id="rId5" Type="http://schemas.openxmlformats.org/officeDocument/2006/relationships/image" Target="../media/image24.png"/><Relationship Id="rId4" Type="http://schemas.openxmlformats.org/officeDocument/2006/relationships/image" Target="../media/image261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3.png"/><Relationship Id="rId2" Type="http://schemas.openxmlformats.org/officeDocument/2006/relationships/image" Target="../media/image26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8.png"/><Relationship Id="rId5" Type="http://schemas.openxmlformats.org/officeDocument/2006/relationships/image" Target="../media/image24.png"/><Relationship Id="rId4" Type="http://schemas.openxmlformats.org/officeDocument/2006/relationships/image" Target="../media/image263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4.png"/><Relationship Id="rId5" Type="http://schemas.openxmlformats.org/officeDocument/2006/relationships/image" Target="../media/image263.png"/><Relationship Id="rId4" Type="http://schemas.openxmlformats.org/officeDocument/2006/relationships/image" Target="../media/image24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5.png"/><Relationship Id="rId2" Type="http://schemas.openxmlformats.org/officeDocument/2006/relationships/image" Target="../media/image26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3.png"/><Relationship Id="rId5" Type="http://schemas.openxmlformats.org/officeDocument/2006/relationships/image" Target="../media/image23.png"/><Relationship Id="rId4" Type="http://schemas.openxmlformats.org/officeDocument/2006/relationships/image" Target="../media/image266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4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4.png"/><Relationship Id="rId5" Type="http://schemas.openxmlformats.org/officeDocument/2006/relationships/image" Target="../media/image175.png"/><Relationship Id="rId4" Type="http://schemas.openxmlformats.org/officeDocument/2006/relationships/image" Target="../media/image134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48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4.png"/><Relationship Id="rId5" Type="http://schemas.openxmlformats.org/officeDocument/2006/relationships/image" Target="../media/image175.png"/><Relationship Id="rId4" Type="http://schemas.openxmlformats.org/officeDocument/2006/relationships/image" Target="../media/image134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8.png"/><Relationship Id="rId2" Type="http://schemas.openxmlformats.org/officeDocument/2006/relationships/image" Target="../media/image26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3.png"/><Relationship Id="rId5" Type="http://schemas.openxmlformats.org/officeDocument/2006/relationships/image" Target="../media/image23.png"/><Relationship Id="rId4" Type="http://schemas.openxmlformats.org/officeDocument/2006/relationships/image" Target="../media/image269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9.png"/><Relationship Id="rId2" Type="http://schemas.openxmlformats.org/officeDocument/2006/relationships/image" Target="../media/image25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3.png"/><Relationship Id="rId4" Type="http://schemas.openxmlformats.org/officeDocument/2006/relationships/image" Target="../media/image23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5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0.png"/><Relationship Id="rId4" Type="http://schemas.openxmlformats.org/officeDocument/2006/relationships/image" Target="../media/image91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7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8.png"/><Relationship Id="rId3" Type="http://schemas.openxmlformats.org/officeDocument/2006/relationships/image" Target="../media/image273.jpg"/><Relationship Id="rId7" Type="http://schemas.openxmlformats.org/officeDocument/2006/relationships/image" Target="../media/image277.png"/><Relationship Id="rId2" Type="http://schemas.openxmlformats.org/officeDocument/2006/relationships/image" Target="../media/image2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6.png"/><Relationship Id="rId5" Type="http://schemas.openxmlformats.org/officeDocument/2006/relationships/image" Target="../media/image275.png"/><Relationship Id="rId10" Type="http://schemas.openxmlformats.org/officeDocument/2006/relationships/image" Target="../media/image280.png"/><Relationship Id="rId4" Type="http://schemas.openxmlformats.org/officeDocument/2006/relationships/image" Target="../media/image274.png"/><Relationship Id="rId9" Type="http://schemas.openxmlformats.org/officeDocument/2006/relationships/image" Target="../media/image279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2.jpg"/><Relationship Id="rId2" Type="http://schemas.openxmlformats.org/officeDocument/2006/relationships/image" Target="../media/image2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5" Type="http://schemas.openxmlformats.org/officeDocument/2006/relationships/image" Target="../media/image263.png"/><Relationship Id="rId4" Type="http://schemas.openxmlformats.org/officeDocument/2006/relationships/image" Target="../media/image23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4.jpg"/><Relationship Id="rId2" Type="http://schemas.openxmlformats.org/officeDocument/2006/relationships/image" Target="../media/image28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6.png"/><Relationship Id="rId5" Type="http://schemas.openxmlformats.org/officeDocument/2006/relationships/image" Target="../media/image263.png"/><Relationship Id="rId4" Type="http://schemas.openxmlformats.org/officeDocument/2006/relationships/image" Target="../media/image23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6.png"/><Relationship Id="rId7" Type="http://schemas.openxmlformats.org/officeDocument/2006/relationships/image" Target="../media/image86.png"/><Relationship Id="rId2" Type="http://schemas.openxmlformats.org/officeDocument/2006/relationships/image" Target="../media/image2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3.png"/><Relationship Id="rId5" Type="http://schemas.openxmlformats.org/officeDocument/2006/relationships/image" Target="../media/image23.png"/><Relationship Id="rId4" Type="http://schemas.openxmlformats.org/officeDocument/2006/relationships/image" Target="../media/image284.jp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4.jpg"/><Relationship Id="rId2" Type="http://schemas.openxmlformats.org/officeDocument/2006/relationships/image" Target="../media/image2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5" Type="http://schemas.openxmlformats.org/officeDocument/2006/relationships/image" Target="../media/image134.png"/><Relationship Id="rId4" Type="http://schemas.openxmlformats.org/officeDocument/2006/relationships/image" Target="../media/image23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4.jpg"/><Relationship Id="rId2" Type="http://schemas.openxmlformats.org/officeDocument/2006/relationships/image" Target="../media/image2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4.png"/><Relationship Id="rId5" Type="http://schemas.openxmlformats.org/officeDocument/2006/relationships/image" Target="../media/image23.png"/><Relationship Id="rId4" Type="http://schemas.openxmlformats.org/officeDocument/2006/relationships/image" Target="../media/image24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3.jpg"/><Relationship Id="rId7" Type="http://schemas.openxmlformats.org/officeDocument/2006/relationships/image" Target="../media/image134.png"/><Relationship Id="rId2" Type="http://schemas.openxmlformats.org/officeDocument/2006/relationships/image" Target="../media/image28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4.png"/><Relationship Id="rId4" Type="http://schemas.openxmlformats.org/officeDocument/2006/relationships/image" Target="../media/image274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jpg"/><Relationship Id="rId7" Type="http://schemas.openxmlformats.org/officeDocument/2006/relationships/image" Target="../media/image134.png"/><Relationship Id="rId2" Type="http://schemas.openxmlformats.org/officeDocument/2006/relationships/image" Target="../media/image28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4.png"/><Relationship Id="rId4" Type="http://schemas.openxmlformats.org/officeDocument/2006/relationships/image" Target="../media/image276.png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1.png"/><Relationship Id="rId1" Type="http://schemas.openxmlformats.org/officeDocument/2006/relationships/slideLayout" Target="../slideLayouts/slideLayout4.xml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8.png"/><Relationship Id="rId3" Type="http://schemas.openxmlformats.org/officeDocument/2006/relationships/image" Target="../media/image293.jpg"/><Relationship Id="rId7" Type="http://schemas.openxmlformats.org/officeDocument/2006/relationships/image" Target="../media/image297.png"/><Relationship Id="rId2" Type="http://schemas.openxmlformats.org/officeDocument/2006/relationships/image" Target="../media/image29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6.png"/><Relationship Id="rId5" Type="http://schemas.openxmlformats.org/officeDocument/2006/relationships/image" Target="../media/image295.png"/><Relationship Id="rId4" Type="http://schemas.openxmlformats.org/officeDocument/2006/relationships/image" Target="../media/image294.png"/><Relationship Id="rId9" Type="http://schemas.openxmlformats.org/officeDocument/2006/relationships/image" Target="../media/image299.png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94.png"/><Relationship Id="rId7" Type="http://schemas.openxmlformats.org/officeDocument/2006/relationships/image" Target="../media/image224.jpg"/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6.png"/><Relationship Id="rId5" Type="http://schemas.openxmlformats.org/officeDocument/2006/relationships/image" Target="../media/image301.png"/><Relationship Id="rId10" Type="http://schemas.openxmlformats.org/officeDocument/2006/relationships/image" Target="../media/image302.png"/><Relationship Id="rId4" Type="http://schemas.openxmlformats.org/officeDocument/2006/relationships/image" Target="../media/image23.png"/><Relationship Id="rId9" Type="http://schemas.openxmlformats.org/officeDocument/2006/relationships/image" Target="../media/image29.png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4.png"/><Relationship Id="rId3" Type="http://schemas.openxmlformats.org/officeDocument/2006/relationships/image" Target="../media/image303.png"/><Relationship Id="rId7" Type="http://schemas.openxmlformats.org/officeDocument/2006/relationships/image" Target="../media/image30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5.png"/><Relationship Id="rId5" Type="http://schemas.openxmlformats.org/officeDocument/2006/relationships/image" Target="../media/image134.png"/><Relationship Id="rId10" Type="http://schemas.openxmlformats.org/officeDocument/2006/relationships/image" Target="../media/image224.jpg"/><Relationship Id="rId4" Type="http://schemas.openxmlformats.org/officeDocument/2006/relationships/image" Target="../media/image294.png"/><Relationship Id="rId9" Type="http://schemas.openxmlformats.org/officeDocument/2006/relationships/image" Target="../media/image86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6.png"/><Relationship Id="rId7" Type="http://schemas.openxmlformats.org/officeDocument/2006/relationships/image" Target="../media/image304.png"/><Relationship Id="rId2" Type="http://schemas.openxmlformats.org/officeDocument/2006/relationships/image" Target="../media/image30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4.jpg"/><Relationship Id="rId5" Type="http://schemas.openxmlformats.org/officeDocument/2006/relationships/image" Target="../media/image86.png"/><Relationship Id="rId4" Type="http://schemas.openxmlformats.org/officeDocument/2006/relationships/image" Target="../media/image306.png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7.jpg"/><Relationship Id="rId1" Type="http://schemas.openxmlformats.org/officeDocument/2006/relationships/slideLayout" Target="../slideLayouts/slideLayout5.xml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4.png"/><Relationship Id="rId13" Type="http://schemas.openxmlformats.org/officeDocument/2006/relationships/image" Target="../media/image319.jpg"/><Relationship Id="rId3" Type="http://schemas.openxmlformats.org/officeDocument/2006/relationships/image" Target="../media/image309.png"/><Relationship Id="rId7" Type="http://schemas.openxmlformats.org/officeDocument/2006/relationships/image" Target="../media/image313.png"/><Relationship Id="rId12" Type="http://schemas.openxmlformats.org/officeDocument/2006/relationships/image" Target="../media/image318.jpg"/><Relationship Id="rId2" Type="http://schemas.openxmlformats.org/officeDocument/2006/relationships/image" Target="../media/image30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2.png"/><Relationship Id="rId11" Type="http://schemas.openxmlformats.org/officeDocument/2006/relationships/image" Target="../media/image317.jpg"/><Relationship Id="rId5" Type="http://schemas.openxmlformats.org/officeDocument/2006/relationships/image" Target="../media/image311.png"/><Relationship Id="rId10" Type="http://schemas.openxmlformats.org/officeDocument/2006/relationships/image" Target="../media/image316.jpg"/><Relationship Id="rId4" Type="http://schemas.openxmlformats.org/officeDocument/2006/relationships/image" Target="../media/image310.jpg"/><Relationship Id="rId9" Type="http://schemas.openxmlformats.org/officeDocument/2006/relationships/image" Target="../media/image315.png"/><Relationship Id="rId14" Type="http://schemas.openxmlformats.org/officeDocument/2006/relationships/image" Target="../media/image320.jpg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1.png"/><Relationship Id="rId3" Type="http://schemas.openxmlformats.org/officeDocument/2006/relationships/image" Target="../media/image322.jpg"/><Relationship Id="rId7" Type="http://schemas.openxmlformats.org/officeDocument/2006/relationships/image" Target="../media/image199.png"/><Relationship Id="rId2" Type="http://schemas.openxmlformats.org/officeDocument/2006/relationships/image" Target="../media/image32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3.png"/><Relationship Id="rId5" Type="http://schemas.openxmlformats.org/officeDocument/2006/relationships/image" Target="../media/image202.png"/><Relationship Id="rId4" Type="http://schemas.openxmlformats.org/officeDocument/2006/relationships/image" Target="../media/image197.png"/><Relationship Id="rId9" Type="http://schemas.openxmlformats.org/officeDocument/2006/relationships/image" Target="../media/image86.png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5.png"/><Relationship Id="rId3" Type="http://schemas.openxmlformats.org/officeDocument/2006/relationships/image" Target="../media/image221.png"/><Relationship Id="rId7" Type="http://schemas.openxmlformats.org/officeDocument/2006/relationships/image" Target="../media/image135.png"/><Relationship Id="rId2" Type="http://schemas.openxmlformats.org/officeDocument/2006/relationships/image" Target="../media/image3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4.png"/><Relationship Id="rId5" Type="http://schemas.openxmlformats.org/officeDocument/2006/relationships/image" Target="../media/image86.png"/><Relationship Id="rId4" Type="http://schemas.openxmlformats.org/officeDocument/2006/relationships/image" Target="../media/image171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2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8.png"/><Relationship Id="rId2" Type="http://schemas.openxmlformats.org/officeDocument/2006/relationships/image" Target="../media/image3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0.png"/><Relationship Id="rId5" Type="http://schemas.openxmlformats.org/officeDocument/2006/relationships/image" Target="../media/image329.png"/><Relationship Id="rId4" Type="http://schemas.openxmlformats.org/officeDocument/2006/relationships/image" Target="../media/image88.png"/></Relationships>
</file>

<file path=ppt/slides/_rels/slide10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2.jpg"/><Relationship Id="rId3" Type="http://schemas.openxmlformats.org/officeDocument/2006/relationships/image" Target="../media/image34.png"/><Relationship Id="rId7" Type="http://schemas.openxmlformats.org/officeDocument/2006/relationships/image" Target="../media/image86.png"/><Relationship Id="rId2" Type="http://schemas.openxmlformats.org/officeDocument/2006/relationships/image" Target="../media/image3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9.png"/><Relationship Id="rId4" Type="http://schemas.openxmlformats.org/officeDocument/2006/relationships/image" Target="../media/image55.png"/></Relationships>
</file>

<file path=ppt/slides/_rels/slide10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4.jpg"/><Relationship Id="rId3" Type="http://schemas.openxmlformats.org/officeDocument/2006/relationships/image" Target="../media/image44.png"/><Relationship Id="rId7" Type="http://schemas.openxmlformats.org/officeDocument/2006/relationships/image" Target="../media/image47.png"/><Relationship Id="rId2" Type="http://schemas.openxmlformats.org/officeDocument/2006/relationships/image" Target="../media/image3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86.png"/><Relationship Id="rId4" Type="http://schemas.openxmlformats.org/officeDocument/2006/relationships/image" Target="../media/image55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335.jpg"/><Relationship Id="rId2" Type="http://schemas.openxmlformats.org/officeDocument/2006/relationships/image" Target="../media/image3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5" Type="http://schemas.openxmlformats.org/officeDocument/2006/relationships/image" Target="../media/image47.png"/><Relationship Id="rId4" Type="http://schemas.openxmlformats.org/officeDocument/2006/relationships/image" Target="../media/image34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7.png"/><Relationship Id="rId2" Type="http://schemas.openxmlformats.org/officeDocument/2006/relationships/image" Target="../media/image3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9.png"/><Relationship Id="rId4" Type="http://schemas.openxmlformats.org/officeDocument/2006/relationships/image" Target="../media/image338.png"/></Relationships>
</file>

<file path=ppt/slides/_rels/slide1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29.png"/><Relationship Id="rId7" Type="http://schemas.openxmlformats.org/officeDocument/2006/relationships/image" Target="../media/image341.png"/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5.png"/><Relationship Id="rId5" Type="http://schemas.openxmlformats.org/officeDocument/2006/relationships/image" Target="../media/image28.png"/><Relationship Id="rId4" Type="http://schemas.openxmlformats.org/officeDocument/2006/relationships/image" Target="../media/image34.png"/><Relationship Id="rId9" Type="http://schemas.openxmlformats.org/officeDocument/2006/relationships/image" Target="../media/image224.jpg"/></Relationships>
</file>

<file path=ppt/slides/_rels/slide1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28.png"/><Relationship Id="rId7" Type="http://schemas.openxmlformats.org/officeDocument/2006/relationships/image" Target="../media/image341.png"/><Relationship Id="rId2" Type="http://schemas.openxmlformats.org/officeDocument/2006/relationships/image" Target="../media/image33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png"/><Relationship Id="rId5" Type="http://schemas.openxmlformats.org/officeDocument/2006/relationships/image" Target="../media/image55.png"/><Relationship Id="rId4" Type="http://schemas.openxmlformats.org/officeDocument/2006/relationships/image" Target="../media/image29.png"/><Relationship Id="rId9" Type="http://schemas.openxmlformats.org/officeDocument/2006/relationships/image" Target="../media/image224.jpg"/></Relationships>
</file>

<file path=ppt/slides/_rels/slide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1.png"/><Relationship Id="rId3" Type="http://schemas.openxmlformats.org/officeDocument/2006/relationships/image" Target="../media/image343.png"/><Relationship Id="rId7" Type="http://schemas.openxmlformats.org/officeDocument/2006/relationships/image" Target="../media/image34.png"/><Relationship Id="rId2" Type="http://schemas.openxmlformats.org/officeDocument/2006/relationships/image" Target="../media/image34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5.png"/><Relationship Id="rId5" Type="http://schemas.openxmlformats.org/officeDocument/2006/relationships/image" Target="../media/image29.png"/><Relationship Id="rId10" Type="http://schemas.openxmlformats.org/officeDocument/2006/relationships/image" Target="../media/image224.jpg"/><Relationship Id="rId4" Type="http://schemas.openxmlformats.org/officeDocument/2006/relationships/image" Target="../media/image36.png"/><Relationship Id="rId9" Type="http://schemas.openxmlformats.org/officeDocument/2006/relationships/image" Target="../media/image86.png"/></Relationships>
</file>

<file path=ppt/slides/_rels/slide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0.png"/><Relationship Id="rId13" Type="http://schemas.openxmlformats.org/officeDocument/2006/relationships/image" Target="../media/image355.png"/><Relationship Id="rId18" Type="http://schemas.openxmlformats.org/officeDocument/2006/relationships/image" Target="../media/image360.png"/><Relationship Id="rId3" Type="http://schemas.openxmlformats.org/officeDocument/2006/relationships/image" Target="../media/image345.png"/><Relationship Id="rId21" Type="http://schemas.openxmlformats.org/officeDocument/2006/relationships/image" Target="../media/image363.png"/><Relationship Id="rId7" Type="http://schemas.openxmlformats.org/officeDocument/2006/relationships/image" Target="../media/image349.png"/><Relationship Id="rId12" Type="http://schemas.openxmlformats.org/officeDocument/2006/relationships/image" Target="../media/image354.png"/><Relationship Id="rId17" Type="http://schemas.openxmlformats.org/officeDocument/2006/relationships/image" Target="../media/image359.png"/><Relationship Id="rId2" Type="http://schemas.openxmlformats.org/officeDocument/2006/relationships/image" Target="../media/image344.png"/><Relationship Id="rId16" Type="http://schemas.openxmlformats.org/officeDocument/2006/relationships/image" Target="../media/image358.png"/><Relationship Id="rId20" Type="http://schemas.openxmlformats.org/officeDocument/2006/relationships/image" Target="../media/image36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8.png"/><Relationship Id="rId11" Type="http://schemas.openxmlformats.org/officeDocument/2006/relationships/image" Target="../media/image353.png"/><Relationship Id="rId5" Type="http://schemas.openxmlformats.org/officeDocument/2006/relationships/image" Target="../media/image347.png"/><Relationship Id="rId15" Type="http://schemas.openxmlformats.org/officeDocument/2006/relationships/image" Target="../media/image357.png"/><Relationship Id="rId10" Type="http://schemas.openxmlformats.org/officeDocument/2006/relationships/image" Target="../media/image352.png"/><Relationship Id="rId19" Type="http://schemas.openxmlformats.org/officeDocument/2006/relationships/image" Target="../media/image361.png"/><Relationship Id="rId4" Type="http://schemas.openxmlformats.org/officeDocument/2006/relationships/image" Target="../media/image346.png"/><Relationship Id="rId9" Type="http://schemas.openxmlformats.org/officeDocument/2006/relationships/image" Target="../media/image351.png"/><Relationship Id="rId14" Type="http://schemas.openxmlformats.org/officeDocument/2006/relationships/image" Target="../media/image356.png"/></Relationships>
</file>

<file path=ppt/slides/_rels/slide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4.jpg"/><Relationship Id="rId3" Type="http://schemas.openxmlformats.org/officeDocument/2006/relationships/image" Target="../media/image197.png"/><Relationship Id="rId7" Type="http://schemas.openxmlformats.org/officeDocument/2006/relationships/image" Target="../media/image86.png"/><Relationship Id="rId2" Type="http://schemas.openxmlformats.org/officeDocument/2006/relationships/image" Target="../media/image3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1.png"/><Relationship Id="rId5" Type="http://schemas.openxmlformats.org/officeDocument/2006/relationships/image" Target="../media/image199.png"/><Relationship Id="rId4" Type="http://schemas.openxmlformats.org/officeDocument/2006/relationships/image" Target="../media/image202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6.png"/><Relationship Id="rId2" Type="http://schemas.openxmlformats.org/officeDocument/2006/relationships/image" Target="../media/image365.jpg"/><Relationship Id="rId1" Type="http://schemas.openxmlformats.org/officeDocument/2006/relationships/slideLayout" Target="../slideLayouts/slideLayout5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36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7.png"/><Relationship Id="rId5" Type="http://schemas.openxmlformats.org/officeDocument/2006/relationships/image" Target="../media/image34.png"/><Relationship Id="rId4" Type="http://schemas.openxmlformats.org/officeDocument/2006/relationships/image" Target="../media/image107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192000" y="68580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282C3E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4374641" y="2586609"/>
            <a:ext cx="59042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24604" algn="l"/>
              </a:tabLst>
            </a:pPr>
            <a:r>
              <a:rPr sz="3600" spc="254" dirty="0"/>
              <a:t>P</a:t>
            </a:r>
            <a:r>
              <a:rPr sz="3600" spc="200" dirty="0"/>
              <a:t> </a:t>
            </a:r>
            <a:r>
              <a:rPr sz="3600" dirty="0"/>
              <a:t>R</a:t>
            </a:r>
            <a:r>
              <a:rPr sz="3600" spc="200" dirty="0"/>
              <a:t> </a:t>
            </a:r>
            <a:r>
              <a:rPr sz="3600" spc="245" dirty="0"/>
              <a:t>O</a:t>
            </a:r>
            <a:r>
              <a:rPr sz="3600" spc="200" dirty="0"/>
              <a:t> </a:t>
            </a:r>
            <a:r>
              <a:rPr sz="3600" spc="245" dirty="0"/>
              <a:t>D</a:t>
            </a:r>
            <a:r>
              <a:rPr sz="3600" spc="195" dirty="0"/>
              <a:t> </a:t>
            </a:r>
            <a:r>
              <a:rPr sz="3600" spc="155" dirty="0"/>
              <a:t>U</a:t>
            </a:r>
            <a:r>
              <a:rPr sz="3600" spc="190" dirty="0"/>
              <a:t> </a:t>
            </a:r>
            <a:r>
              <a:rPr lang="cs-CZ" sz="3600" spc="215" dirty="0"/>
              <a:t>K</a:t>
            </a:r>
            <a:r>
              <a:rPr sz="3600" spc="200" dirty="0"/>
              <a:t> </a:t>
            </a:r>
            <a:r>
              <a:rPr sz="3600" spc="-50" dirty="0"/>
              <a:t>T</a:t>
            </a:r>
            <a:r>
              <a:rPr sz="3600" dirty="0"/>
              <a:t>	</a:t>
            </a:r>
            <a:r>
              <a:rPr sz="3600" spc="270" dirty="0"/>
              <a:t>B</a:t>
            </a:r>
            <a:r>
              <a:rPr sz="3600" spc="195" dirty="0"/>
              <a:t> </a:t>
            </a:r>
            <a:r>
              <a:rPr sz="3600" spc="-575" dirty="0"/>
              <a:t>I</a:t>
            </a:r>
            <a:r>
              <a:rPr sz="3600" spc="180" dirty="0"/>
              <a:t> </a:t>
            </a:r>
            <a:r>
              <a:rPr sz="3600" spc="270" dirty="0"/>
              <a:t>B</a:t>
            </a:r>
            <a:r>
              <a:rPr sz="3600" spc="200" dirty="0"/>
              <a:t> </a:t>
            </a:r>
            <a:r>
              <a:rPr sz="3600" spc="100" dirty="0"/>
              <a:t>L</a:t>
            </a:r>
            <a:r>
              <a:rPr sz="3600" spc="190" dirty="0"/>
              <a:t> </a:t>
            </a:r>
            <a:r>
              <a:rPr sz="3600" spc="145" dirty="0"/>
              <a:t>E</a:t>
            </a:r>
            <a:endParaRPr sz="3600" dirty="0"/>
          </a:p>
        </p:txBody>
      </p:sp>
      <p:sp>
        <p:nvSpPr>
          <p:cNvPr id="6" name="object 6"/>
          <p:cNvSpPr txBox="1"/>
          <p:nvPr/>
        </p:nvSpPr>
        <p:spPr>
          <a:xfrm>
            <a:off x="4374641" y="3136468"/>
            <a:ext cx="4178935" cy="1002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2777490" algn="l"/>
              </a:tabLst>
            </a:pPr>
            <a:r>
              <a:rPr sz="3200" spc="10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3200" spc="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200" spc="85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3200" spc="1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200" spc="365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3200" spc="1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200" spc="-39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3200" spc="1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200" spc="19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3200" spc="1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200" spc="5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3200" dirty="0">
                <a:solidFill>
                  <a:srgbClr val="FFFFFF"/>
                </a:solidFill>
                <a:latin typeface="Verdana"/>
                <a:cs typeface="Verdana"/>
              </a:rPr>
              <a:t>	S</a:t>
            </a:r>
            <a:r>
              <a:rPr sz="32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200" spc="65" dirty="0">
                <a:solidFill>
                  <a:srgbClr val="FFFFFF"/>
                </a:solidFill>
                <a:latin typeface="Verdana"/>
                <a:cs typeface="Verdana"/>
              </a:rPr>
              <a:t>K</a:t>
            </a:r>
            <a:r>
              <a:rPr sz="3200" spc="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200" spc="-39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3200" spc="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200" spc="-235" dirty="0">
                <a:solidFill>
                  <a:srgbClr val="FFFFFF"/>
                </a:solidFill>
                <a:latin typeface="Verdana"/>
                <a:cs typeface="Verdana"/>
              </a:rPr>
              <a:t>S </a:t>
            </a:r>
            <a:r>
              <a:rPr sz="3200" spc="180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32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200" spc="375" dirty="0">
                <a:solidFill>
                  <a:srgbClr val="FFFFFF"/>
                </a:solidFill>
                <a:latin typeface="Verdana"/>
                <a:cs typeface="Verdana"/>
              </a:rPr>
              <a:t>W</a:t>
            </a:r>
            <a:r>
              <a:rPr sz="3200" spc="-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200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3200" spc="-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200" dirty="0">
                <a:solidFill>
                  <a:srgbClr val="FFFFFF"/>
                </a:solidFill>
                <a:latin typeface="Verdana"/>
                <a:cs typeface="Verdana"/>
              </a:rPr>
              <a:t>6 -</a:t>
            </a:r>
            <a:r>
              <a:rPr sz="3200" spc="-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200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3200" spc="-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200" spc="-50" dirty="0">
                <a:solidFill>
                  <a:srgbClr val="FFFFFF"/>
                </a:solidFill>
                <a:latin typeface="Verdana"/>
                <a:cs typeface="Verdana"/>
              </a:rPr>
              <a:t>7</a:t>
            </a:r>
            <a:endParaRPr sz="3200" dirty="0">
              <a:latin typeface="Verdana"/>
              <a:cs typeface="Verdan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991635" y="2599838"/>
            <a:ext cx="1941195" cy="1472565"/>
            <a:chOff x="1991635" y="2599838"/>
            <a:chExt cx="1941195" cy="147256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91635" y="2599838"/>
              <a:ext cx="1477223" cy="147235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28288" y="2697480"/>
              <a:ext cx="104360" cy="130225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881754" y="2724404"/>
              <a:ext cx="0" cy="1224280"/>
            </a:xfrm>
            <a:custGeom>
              <a:avLst/>
              <a:gdLst/>
              <a:ahLst/>
              <a:cxnLst/>
              <a:rect l="l" t="t" r="r" b="b"/>
              <a:pathLst>
                <a:path h="1224279">
                  <a:moveTo>
                    <a:pt x="0" y="0"/>
                  </a:moveTo>
                  <a:lnTo>
                    <a:pt x="0" y="1224153"/>
                  </a:lnTo>
                </a:path>
              </a:pathLst>
            </a:custGeom>
            <a:ln w="508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43558" y="4463805"/>
            <a:ext cx="9274810" cy="11150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410"/>
              </a:lnSpc>
            </a:pPr>
            <a:r>
              <a:rPr sz="7200" b="1" spc="335" dirty="0">
                <a:solidFill>
                  <a:srgbClr val="FCFBFF"/>
                </a:solidFill>
                <a:latin typeface="Tahoma"/>
                <a:cs typeface="Tahoma"/>
              </a:rPr>
              <a:t>RACE</a:t>
            </a:r>
            <a:r>
              <a:rPr sz="7200" b="1" spc="-90" dirty="0">
                <a:solidFill>
                  <a:srgbClr val="FCFBFF"/>
                </a:solidFill>
                <a:latin typeface="Tahoma"/>
                <a:cs typeface="Tahoma"/>
              </a:rPr>
              <a:t> </a:t>
            </a:r>
            <a:r>
              <a:rPr sz="7200" b="1" spc="-565" dirty="0">
                <a:solidFill>
                  <a:srgbClr val="FCFBFF"/>
                </a:solidFill>
                <a:latin typeface="Tahoma"/>
                <a:cs typeface="Tahoma"/>
              </a:rPr>
              <a:t>IS</a:t>
            </a:r>
            <a:r>
              <a:rPr sz="7200" b="1" spc="-65" dirty="0">
                <a:solidFill>
                  <a:srgbClr val="FCFBFF"/>
                </a:solidFill>
                <a:latin typeface="Tahoma"/>
                <a:cs typeface="Tahoma"/>
              </a:rPr>
              <a:t> </a:t>
            </a:r>
            <a:r>
              <a:rPr sz="7200" b="1" spc="75" dirty="0">
                <a:solidFill>
                  <a:srgbClr val="FCFBFF"/>
                </a:solidFill>
                <a:latin typeface="Tahoma"/>
                <a:cs typeface="Tahoma"/>
              </a:rPr>
              <a:t>EMOTIONS</a:t>
            </a:r>
            <a:endParaRPr sz="7200" dirty="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192000" y="68580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282C3E">
                <a:alpha val="4745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2306573" y="2352547"/>
            <a:ext cx="2363470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180" dirty="0">
                <a:solidFill>
                  <a:srgbClr val="FCFBFF"/>
                </a:solidFill>
              </a:rPr>
              <a:t>H</a:t>
            </a:r>
            <a:r>
              <a:rPr sz="4800" spc="-155" dirty="0">
                <a:solidFill>
                  <a:srgbClr val="FCFBFF"/>
                </a:solidFill>
              </a:rPr>
              <a:t> </a:t>
            </a:r>
            <a:r>
              <a:rPr sz="4800" spc="265" dirty="0">
                <a:solidFill>
                  <a:srgbClr val="FCFBFF"/>
                </a:solidFill>
              </a:rPr>
              <a:t>E</a:t>
            </a:r>
            <a:r>
              <a:rPr sz="4800" spc="-155" dirty="0">
                <a:solidFill>
                  <a:srgbClr val="FCFBFF"/>
                </a:solidFill>
              </a:rPr>
              <a:t> </a:t>
            </a:r>
            <a:r>
              <a:rPr sz="4800" dirty="0">
                <a:solidFill>
                  <a:srgbClr val="FCFBFF"/>
                </a:solidFill>
              </a:rPr>
              <a:t>R</a:t>
            </a:r>
            <a:r>
              <a:rPr sz="4800" spc="-150" dirty="0">
                <a:solidFill>
                  <a:srgbClr val="FCFBFF"/>
                </a:solidFill>
              </a:rPr>
              <a:t> </a:t>
            </a:r>
            <a:r>
              <a:rPr sz="4800" spc="280" dirty="0">
                <a:solidFill>
                  <a:srgbClr val="FCFBFF"/>
                </a:solidFill>
              </a:rPr>
              <a:t>O</a:t>
            </a:r>
            <a:endParaRPr sz="4800" dirty="0"/>
          </a:p>
          <a:p>
            <a:pPr marL="12700">
              <a:lnSpc>
                <a:spcPct val="100000"/>
              </a:lnSpc>
            </a:pPr>
            <a:r>
              <a:rPr sz="4800" b="0" spc="-340" dirty="0">
                <a:solidFill>
                  <a:srgbClr val="FCFBFF"/>
                </a:solidFill>
                <a:latin typeface="Verdana"/>
                <a:cs typeface="Verdana"/>
              </a:rPr>
              <a:t>2</a:t>
            </a:r>
            <a:r>
              <a:rPr sz="4800" b="0" spc="-445" dirty="0">
                <a:solidFill>
                  <a:srgbClr val="FCFBFF"/>
                </a:solidFill>
                <a:latin typeface="Verdana"/>
                <a:cs typeface="Verdana"/>
              </a:rPr>
              <a:t> </a:t>
            </a:r>
            <a:r>
              <a:rPr sz="4800" b="0" spc="-160" dirty="0">
                <a:solidFill>
                  <a:srgbClr val="FCFBFF"/>
                </a:solidFill>
                <a:latin typeface="Verdana"/>
                <a:cs typeface="Verdana"/>
              </a:rPr>
              <a:t>6</a:t>
            </a:r>
            <a:r>
              <a:rPr sz="4800" b="0" spc="-430" dirty="0">
                <a:solidFill>
                  <a:srgbClr val="FCFBFF"/>
                </a:solidFill>
                <a:latin typeface="Verdana"/>
                <a:cs typeface="Verdana"/>
              </a:rPr>
              <a:t> </a:t>
            </a:r>
            <a:r>
              <a:rPr sz="4800" b="0" spc="-350" dirty="0">
                <a:solidFill>
                  <a:srgbClr val="FCFBFF"/>
                </a:solidFill>
                <a:latin typeface="Verdana"/>
                <a:cs typeface="Verdana"/>
              </a:rPr>
              <a:t>-</a:t>
            </a:r>
            <a:r>
              <a:rPr sz="4800" b="0" spc="-434" dirty="0">
                <a:solidFill>
                  <a:srgbClr val="FCFBFF"/>
                </a:solidFill>
                <a:latin typeface="Verdana"/>
                <a:cs typeface="Verdana"/>
              </a:rPr>
              <a:t> </a:t>
            </a:r>
            <a:r>
              <a:rPr sz="4800" b="0" spc="-340" dirty="0">
                <a:solidFill>
                  <a:srgbClr val="FCFBFF"/>
                </a:solidFill>
                <a:latin typeface="Verdana"/>
                <a:cs typeface="Verdana"/>
              </a:rPr>
              <a:t>2</a:t>
            </a:r>
            <a:r>
              <a:rPr sz="4800" b="0" spc="-440" dirty="0">
                <a:solidFill>
                  <a:srgbClr val="FCFBFF"/>
                </a:solidFill>
                <a:latin typeface="Verdana"/>
                <a:cs typeface="Verdana"/>
              </a:rPr>
              <a:t> </a:t>
            </a:r>
            <a:r>
              <a:rPr sz="4800" b="0" spc="-50" dirty="0">
                <a:solidFill>
                  <a:srgbClr val="FCFBFF"/>
                </a:solidFill>
                <a:latin typeface="Verdana"/>
                <a:cs typeface="Verdana"/>
              </a:rPr>
              <a:t>7</a:t>
            </a:r>
            <a:endParaRPr sz="4800" dirty="0">
              <a:latin typeface="Verdana"/>
              <a:cs typeface="Verdan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61947" y="2373270"/>
            <a:ext cx="1832610" cy="1472565"/>
            <a:chOff x="161947" y="2373270"/>
            <a:chExt cx="1832610" cy="147256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1947" y="2373270"/>
              <a:ext cx="1477223" cy="147235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91284" y="2470404"/>
              <a:ext cx="102869" cy="130225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944116" y="2497836"/>
              <a:ext cx="0" cy="1224280"/>
            </a:xfrm>
            <a:custGeom>
              <a:avLst/>
              <a:gdLst/>
              <a:ahLst/>
              <a:cxnLst/>
              <a:rect l="l" t="t" r="r" b="b"/>
              <a:pathLst>
                <a:path h="1224279">
                  <a:moveTo>
                    <a:pt x="0" y="0"/>
                  </a:moveTo>
                  <a:lnTo>
                    <a:pt x="0" y="1224152"/>
                  </a:lnTo>
                </a:path>
              </a:pathLst>
            </a:custGeom>
            <a:ln w="508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083886" y="916050"/>
            <a:ext cx="1048385" cy="5451475"/>
            <a:chOff x="7083886" y="916050"/>
            <a:chExt cx="1048385" cy="54514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83886" y="952634"/>
              <a:ext cx="512630" cy="5341215"/>
            </a:xfrm>
            <a:prstGeom prst="rect">
              <a:avLst/>
            </a:prstGeom>
          </p:spPr>
        </p:pic>
        <p:pic>
          <p:nvPicPr>
            <p:cNvPr id="4" name="object 4" descr="Une image contenant automate, robot, dessin humoristique, jouet  Le contenu généré par l’IA peut être incorrect.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54672" y="3260090"/>
              <a:ext cx="330619" cy="151053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93202" y="916050"/>
              <a:ext cx="539013" cy="5450967"/>
            </a:xfrm>
            <a:prstGeom prst="rect">
              <a:avLst/>
            </a:prstGeom>
          </p:spPr>
        </p:pic>
        <p:pic>
          <p:nvPicPr>
            <p:cNvPr id="6" name="object 6" descr="Une image contenant automate, robot, dessin humoristique, jouet  Le contenu généré par l’IA peut être incorrect.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44511" y="3260090"/>
              <a:ext cx="330619" cy="1510538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6818121" y="6264655"/>
            <a:ext cx="1497330" cy="514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50" dirty="0">
                <a:solidFill>
                  <a:srgbClr val="292729"/>
                </a:solidFill>
                <a:latin typeface="Tahoma"/>
                <a:cs typeface="Tahoma"/>
              </a:rPr>
              <a:t>HERO</a:t>
            </a:r>
            <a:r>
              <a:rPr sz="1200" b="1" spc="25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92729"/>
                </a:solidFill>
                <a:latin typeface="Tahoma"/>
                <a:cs typeface="Tahoma"/>
              </a:rPr>
              <a:t>MT</a:t>
            </a:r>
            <a:r>
              <a:rPr sz="1200" b="1" spc="35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200" b="1" spc="-100" dirty="0">
                <a:solidFill>
                  <a:srgbClr val="292729"/>
                </a:solidFill>
                <a:latin typeface="Tahoma"/>
                <a:cs typeface="Tahoma"/>
              </a:rPr>
              <a:t>TI</a:t>
            </a:r>
            <a:r>
              <a:rPr sz="1200" b="1" spc="15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92729"/>
                </a:solidFill>
                <a:latin typeface="Tahoma"/>
                <a:cs typeface="Tahoma"/>
              </a:rPr>
              <a:t>C-A-</a:t>
            </a:r>
            <a:r>
              <a:rPr sz="1200" b="1" spc="10" dirty="0">
                <a:solidFill>
                  <a:srgbClr val="292729"/>
                </a:solidFill>
                <a:latin typeface="Tahoma"/>
                <a:cs typeface="Tahoma"/>
              </a:rPr>
              <a:t>M</a:t>
            </a:r>
            <a:endParaRPr sz="12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b="1" spc="15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000" dirty="0">
                <a:solidFill>
                  <a:srgbClr val="292729"/>
                </a:solidFill>
                <a:latin typeface="Verdana"/>
                <a:cs typeface="Verdana"/>
              </a:rPr>
              <a:t>K</a:t>
            </a:r>
            <a:r>
              <a:rPr sz="1000" spc="-80" dirty="0">
                <a:solidFill>
                  <a:srgbClr val="292729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292729"/>
                </a:solidFill>
                <a:latin typeface="Verdana"/>
                <a:cs typeface="Verdana"/>
              </a:rPr>
              <a:t>NX</a:t>
            </a:r>
            <a:r>
              <a:rPr sz="1000" spc="-55" dirty="0">
                <a:solidFill>
                  <a:srgbClr val="292729"/>
                </a:solidFill>
                <a:latin typeface="Verdana"/>
                <a:cs typeface="Verdana"/>
              </a:rPr>
              <a:t> </a:t>
            </a:r>
            <a:r>
              <a:rPr sz="1000" spc="-25" dirty="0">
                <a:solidFill>
                  <a:srgbClr val="292729"/>
                </a:solidFill>
                <a:latin typeface="Verdana"/>
                <a:cs typeface="Verdana"/>
              </a:rPr>
              <a:t>12</a:t>
            </a:r>
            <a:endParaRPr sz="10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000" b="1" spc="15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000" dirty="0">
                <a:solidFill>
                  <a:srgbClr val="292729"/>
                </a:solidFill>
                <a:latin typeface="Verdana"/>
                <a:cs typeface="Verdana"/>
              </a:rPr>
              <a:t>K</a:t>
            </a:r>
            <a:r>
              <a:rPr sz="1000" spc="-50" dirty="0">
                <a:solidFill>
                  <a:srgbClr val="292729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292729"/>
                </a:solidFill>
                <a:latin typeface="Verdana"/>
                <a:cs typeface="Verdana"/>
              </a:rPr>
              <a:t>SPX</a:t>
            </a:r>
            <a:r>
              <a:rPr sz="1000" spc="-85" dirty="0">
                <a:solidFill>
                  <a:srgbClr val="292729"/>
                </a:solidFill>
                <a:latin typeface="Verdana"/>
                <a:cs typeface="Verdana"/>
              </a:rPr>
              <a:t> </a:t>
            </a:r>
            <a:r>
              <a:rPr sz="1000" spc="-25" dirty="0">
                <a:solidFill>
                  <a:srgbClr val="292729"/>
                </a:solidFill>
                <a:latin typeface="Verdana"/>
                <a:cs typeface="Verdana"/>
              </a:rPr>
              <a:t>12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981692" y="6296964"/>
            <a:ext cx="1045844" cy="36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50" dirty="0">
                <a:solidFill>
                  <a:srgbClr val="292729"/>
                </a:solidFill>
                <a:latin typeface="Tahoma"/>
                <a:cs typeface="Tahoma"/>
              </a:rPr>
              <a:t>HERO</a:t>
            </a:r>
            <a:r>
              <a:rPr sz="1200" b="1" spc="20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92729"/>
                </a:solidFill>
                <a:latin typeface="Tahoma"/>
                <a:cs typeface="Tahoma"/>
              </a:rPr>
              <a:t>MT</a:t>
            </a:r>
            <a:r>
              <a:rPr sz="1200" b="1" spc="35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200" b="1" spc="50" dirty="0">
                <a:solidFill>
                  <a:srgbClr val="292729"/>
                </a:solidFill>
                <a:latin typeface="Tahoma"/>
                <a:cs typeface="Tahoma"/>
              </a:rPr>
              <a:t>CA</a:t>
            </a:r>
            <a:endParaRPr sz="12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b="1" spc="15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000" dirty="0">
                <a:solidFill>
                  <a:srgbClr val="292729"/>
                </a:solidFill>
                <a:latin typeface="Verdana"/>
                <a:cs typeface="Verdana"/>
              </a:rPr>
              <a:t>K</a:t>
            </a:r>
            <a:r>
              <a:rPr sz="1000" spc="-55" dirty="0">
                <a:solidFill>
                  <a:srgbClr val="292729"/>
                </a:solidFill>
                <a:latin typeface="Verdana"/>
                <a:cs typeface="Verdana"/>
              </a:rPr>
              <a:t> </a:t>
            </a:r>
            <a:r>
              <a:rPr sz="1000" spc="-20" dirty="0">
                <a:solidFill>
                  <a:srgbClr val="292729"/>
                </a:solidFill>
                <a:latin typeface="Verdana"/>
                <a:cs typeface="Verdana"/>
              </a:rPr>
              <a:t>NX12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46041" y="6285077"/>
            <a:ext cx="955040" cy="514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50" dirty="0">
                <a:solidFill>
                  <a:srgbClr val="292729"/>
                </a:solidFill>
                <a:latin typeface="Tahoma"/>
                <a:cs typeface="Tahoma"/>
              </a:rPr>
              <a:t>HERO</a:t>
            </a:r>
            <a:r>
              <a:rPr sz="1200" b="1" spc="-5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92729"/>
                </a:solidFill>
                <a:latin typeface="Tahoma"/>
                <a:cs typeface="Tahoma"/>
              </a:rPr>
              <a:t>LT</a:t>
            </a:r>
            <a:r>
              <a:rPr sz="1200" b="1" spc="5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200" b="1" spc="-25" dirty="0">
                <a:solidFill>
                  <a:srgbClr val="292729"/>
                </a:solidFill>
                <a:latin typeface="Tahoma"/>
                <a:cs typeface="Tahoma"/>
              </a:rPr>
              <a:t>TI</a:t>
            </a:r>
            <a:endParaRPr sz="12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b="1" spc="20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000" dirty="0">
                <a:solidFill>
                  <a:srgbClr val="292729"/>
                </a:solidFill>
                <a:latin typeface="Verdana"/>
                <a:cs typeface="Verdana"/>
              </a:rPr>
              <a:t>K</a:t>
            </a:r>
            <a:r>
              <a:rPr sz="1000" spc="-65" dirty="0">
                <a:solidFill>
                  <a:srgbClr val="292729"/>
                </a:solidFill>
                <a:latin typeface="Verdana"/>
                <a:cs typeface="Verdana"/>
              </a:rPr>
              <a:t> </a:t>
            </a:r>
            <a:r>
              <a:rPr sz="1000" spc="-20" dirty="0">
                <a:solidFill>
                  <a:srgbClr val="292729"/>
                </a:solidFill>
                <a:latin typeface="Verdana"/>
                <a:cs typeface="Verdana"/>
              </a:rPr>
              <a:t>NX12</a:t>
            </a:r>
            <a:endParaRPr sz="10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000" b="1" spc="20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000" dirty="0">
                <a:solidFill>
                  <a:srgbClr val="292729"/>
                </a:solidFill>
                <a:latin typeface="Verdana"/>
                <a:cs typeface="Verdana"/>
              </a:rPr>
              <a:t>K</a:t>
            </a:r>
            <a:r>
              <a:rPr sz="1000" spc="-75" dirty="0">
                <a:solidFill>
                  <a:srgbClr val="292729"/>
                </a:solidFill>
                <a:latin typeface="Verdana"/>
                <a:cs typeface="Verdana"/>
              </a:rPr>
              <a:t> </a:t>
            </a:r>
            <a:r>
              <a:rPr sz="1000" spc="-40" dirty="0">
                <a:solidFill>
                  <a:srgbClr val="292729"/>
                </a:solidFill>
                <a:latin typeface="Verdana"/>
                <a:cs typeface="Verdana"/>
              </a:rPr>
              <a:t>SPX14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44372" y="6257035"/>
            <a:ext cx="955040" cy="5149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50" dirty="0">
                <a:solidFill>
                  <a:srgbClr val="292729"/>
                </a:solidFill>
                <a:latin typeface="Tahoma"/>
                <a:cs typeface="Tahoma"/>
              </a:rPr>
              <a:t>HERO</a:t>
            </a:r>
            <a:r>
              <a:rPr sz="1200" b="1" spc="-25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92729"/>
                </a:solidFill>
                <a:latin typeface="Tahoma"/>
                <a:cs typeface="Tahoma"/>
              </a:rPr>
              <a:t>ST</a:t>
            </a:r>
            <a:r>
              <a:rPr sz="1200" b="1" spc="-25" dirty="0">
                <a:solidFill>
                  <a:srgbClr val="292729"/>
                </a:solidFill>
                <a:latin typeface="Tahoma"/>
                <a:cs typeface="Tahoma"/>
              </a:rPr>
              <a:t> TI</a:t>
            </a:r>
            <a:endParaRPr sz="12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1000" b="1" spc="20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000" dirty="0">
                <a:solidFill>
                  <a:srgbClr val="292729"/>
                </a:solidFill>
                <a:latin typeface="Verdana"/>
                <a:cs typeface="Verdana"/>
              </a:rPr>
              <a:t>K</a:t>
            </a:r>
            <a:r>
              <a:rPr sz="1000" spc="-70" dirty="0">
                <a:solidFill>
                  <a:srgbClr val="292729"/>
                </a:solidFill>
                <a:latin typeface="Verdana"/>
                <a:cs typeface="Verdana"/>
              </a:rPr>
              <a:t> </a:t>
            </a:r>
            <a:r>
              <a:rPr sz="1000" spc="-20" dirty="0">
                <a:solidFill>
                  <a:srgbClr val="292729"/>
                </a:solidFill>
                <a:latin typeface="Verdana"/>
                <a:cs typeface="Verdana"/>
              </a:rPr>
              <a:t>NX12</a:t>
            </a:r>
            <a:endParaRPr sz="10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000" b="1" spc="25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000" dirty="0">
                <a:solidFill>
                  <a:srgbClr val="292729"/>
                </a:solidFill>
                <a:latin typeface="Verdana"/>
                <a:cs typeface="Verdana"/>
              </a:rPr>
              <a:t>K</a:t>
            </a:r>
            <a:r>
              <a:rPr sz="1000" spc="-80" dirty="0">
                <a:solidFill>
                  <a:srgbClr val="292729"/>
                </a:solidFill>
                <a:latin typeface="Verdana"/>
                <a:cs typeface="Verdana"/>
              </a:rPr>
              <a:t> </a:t>
            </a:r>
            <a:r>
              <a:rPr sz="1000" spc="-40" dirty="0">
                <a:solidFill>
                  <a:srgbClr val="292729"/>
                </a:solidFill>
                <a:latin typeface="Verdana"/>
                <a:cs typeface="Verdana"/>
              </a:rPr>
              <a:t>SPX14</a:t>
            </a:r>
            <a:endParaRPr sz="1000" dirty="0">
              <a:latin typeface="Verdana"/>
              <a:cs typeface="Verdana"/>
            </a:endParaRPr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975739" y="1459560"/>
            <a:ext cx="374364" cy="4755507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4120867" y="908646"/>
            <a:ext cx="1247140" cy="5389245"/>
            <a:chOff x="4120867" y="908646"/>
            <a:chExt cx="1247140" cy="5389245"/>
          </a:xfrm>
        </p:grpSpPr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93131" y="1459560"/>
              <a:ext cx="374364" cy="475550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20867" y="995561"/>
              <a:ext cx="380104" cy="5256077"/>
            </a:xfrm>
            <a:prstGeom prst="rect">
              <a:avLst/>
            </a:prstGeom>
          </p:spPr>
        </p:pic>
        <p:pic>
          <p:nvPicPr>
            <p:cNvPr id="15" name="object 15" descr="Une image contenant automate, robot, jouet, dessin humoristique  Description générée automatiquement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160265" y="3348989"/>
              <a:ext cx="307365" cy="138430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83988" y="908646"/>
              <a:ext cx="522071" cy="5388736"/>
            </a:xfrm>
            <a:prstGeom prst="rect">
              <a:avLst/>
            </a:prstGeom>
          </p:spPr>
        </p:pic>
        <p:pic>
          <p:nvPicPr>
            <p:cNvPr id="17" name="object 17" descr="Une image contenant automate, robot, jouet, dessin humoristique  Description générée automatiquement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82921" y="3348989"/>
              <a:ext cx="307365" cy="1384300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9910318" y="933183"/>
            <a:ext cx="1003300" cy="5417185"/>
            <a:chOff x="9910318" y="933183"/>
            <a:chExt cx="1003300" cy="5417185"/>
          </a:xfrm>
        </p:grpSpPr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910318" y="933183"/>
              <a:ext cx="1003160" cy="5416677"/>
            </a:xfrm>
            <a:prstGeom prst="rect">
              <a:avLst/>
            </a:prstGeom>
          </p:spPr>
        </p:pic>
        <p:pic>
          <p:nvPicPr>
            <p:cNvPr id="20" name="object 20" descr="Une image contenant regarder  Le contenu généré par l’IA peut être incorrect.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993122" y="3241293"/>
              <a:ext cx="336600" cy="1503679"/>
            </a:xfrm>
            <a:prstGeom prst="rect">
              <a:avLst/>
            </a:prstGeom>
          </p:spPr>
        </p:pic>
        <p:pic>
          <p:nvPicPr>
            <p:cNvPr id="21" name="object 21" descr="Une image contenant regarder  Le contenu généré par l’IA peut être incorrect.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487279" y="3243706"/>
              <a:ext cx="336600" cy="1503680"/>
            </a:xfrm>
            <a:prstGeom prst="rect">
              <a:avLst/>
            </a:prstGeom>
          </p:spPr>
        </p:pic>
      </p:grpSp>
      <p:grpSp>
        <p:nvGrpSpPr>
          <p:cNvPr id="22" name="object 22"/>
          <p:cNvGrpSpPr/>
          <p:nvPr/>
        </p:nvGrpSpPr>
        <p:grpSpPr>
          <a:xfrm>
            <a:off x="825334" y="908646"/>
            <a:ext cx="966469" cy="5389245"/>
            <a:chOff x="825334" y="908646"/>
            <a:chExt cx="966469" cy="5389245"/>
          </a:xfrm>
        </p:grpSpPr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58354" y="908646"/>
              <a:ext cx="533133" cy="538873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25334" y="908646"/>
              <a:ext cx="533133" cy="5388736"/>
            </a:xfrm>
            <a:prstGeom prst="rect">
              <a:avLst/>
            </a:prstGeom>
          </p:spPr>
        </p:pic>
        <p:pic>
          <p:nvPicPr>
            <p:cNvPr id="25" name="object 25" descr="Une image contenant automate, robot, jouet, dessin humoristique  Description générée automatiquement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87601" y="3170427"/>
              <a:ext cx="315429" cy="1468501"/>
            </a:xfrm>
            <a:prstGeom prst="rect">
              <a:avLst/>
            </a:prstGeom>
          </p:spPr>
        </p:pic>
        <p:pic>
          <p:nvPicPr>
            <p:cNvPr id="26" name="object 26" descr="Une image contenant automate, robot, jouet, dessin humoristique  Description générée automatiquement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48880" y="3176777"/>
              <a:ext cx="315429" cy="1468501"/>
            </a:xfrm>
            <a:prstGeom prst="rect">
              <a:avLst/>
            </a:prstGeom>
          </p:spPr>
        </p:pic>
      </p:grpSp>
      <p:pic>
        <p:nvPicPr>
          <p:cNvPr id="27" name="object 2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151876" y="1487004"/>
            <a:ext cx="402094" cy="4810379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958956" y="1505877"/>
            <a:ext cx="374364" cy="4755507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337820" y="247650"/>
            <a:ext cx="509270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50" spc="-20" dirty="0">
                <a:solidFill>
                  <a:srgbClr val="292729"/>
                </a:solidFill>
                <a:latin typeface="Verdana"/>
                <a:cs typeface="Verdana"/>
              </a:rPr>
              <a:t>HERO</a:t>
            </a:r>
            <a:endParaRPr sz="1250" dirty="0">
              <a:latin typeface="Verdana"/>
              <a:cs typeface="Verdana"/>
            </a:endParaRPr>
          </a:p>
        </p:txBody>
      </p:sp>
      <p:sp>
        <p:nvSpPr>
          <p:cNvPr id="30" name="object 30" descr="$PPTXTitle"/>
          <p:cNvSpPr txBox="1">
            <a:spLocks noGrp="1"/>
          </p:cNvSpPr>
          <p:nvPr>
            <p:ph type="title"/>
          </p:nvPr>
        </p:nvSpPr>
        <p:spPr>
          <a:xfrm>
            <a:off x="337820" y="427177"/>
            <a:ext cx="208915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solidFill>
                  <a:srgbClr val="292729"/>
                </a:solidFill>
              </a:rPr>
              <a:t>R</a:t>
            </a:r>
            <a:r>
              <a:rPr sz="3000" spc="370" dirty="0">
                <a:solidFill>
                  <a:srgbClr val="292729"/>
                </a:solidFill>
              </a:rPr>
              <a:t> </a:t>
            </a:r>
            <a:r>
              <a:rPr sz="3000" spc="245" dirty="0">
                <a:solidFill>
                  <a:srgbClr val="292729"/>
                </a:solidFill>
              </a:rPr>
              <a:t>A</a:t>
            </a:r>
            <a:r>
              <a:rPr sz="3000" spc="375" dirty="0">
                <a:solidFill>
                  <a:srgbClr val="292729"/>
                </a:solidFill>
              </a:rPr>
              <a:t> </a:t>
            </a:r>
            <a:r>
              <a:rPr sz="3000" spc="90" dirty="0">
                <a:solidFill>
                  <a:srgbClr val="292729"/>
                </a:solidFill>
              </a:rPr>
              <a:t>N</a:t>
            </a:r>
            <a:r>
              <a:rPr sz="3000" spc="370" dirty="0">
                <a:solidFill>
                  <a:srgbClr val="292729"/>
                </a:solidFill>
              </a:rPr>
              <a:t> </a:t>
            </a:r>
            <a:r>
              <a:rPr sz="3000" spc="65" dirty="0">
                <a:solidFill>
                  <a:srgbClr val="292729"/>
                </a:solidFill>
              </a:rPr>
              <a:t>G</a:t>
            </a:r>
            <a:r>
              <a:rPr sz="3000" spc="370" dirty="0">
                <a:solidFill>
                  <a:srgbClr val="292729"/>
                </a:solidFill>
              </a:rPr>
              <a:t> </a:t>
            </a:r>
            <a:r>
              <a:rPr sz="3000" spc="95" dirty="0">
                <a:solidFill>
                  <a:srgbClr val="292729"/>
                </a:solidFill>
              </a:rPr>
              <a:t>E</a:t>
            </a:r>
            <a:endParaRPr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71490" y="336905"/>
            <a:ext cx="6019226" cy="6135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lang="cs-CZ" sz="1100" b="1" i="1" kern="1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V</a:t>
            </a:r>
            <a:r>
              <a:rPr lang="cs-CZ" sz="1100" b="1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ýbušná energie a přirozená kontrola – krátké oblouky ještě nikdy nebyly tak divoké.</a:t>
            </a:r>
            <a:endParaRPr lang="cs-CZ" sz="1100" kern="10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12700" marR="5080">
              <a:lnSpc>
                <a:spcPct val="120000"/>
              </a:lnSpc>
              <a:spcBef>
                <a:spcPts val="100"/>
              </a:spcBef>
            </a:pPr>
            <a:endParaRPr sz="1100" dirty="0">
              <a:latin typeface="Verdana"/>
              <a:cs typeface="Verdan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24053" y="3187573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8720835" y="4823967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8744457" y="5776823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40296" y="4588925"/>
            <a:ext cx="1008613" cy="183731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43331" y="3204210"/>
            <a:ext cx="249301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dirty="0">
                <a:latin typeface="Tahoma"/>
                <a:cs typeface="Tahoma"/>
              </a:rPr>
              <a:t>D O P O R U Č E N É  V Á Z Á N Í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3331" y="3355085"/>
            <a:ext cx="61785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 dirty="0">
                <a:latin typeface="Verdana"/>
                <a:cs typeface="Verdana"/>
              </a:rPr>
              <a:t>FCPCS01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3331" y="3515105"/>
            <a:ext cx="1667510" cy="346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050" dirty="0">
                <a:latin typeface="Verdana"/>
                <a:cs typeface="Verdana"/>
              </a:rPr>
              <a:t>SPX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sz="1050" spc="-135" dirty="0">
                <a:latin typeface="Verdana"/>
                <a:cs typeface="Verdana"/>
              </a:rPr>
              <a:t>14</a:t>
            </a:r>
            <a:r>
              <a:rPr sz="1050" spc="-5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KONECT</a:t>
            </a:r>
            <a:r>
              <a:rPr sz="1050" spc="-95" dirty="0">
                <a:latin typeface="Verdana"/>
                <a:cs typeface="Verdana"/>
              </a:rPr>
              <a:t> </a:t>
            </a:r>
            <a:r>
              <a:rPr sz="1050" spc="60" dirty="0">
                <a:latin typeface="Verdana"/>
                <a:cs typeface="Verdana"/>
              </a:rPr>
              <a:t>GW</a:t>
            </a:r>
            <a:r>
              <a:rPr sz="1050" spc="-55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B80 </a:t>
            </a:r>
            <a:r>
              <a:rPr sz="1050" spc="-10" dirty="0">
                <a:latin typeface="Verdana"/>
                <a:cs typeface="Verdana"/>
              </a:rPr>
              <a:t>SILVER</a:t>
            </a:r>
            <a:r>
              <a:rPr sz="1050" spc="-120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RED</a:t>
            </a:r>
            <a:endParaRPr sz="1050" dirty="0">
              <a:latin typeface="Verdana"/>
              <a:cs typeface="Verdana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82889" y="5123857"/>
            <a:ext cx="390088" cy="389913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247840" y="2420873"/>
            <a:ext cx="2412365" cy="87630"/>
            <a:chOff x="247840" y="2420873"/>
            <a:chExt cx="2412365" cy="87630"/>
          </a:xfrm>
        </p:grpSpPr>
        <p:sp>
          <p:nvSpPr>
            <p:cNvPr id="13" name="object 13"/>
            <p:cNvSpPr/>
            <p:nvPr/>
          </p:nvSpPr>
          <p:spPr>
            <a:xfrm>
              <a:off x="247840" y="2420873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826"/>
                  </a:lnTo>
                  <a:lnTo>
                    <a:pt x="3428" y="26670"/>
                  </a:lnTo>
                  <a:lnTo>
                    <a:pt x="0" y="43561"/>
                  </a:lnTo>
                  <a:lnTo>
                    <a:pt x="3428" y="60578"/>
                  </a:lnTo>
                  <a:lnTo>
                    <a:pt x="12750" y="74422"/>
                  </a:lnTo>
                  <a:lnTo>
                    <a:pt x="26593" y="83692"/>
                  </a:lnTo>
                  <a:lnTo>
                    <a:pt x="43535" y="87122"/>
                  </a:lnTo>
                  <a:lnTo>
                    <a:pt x="2368486" y="87122"/>
                  </a:lnTo>
                  <a:lnTo>
                    <a:pt x="2385504" y="83692"/>
                  </a:lnTo>
                  <a:lnTo>
                    <a:pt x="2399347" y="74422"/>
                  </a:lnTo>
                  <a:lnTo>
                    <a:pt x="2408618" y="60578"/>
                  </a:lnTo>
                  <a:lnTo>
                    <a:pt x="2412047" y="43561"/>
                  </a:lnTo>
                  <a:lnTo>
                    <a:pt x="2408618" y="26670"/>
                  </a:lnTo>
                  <a:lnTo>
                    <a:pt x="2399347" y="12826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" name="object 14"/>
            <p:cNvSpPr/>
            <p:nvPr/>
          </p:nvSpPr>
          <p:spPr>
            <a:xfrm>
              <a:off x="265468" y="2433827"/>
              <a:ext cx="684530" cy="61594"/>
            </a:xfrm>
            <a:custGeom>
              <a:avLst/>
              <a:gdLst/>
              <a:ahLst/>
              <a:cxnLst/>
              <a:rect l="l" t="t" r="r" b="b"/>
              <a:pathLst>
                <a:path w="684530" h="61594">
                  <a:moveTo>
                    <a:pt x="660361" y="0"/>
                  </a:moveTo>
                  <a:lnTo>
                    <a:pt x="23583" y="0"/>
                  </a:lnTo>
                  <a:lnTo>
                    <a:pt x="14401" y="2412"/>
                  </a:lnTo>
                  <a:lnTo>
                    <a:pt x="6908" y="9017"/>
                  </a:lnTo>
                  <a:lnTo>
                    <a:pt x="1854" y="18669"/>
                  </a:lnTo>
                  <a:lnTo>
                    <a:pt x="0" y="30607"/>
                  </a:lnTo>
                  <a:lnTo>
                    <a:pt x="1854" y="42545"/>
                  </a:lnTo>
                  <a:lnTo>
                    <a:pt x="6908" y="52324"/>
                  </a:lnTo>
                  <a:lnTo>
                    <a:pt x="14401" y="58800"/>
                  </a:lnTo>
                  <a:lnTo>
                    <a:pt x="23583" y="61213"/>
                  </a:lnTo>
                  <a:lnTo>
                    <a:pt x="660361" y="61213"/>
                  </a:lnTo>
                  <a:lnTo>
                    <a:pt x="669544" y="58800"/>
                  </a:lnTo>
                  <a:lnTo>
                    <a:pt x="677049" y="52324"/>
                  </a:lnTo>
                  <a:lnTo>
                    <a:pt x="682104" y="42545"/>
                  </a:lnTo>
                  <a:lnTo>
                    <a:pt x="683958" y="30607"/>
                  </a:lnTo>
                  <a:lnTo>
                    <a:pt x="682104" y="18669"/>
                  </a:lnTo>
                  <a:lnTo>
                    <a:pt x="677049" y="9017"/>
                  </a:lnTo>
                  <a:lnTo>
                    <a:pt x="669544" y="2412"/>
                  </a:lnTo>
                  <a:lnTo>
                    <a:pt x="660361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247840" y="2691257"/>
            <a:ext cx="2412365" cy="87630"/>
            <a:chOff x="247840" y="2691257"/>
            <a:chExt cx="2412365" cy="87630"/>
          </a:xfrm>
        </p:grpSpPr>
        <p:sp>
          <p:nvSpPr>
            <p:cNvPr id="16" name="object 16"/>
            <p:cNvSpPr/>
            <p:nvPr/>
          </p:nvSpPr>
          <p:spPr>
            <a:xfrm>
              <a:off x="247840" y="2691257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700"/>
                  </a:lnTo>
                  <a:lnTo>
                    <a:pt x="3428" y="26542"/>
                  </a:lnTo>
                  <a:lnTo>
                    <a:pt x="0" y="43560"/>
                  </a:lnTo>
                  <a:lnTo>
                    <a:pt x="3428" y="60451"/>
                  </a:lnTo>
                  <a:lnTo>
                    <a:pt x="12750" y="74294"/>
                  </a:lnTo>
                  <a:lnTo>
                    <a:pt x="26593" y="83692"/>
                  </a:lnTo>
                  <a:lnTo>
                    <a:pt x="43535" y="87121"/>
                  </a:lnTo>
                  <a:lnTo>
                    <a:pt x="2368486" y="87121"/>
                  </a:lnTo>
                  <a:lnTo>
                    <a:pt x="2385504" y="83692"/>
                  </a:lnTo>
                  <a:lnTo>
                    <a:pt x="2399347" y="74294"/>
                  </a:lnTo>
                  <a:lnTo>
                    <a:pt x="2408618" y="60451"/>
                  </a:lnTo>
                  <a:lnTo>
                    <a:pt x="2412047" y="43560"/>
                  </a:lnTo>
                  <a:lnTo>
                    <a:pt x="2408618" y="26542"/>
                  </a:lnTo>
                  <a:lnTo>
                    <a:pt x="2399347" y="12700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7" name="object 17"/>
            <p:cNvSpPr/>
            <p:nvPr/>
          </p:nvSpPr>
          <p:spPr>
            <a:xfrm>
              <a:off x="1855724" y="2704211"/>
              <a:ext cx="785495" cy="60960"/>
            </a:xfrm>
            <a:custGeom>
              <a:avLst/>
              <a:gdLst/>
              <a:ahLst/>
              <a:cxnLst/>
              <a:rect l="l" t="t" r="r" b="b"/>
              <a:pathLst>
                <a:path w="785494" h="60960">
                  <a:moveTo>
                    <a:pt x="757555" y="0"/>
                  </a:moveTo>
                  <a:lnTo>
                    <a:pt x="27558" y="0"/>
                  </a:lnTo>
                  <a:lnTo>
                    <a:pt x="16890" y="2412"/>
                  </a:lnTo>
                  <a:lnTo>
                    <a:pt x="8127" y="8889"/>
                  </a:lnTo>
                  <a:lnTo>
                    <a:pt x="2158" y="18541"/>
                  </a:lnTo>
                  <a:lnTo>
                    <a:pt x="0" y="30352"/>
                  </a:lnTo>
                  <a:lnTo>
                    <a:pt x="2158" y="42163"/>
                  </a:lnTo>
                  <a:lnTo>
                    <a:pt x="8127" y="51815"/>
                  </a:lnTo>
                  <a:lnTo>
                    <a:pt x="16890" y="58419"/>
                  </a:lnTo>
                  <a:lnTo>
                    <a:pt x="27558" y="60833"/>
                  </a:lnTo>
                  <a:lnTo>
                    <a:pt x="757555" y="60833"/>
                  </a:lnTo>
                  <a:lnTo>
                    <a:pt x="768350" y="58419"/>
                  </a:lnTo>
                  <a:lnTo>
                    <a:pt x="777113" y="51815"/>
                  </a:lnTo>
                  <a:lnTo>
                    <a:pt x="783082" y="42163"/>
                  </a:lnTo>
                  <a:lnTo>
                    <a:pt x="785240" y="30352"/>
                  </a:lnTo>
                  <a:lnTo>
                    <a:pt x="783082" y="18541"/>
                  </a:lnTo>
                  <a:lnTo>
                    <a:pt x="777113" y="8889"/>
                  </a:lnTo>
                  <a:lnTo>
                    <a:pt x="768350" y="2412"/>
                  </a:lnTo>
                  <a:lnTo>
                    <a:pt x="757555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96620" y="2516504"/>
            <a:ext cx="21717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 dirty="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52245" y="2516504"/>
            <a:ext cx="5969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 dirty="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096770" y="2516504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 dirty="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07009" y="2786253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 dirty="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211681" y="2786253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 dirty="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068829" y="2786253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 dirty="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35102" y="244220"/>
            <a:ext cx="2637790" cy="1093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95"/>
              </a:lnSpc>
              <a:spcBef>
                <a:spcPts val="100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UNISEX</a:t>
            </a:r>
            <a:r>
              <a:rPr sz="1100" spc="-8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5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60" dirty="0">
                <a:solidFill>
                  <a:srgbClr val="7E7E7E"/>
                </a:solidFill>
                <a:latin typeface="Verdana"/>
                <a:cs typeface="Verdana"/>
              </a:rPr>
              <a:t>–</a:t>
            </a:r>
            <a:r>
              <a:rPr sz="1100" spc="-5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7E7E7E"/>
                </a:solidFill>
                <a:latin typeface="Verdana"/>
                <a:cs typeface="Verdana"/>
              </a:rPr>
              <a:t>RACE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45" dirty="0">
                <a:solidFill>
                  <a:srgbClr val="7E7E7E"/>
                </a:solidFill>
                <a:latin typeface="Verdana"/>
                <a:cs typeface="Verdana"/>
              </a:rPr>
              <a:t>PERFORMANCE</a:t>
            </a:r>
            <a:endParaRPr sz="1100" dirty="0">
              <a:latin typeface="Verdana"/>
              <a:cs typeface="Verdana"/>
            </a:endParaRPr>
          </a:p>
          <a:p>
            <a:pPr marL="12700">
              <a:lnSpc>
                <a:spcPts val="2855"/>
              </a:lnSpc>
            </a:pPr>
            <a:r>
              <a:rPr sz="2400" b="1" spc="90" dirty="0">
                <a:latin typeface="Tahoma"/>
                <a:cs typeface="Tahoma"/>
              </a:rPr>
              <a:t>H</a:t>
            </a:r>
            <a:r>
              <a:rPr sz="2400" b="1" spc="-160" dirty="0">
                <a:latin typeface="Tahoma"/>
                <a:cs typeface="Tahoma"/>
              </a:rPr>
              <a:t> </a:t>
            </a:r>
            <a:r>
              <a:rPr sz="2400" b="1" spc="130" dirty="0">
                <a:latin typeface="Tahoma"/>
                <a:cs typeface="Tahoma"/>
              </a:rPr>
              <a:t>E</a:t>
            </a:r>
            <a:r>
              <a:rPr sz="2400" b="1" spc="-165" dirty="0">
                <a:latin typeface="Tahoma"/>
                <a:cs typeface="Tahoma"/>
              </a:rPr>
              <a:t> </a:t>
            </a:r>
            <a:r>
              <a:rPr sz="2400" b="1" dirty="0">
                <a:latin typeface="Tahoma"/>
                <a:cs typeface="Tahoma"/>
              </a:rPr>
              <a:t>R</a:t>
            </a:r>
            <a:r>
              <a:rPr sz="2400" b="1" spc="-160" dirty="0">
                <a:latin typeface="Tahoma"/>
                <a:cs typeface="Tahoma"/>
              </a:rPr>
              <a:t> </a:t>
            </a:r>
            <a:r>
              <a:rPr sz="2400" b="1" spc="114" dirty="0">
                <a:latin typeface="Tahoma"/>
                <a:cs typeface="Tahoma"/>
              </a:rPr>
              <a:t>O</a:t>
            </a:r>
            <a:endParaRPr sz="24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b="1" dirty="0">
                <a:latin typeface="Tahoma"/>
                <a:cs typeface="Tahoma"/>
              </a:rPr>
              <a:t>S</a:t>
            </a:r>
            <a:r>
              <a:rPr sz="2400" b="1" spc="-175" dirty="0">
                <a:latin typeface="Tahoma"/>
                <a:cs typeface="Tahoma"/>
              </a:rPr>
              <a:t> </a:t>
            </a:r>
            <a:r>
              <a:rPr sz="2400" b="1" dirty="0">
                <a:latin typeface="Tahoma"/>
                <a:cs typeface="Tahoma"/>
              </a:rPr>
              <a:t>T</a:t>
            </a:r>
            <a:r>
              <a:rPr sz="2400" b="1" spc="170" dirty="0">
                <a:latin typeface="Tahoma"/>
                <a:cs typeface="Tahoma"/>
              </a:rPr>
              <a:t>  </a:t>
            </a:r>
            <a:r>
              <a:rPr sz="2400" b="1" dirty="0">
                <a:latin typeface="Tahoma"/>
                <a:cs typeface="Tahoma"/>
              </a:rPr>
              <a:t>T</a:t>
            </a:r>
            <a:r>
              <a:rPr sz="2400" b="1" spc="-160" dirty="0">
                <a:latin typeface="Tahoma"/>
                <a:cs typeface="Tahoma"/>
              </a:rPr>
              <a:t> </a:t>
            </a:r>
            <a:r>
              <a:rPr sz="2400" b="1" spc="-434" dirty="0">
                <a:latin typeface="Tahoma"/>
                <a:cs typeface="Tahoma"/>
              </a:rPr>
              <a:t>I</a:t>
            </a:r>
            <a:endParaRPr sz="24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RAPSD01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35102" y="1471421"/>
            <a:ext cx="216979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32384">
              <a:lnSpc>
                <a:spcPct val="100000"/>
              </a:lnSpc>
              <a:spcBef>
                <a:spcPts val="105"/>
              </a:spcBef>
            </a:pPr>
            <a:r>
              <a:rPr sz="1100" spc="-25" dirty="0">
                <a:latin typeface="Verdana"/>
                <a:cs typeface="Verdana"/>
              </a:rPr>
              <a:t>RRPSD01</a:t>
            </a:r>
            <a:r>
              <a:rPr sz="1100" spc="-100" dirty="0">
                <a:latin typeface="Verdana"/>
                <a:cs typeface="Verdana"/>
              </a:rPr>
              <a:t> </a:t>
            </a:r>
            <a:r>
              <a:rPr sz="1100" spc="50" dirty="0">
                <a:latin typeface="Verdana"/>
                <a:cs typeface="Verdana"/>
              </a:rPr>
              <a:t>HERO</a:t>
            </a:r>
            <a:r>
              <a:rPr sz="1100" spc="-90" dirty="0">
                <a:latin typeface="Verdana"/>
                <a:cs typeface="Verdana"/>
              </a:rPr>
              <a:t> </a:t>
            </a:r>
            <a:r>
              <a:rPr sz="1100" spc="-70" dirty="0">
                <a:latin typeface="Verdana"/>
                <a:cs typeface="Verdana"/>
              </a:rPr>
              <a:t>ST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95" dirty="0">
                <a:latin typeface="Verdana"/>
                <a:cs typeface="Verdana"/>
              </a:rPr>
              <a:t>TI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KONECT </a:t>
            </a:r>
            <a:r>
              <a:rPr sz="1100" dirty="0">
                <a:latin typeface="Verdana"/>
                <a:cs typeface="Verdana"/>
              </a:rPr>
              <a:t>SPX</a:t>
            </a:r>
            <a:r>
              <a:rPr sz="1100" spc="-105" dirty="0">
                <a:latin typeface="Verdana"/>
                <a:cs typeface="Verdana"/>
              </a:rPr>
              <a:t> </a:t>
            </a:r>
            <a:r>
              <a:rPr sz="1100" spc="-140" dirty="0">
                <a:latin typeface="Verdana"/>
                <a:cs typeface="Verdana"/>
              </a:rPr>
              <a:t>14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160" dirty="0">
                <a:latin typeface="Verdana"/>
                <a:cs typeface="Verdana"/>
              </a:rPr>
              <a:t>–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lang="cs-CZ" sz="1100" b="1" spc="-80" dirty="0">
                <a:latin typeface="Tahoma"/>
                <a:cs typeface="Tahoma"/>
              </a:rPr>
              <a:t>24 990,-</a:t>
            </a:r>
            <a:endParaRPr sz="11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RRPSD02</a:t>
            </a:r>
            <a:r>
              <a:rPr sz="1100" spc="-100" dirty="0">
                <a:latin typeface="Verdana"/>
                <a:cs typeface="Verdana"/>
              </a:rPr>
              <a:t> </a:t>
            </a:r>
            <a:r>
              <a:rPr sz="1100" spc="50" dirty="0">
                <a:latin typeface="Verdana"/>
                <a:cs typeface="Verdana"/>
              </a:rPr>
              <a:t>HERO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spc="-70" dirty="0">
                <a:latin typeface="Verdana"/>
                <a:cs typeface="Verdana"/>
              </a:rPr>
              <a:t>ST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spc="-90" dirty="0">
                <a:latin typeface="Verdana"/>
                <a:cs typeface="Verdana"/>
              </a:rPr>
              <a:t>TI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KONECT</a:t>
            </a:r>
            <a:endParaRPr sz="11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NX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spc="-200" dirty="0">
                <a:latin typeface="Verdana"/>
                <a:cs typeface="Verdana"/>
              </a:rPr>
              <a:t>12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155" dirty="0">
                <a:latin typeface="Verdana"/>
                <a:cs typeface="Verdana"/>
              </a:rPr>
              <a:t>–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lang="cs-CZ" sz="1100" b="1" spc="-65" dirty="0">
                <a:latin typeface="Tahoma"/>
                <a:cs typeface="Tahoma"/>
              </a:rPr>
              <a:t>22 490,- </a:t>
            </a:r>
            <a:endParaRPr sz="1100" dirty="0">
              <a:latin typeface="Tahoma"/>
              <a:cs typeface="Tahoma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7" name="object 27"/>
          <p:cNvSpPr txBox="1"/>
          <p:nvPr/>
        </p:nvSpPr>
        <p:spPr>
          <a:xfrm>
            <a:off x="11777218" y="187528"/>
            <a:ext cx="396240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55" dirty="0">
                <a:solidFill>
                  <a:srgbClr val="FCFBFF"/>
                </a:solidFill>
                <a:latin typeface="Tahoma"/>
                <a:cs typeface="Tahoma"/>
              </a:rPr>
              <a:t>NEW</a:t>
            </a:r>
            <a:endParaRPr sz="1100" dirty="0">
              <a:latin typeface="Tahoma"/>
              <a:cs typeface="Tahoma"/>
            </a:endParaRPr>
          </a:p>
        </p:txBody>
      </p:sp>
      <p:pic>
        <p:nvPicPr>
          <p:cNvPr id="28" name="object 2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53725" y="120514"/>
            <a:ext cx="487707" cy="6638197"/>
          </a:xfrm>
          <a:prstGeom prst="rect">
            <a:avLst/>
          </a:prstGeom>
        </p:spPr>
      </p:pic>
      <p:graphicFrame>
        <p:nvGraphicFramePr>
          <p:cNvPr id="29" name="object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0957844"/>
              </p:ext>
            </p:extLst>
          </p:nvPr>
        </p:nvGraphicFramePr>
        <p:xfrm>
          <a:off x="5071490" y="1347824"/>
          <a:ext cx="2953385" cy="9848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533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marL="31750">
                        <a:lnSpc>
                          <a:spcPts val="1230"/>
                        </a:lnSpc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KONECT</a:t>
                      </a:r>
                      <a:r>
                        <a:rPr sz="1050" spc="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spc="-140" dirty="0">
                          <a:latin typeface="Verdana"/>
                          <a:cs typeface="Verdana"/>
                        </a:rPr>
                        <a:t>157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162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167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0" dirty="0">
                          <a:latin typeface="Verdana"/>
                          <a:cs typeface="Verdana"/>
                        </a:rPr>
                        <a:t>172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35" dirty="0">
                          <a:latin typeface="Verdana"/>
                          <a:cs typeface="Verdana"/>
                        </a:rPr>
                        <a:t>CM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123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68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103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1778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85" dirty="0">
                          <a:latin typeface="Verdana"/>
                          <a:cs typeface="Verdana"/>
                        </a:rPr>
                        <a:t>13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(167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1778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31750">
                        <a:lnSpc>
                          <a:spcPts val="1215"/>
                        </a:lnSpc>
                        <a:spcBef>
                          <a:spcPts val="135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3,9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(167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0" name="object 30"/>
          <p:cNvSpPr txBox="1"/>
          <p:nvPr/>
        </p:nvSpPr>
        <p:spPr>
          <a:xfrm>
            <a:off x="5120385" y="3740302"/>
            <a:ext cx="1075690" cy="60198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3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BEECH</a:t>
            </a:r>
            <a:r>
              <a:rPr sz="1050" spc="100" dirty="0">
                <a:latin typeface="Verdana"/>
                <a:cs typeface="Verdana"/>
              </a:rPr>
              <a:t> </a:t>
            </a:r>
            <a:r>
              <a:rPr sz="1050" spc="35" dirty="0">
                <a:latin typeface="Verdana"/>
                <a:cs typeface="Verdana"/>
              </a:rPr>
              <a:t>PEFC</a:t>
            </a:r>
            <a:endParaRPr sz="1050" dirty="0">
              <a:latin typeface="Verdana"/>
              <a:cs typeface="Verdana"/>
            </a:endParaRPr>
          </a:p>
          <a:p>
            <a:pPr marR="164465" algn="r">
              <a:lnSpc>
                <a:spcPct val="100000"/>
              </a:lnSpc>
              <a:spcBef>
                <a:spcPts val="250"/>
              </a:spcBef>
            </a:pPr>
            <a:r>
              <a:rPr sz="1050" spc="-10" dirty="0">
                <a:latin typeface="Verdana"/>
                <a:cs typeface="Verdana"/>
              </a:rPr>
              <a:t>Woodcore</a:t>
            </a:r>
            <a:endParaRPr sz="1050" dirty="0">
              <a:latin typeface="Verdana"/>
              <a:cs typeface="Verdana"/>
            </a:endParaRPr>
          </a:p>
          <a:p>
            <a:pPr marL="165735" marR="220979" indent="-165735" algn="r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65735" algn="l"/>
              </a:tabLst>
            </a:pPr>
            <a:r>
              <a:rPr sz="1050" dirty="0">
                <a:latin typeface="Verdana"/>
                <a:cs typeface="Verdana"/>
              </a:rPr>
              <a:t>Tip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 dirty="0">
              <a:latin typeface="Verdana"/>
              <a:cs typeface="Verdana"/>
            </a:endParaRPr>
          </a:p>
        </p:txBody>
      </p:sp>
      <p:pic>
        <p:nvPicPr>
          <p:cNvPr id="31" name="object 3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23931" y="4466628"/>
            <a:ext cx="902232" cy="423453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8736330" y="5746755"/>
            <a:ext cx="2053589" cy="847027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86690" indent="-165100">
              <a:lnSpc>
                <a:spcPct val="100000"/>
              </a:lnSpc>
              <a:spcBef>
                <a:spcPts val="465"/>
              </a:spcBef>
              <a:buFont typeface="Tahoma"/>
              <a:buChar char="►"/>
              <a:tabLst>
                <a:tab pos="186690" algn="l"/>
              </a:tabLst>
            </a:pPr>
            <a:r>
              <a:rPr lang="cs-CZ" sz="1050" spc="-10" dirty="0">
                <a:latin typeface="Verdana"/>
                <a:cs typeface="Verdana"/>
              </a:rPr>
              <a:t>Výkon</a:t>
            </a:r>
            <a:endParaRPr lang="cs-CZ"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87325" algn="l"/>
              </a:tabLst>
            </a:pPr>
            <a:r>
              <a:rPr lang="cs-CZ" sz="1050" spc="-10" dirty="0">
                <a:latin typeface="Verdana"/>
                <a:cs typeface="Verdana"/>
              </a:rPr>
              <a:t>Precizní kontrola ovládání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87325" algn="l"/>
              </a:tabLst>
            </a:pPr>
            <a:r>
              <a:rPr lang="cs-CZ" sz="1050" spc="-10" dirty="0">
                <a:latin typeface="Verdana"/>
                <a:cs typeface="Verdana"/>
              </a:rPr>
              <a:t>Hravost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721978" y="4788147"/>
            <a:ext cx="2705861" cy="223138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3970" algn="just">
              <a:lnSpc>
                <a:spcPct val="100000"/>
              </a:lnSpc>
              <a:spcBef>
                <a:spcPts val="540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5117210" y="5013578"/>
            <a:ext cx="2817495" cy="10795"/>
          </a:xfrm>
          <a:custGeom>
            <a:avLst/>
            <a:gdLst/>
            <a:ahLst/>
            <a:cxnLst/>
            <a:rect l="l" t="t" r="r" b="b"/>
            <a:pathLst>
              <a:path w="2817495" h="10795">
                <a:moveTo>
                  <a:pt x="0" y="0"/>
                </a:moveTo>
                <a:lnTo>
                  <a:pt x="2816987" y="10668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5" name="object 35"/>
          <p:cNvSpPr txBox="1"/>
          <p:nvPr/>
        </p:nvSpPr>
        <p:spPr>
          <a:xfrm>
            <a:off x="5120765" y="4977044"/>
            <a:ext cx="2970658" cy="1670970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20955">
              <a:lnSpc>
                <a:spcPct val="100000"/>
              </a:lnSpc>
              <a:spcBef>
                <a:spcPts val="610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55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05" dirty="0">
                <a:latin typeface="Verdana"/>
                <a:cs typeface="Verdana"/>
              </a:rPr>
              <a:t>30%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Bio pryskyřice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80%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</a:t>
            </a:r>
            <a:r>
              <a:rPr lang="cs-CZ" sz="1050" spc="65" dirty="0" err="1">
                <a:latin typeface="Verdana"/>
                <a:cs typeface="Verdana"/>
              </a:rPr>
              <a:t>titanalu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20%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pt-BR" sz="1050" dirty="0">
                <a:latin typeface="Verdana"/>
                <a:cs typeface="Verdana"/>
              </a:rPr>
              <a:t>Bukové jádro s certif. PEFC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en-US" sz="1050" dirty="0">
                <a:latin typeface="Verdana"/>
                <a:cs typeface="Verdana"/>
              </a:rPr>
              <a:t>Certif. "</a:t>
            </a:r>
            <a:r>
              <a:rPr lang="en-US" sz="1050" dirty="0" err="1">
                <a:latin typeface="Verdana"/>
                <a:cs typeface="Verdana"/>
              </a:rPr>
              <a:t>zelená</a:t>
            </a:r>
            <a:r>
              <a:rPr lang="en-US" sz="1050" dirty="0">
                <a:latin typeface="Verdana"/>
                <a:cs typeface="Verdana"/>
              </a:rPr>
              <a:t> </a:t>
            </a:r>
            <a:r>
              <a:rPr lang="en-US" sz="1050" dirty="0" err="1">
                <a:latin typeface="Verdana"/>
                <a:cs typeface="Verdana"/>
              </a:rPr>
              <a:t>energie</a:t>
            </a:r>
            <a:r>
              <a:rPr lang="en-US" sz="1050" dirty="0">
                <a:latin typeface="Verdana"/>
                <a:cs typeface="Verdana"/>
              </a:rPr>
              <a:t>" </a:t>
            </a:r>
            <a:r>
              <a:rPr lang="en-US" sz="1050" dirty="0" err="1">
                <a:latin typeface="Verdana"/>
                <a:cs typeface="Verdana"/>
              </a:rPr>
              <a:t>při</a:t>
            </a:r>
            <a:r>
              <a:rPr lang="en-US" sz="1050" dirty="0">
                <a:latin typeface="Verdana"/>
                <a:cs typeface="Verdana"/>
              </a:rPr>
              <a:t> </a:t>
            </a:r>
            <a:r>
              <a:rPr lang="en-US" sz="1050" dirty="0" err="1">
                <a:latin typeface="Verdana"/>
                <a:cs typeface="Verdana"/>
              </a:rPr>
              <a:t>výrobě</a:t>
            </a:r>
            <a:endParaRPr lang="cs-CZ"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en-US" sz="1050" dirty="0" err="1">
                <a:latin typeface="Verdana"/>
                <a:cs typeface="Verdana"/>
              </a:rPr>
              <a:t>Výroba</a:t>
            </a:r>
            <a:r>
              <a:rPr lang="en-US" sz="1050" dirty="0">
                <a:latin typeface="Verdana"/>
                <a:cs typeface="Verdana"/>
              </a:rPr>
              <a:t> </a:t>
            </a:r>
            <a:r>
              <a:rPr lang="en-US" sz="1050" dirty="0" err="1">
                <a:latin typeface="Verdana"/>
                <a:cs typeface="Verdana"/>
              </a:rPr>
              <a:t>i</a:t>
            </a:r>
            <a:r>
              <a:rPr lang="en-US" sz="1050" dirty="0">
                <a:latin typeface="Verdana"/>
                <a:cs typeface="Verdana"/>
              </a:rPr>
              <a:t> </a:t>
            </a:r>
            <a:r>
              <a:rPr lang="en-US" sz="1050" dirty="0" err="1">
                <a:latin typeface="Verdana"/>
                <a:cs typeface="Verdana"/>
              </a:rPr>
              <a:t>zdroje</a:t>
            </a:r>
            <a:r>
              <a:rPr lang="en-US" sz="1050" dirty="0">
                <a:latin typeface="Verdana"/>
                <a:cs typeface="Verdana"/>
              </a:rPr>
              <a:t> </a:t>
            </a:r>
            <a:r>
              <a:rPr lang="en-US" sz="1050" dirty="0" err="1">
                <a:latin typeface="Verdana"/>
                <a:cs typeface="Verdana"/>
              </a:rPr>
              <a:t>materiálů</a:t>
            </a:r>
            <a:r>
              <a:rPr lang="en-US" sz="1050" dirty="0">
                <a:latin typeface="Verdana"/>
                <a:cs typeface="Verdana"/>
              </a:rPr>
              <a:t> z </a:t>
            </a:r>
            <a:r>
              <a:rPr lang="en-US" sz="1050" dirty="0" err="1">
                <a:latin typeface="Verdana"/>
                <a:cs typeface="Verdana"/>
              </a:rPr>
              <a:t>Evropy</a:t>
            </a:r>
            <a:r>
              <a:rPr lang="en-US" sz="1050" dirty="0">
                <a:latin typeface="Verdana"/>
                <a:cs typeface="Verdana"/>
              </a:rPr>
              <a:t>  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6554851" y="3726840"/>
            <a:ext cx="1598930" cy="60198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3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Rectangular</a:t>
            </a:r>
            <a:r>
              <a:rPr sz="1050" spc="10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sidewall</a:t>
            </a:r>
            <a:endParaRPr sz="105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Full</a:t>
            </a:r>
            <a:r>
              <a:rPr sz="1050" spc="1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titanal</a:t>
            </a:r>
            <a:endParaRPr sz="105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Predictive</a:t>
            </a:r>
            <a:r>
              <a:rPr sz="1050" spc="3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pic>
        <p:nvPicPr>
          <p:cNvPr id="37" name="object 3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909338" y="5124335"/>
            <a:ext cx="252131" cy="356116"/>
          </a:xfrm>
          <a:prstGeom prst="rect">
            <a:avLst/>
          </a:prstGeom>
        </p:spPr>
      </p:pic>
      <p:pic>
        <p:nvPicPr>
          <p:cNvPr id="38" name="object 38" descr="Une image contenant outil  Le contenu généré par l’IA peut être incorrect.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8383" y="3922369"/>
            <a:ext cx="1840611" cy="1203731"/>
          </a:xfrm>
          <a:prstGeom prst="rect">
            <a:avLst/>
          </a:prstGeom>
        </p:spPr>
      </p:pic>
      <p:sp>
        <p:nvSpPr>
          <p:cNvPr id="39" name="object 39"/>
          <p:cNvSpPr/>
          <p:nvPr/>
        </p:nvSpPr>
        <p:spPr>
          <a:xfrm>
            <a:off x="8720835" y="107797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8720835" y="1037863"/>
            <a:ext cx="3242564" cy="3456074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lang="cs-CZ" sz="1000" b="1" spc="-5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lang="cs-CZ" sz="1050" dirty="0">
                <a:latin typeface="Verdana"/>
              </a:rPr>
              <a:t>Precizní konstrukce. Inspirovány závodním oddělením. Model </a:t>
            </a:r>
            <a:r>
              <a:rPr lang="cs-CZ" sz="1050" dirty="0" err="1">
                <a:latin typeface="Verdana"/>
              </a:rPr>
              <a:t>Hero</a:t>
            </a:r>
            <a:r>
              <a:rPr lang="cs-CZ" sz="1050" dirty="0">
                <a:latin typeface="Verdana"/>
              </a:rPr>
              <a:t> ST TI, který byl vyvinut díky zkušenostem závodníků SP, je určen pro lyžaře, kteří touží po preciznosti, odezvě a intenzitě v každém krátkém oblouku. Díky technologii </a:t>
            </a:r>
            <a:r>
              <a:rPr lang="cs-CZ" sz="1050" dirty="0" err="1">
                <a:latin typeface="Verdana"/>
              </a:rPr>
              <a:t>Predictive</a:t>
            </a:r>
            <a:r>
              <a:rPr lang="cs-CZ" sz="1050" dirty="0">
                <a:latin typeface="Verdana"/>
              </a:rPr>
              <a:t> </a:t>
            </a:r>
            <a:r>
              <a:rPr lang="cs-CZ" sz="1050" dirty="0" err="1">
                <a:latin typeface="Verdana"/>
              </a:rPr>
              <a:t>Sidecut</a:t>
            </a:r>
            <a:r>
              <a:rPr lang="cs-CZ" sz="1050" dirty="0">
                <a:latin typeface="Verdana"/>
              </a:rPr>
              <a:t> se lyže stávají prodloužením vašeho těla, předvídají vaše pohyby a zajišťují plynulé, intuitivní přechody. Špička </a:t>
            </a:r>
            <a:r>
              <a:rPr lang="cs-CZ" sz="1050" dirty="0" err="1">
                <a:latin typeface="Verdana"/>
              </a:rPr>
              <a:t>Power</a:t>
            </a:r>
            <a:r>
              <a:rPr lang="cs-CZ" sz="1050" dirty="0">
                <a:latin typeface="Verdana"/>
              </a:rPr>
              <a:t> Tip zaručuje výbušné zahájení oblouku a plynulý přenos energie, zatímco technologie LCT zvyšuje stabilitu, přesnost, přilnavost a kontrolu. Dřevěné bukové PEFC jádro s technologií V-profile doplněné </a:t>
            </a:r>
            <a:r>
              <a:rPr lang="cs-CZ" sz="1050" dirty="0" err="1">
                <a:latin typeface="Verdana"/>
              </a:rPr>
              <a:t>titanalovou</a:t>
            </a:r>
            <a:r>
              <a:rPr lang="cs-CZ" sz="1050" dirty="0">
                <a:latin typeface="Verdana"/>
              </a:rPr>
              <a:t> vrstvou svislými bočnicemi  po celé délce lyže zabezpečí naprosto přesné ovládaní a držení na tvrdé pistě. Vyrobeny k tomu, aby ovládly každou fázi krátkého i carvingového oblouku. Precizní kontrola ovládání v obloucích ještě nikdy nebyla tak dokonalá.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189128" y="5232120"/>
            <a:ext cx="2682875" cy="1048364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60325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475"/>
              </a:spcBef>
            </a:pP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140" dirty="0">
                <a:latin typeface="Tahoma"/>
                <a:cs typeface="Tahoma"/>
              </a:rPr>
              <a:t> 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G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" dirty="0">
                <a:latin typeface="Tahoma"/>
                <a:cs typeface="Tahoma"/>
              </a:rPr>
              <a:t>E</a:t>
            </a:r>
            <a:endParaRPr lang="cs-CZ" sz="1000" b="1" spc="5" dirty="0">
              <a:latin typeface="Tahoma"/>
              <a:cs typeface="Tahoma"/>
            </a:endParaRPr>
          </a:p>
          <a:p>
            <a:pPr marL="86995">
              <a:lnSpc>
                <a:spcPct val="100000"/>
              </a:lnSpc>
              <a:spcBef>
                <a:spcPts val="475"/>
              </a:spcBef>
            </a:pPr>
            <a:r>
              <a:rPr lang="cs-CZ" sz="1000" i="1" dirty="0">
                <a:latin typeface="Verdana"/>
                <a:cs typeface="Verdana"/>
              </a:rPr>
              <a:t>Závodní DNA v žilách a osobnost v každém oblouku. Od surové síly po hravou preciznost. Stvořeny k překonávání hranic, všechny v jednotě </a:t>
            </a:r>
            <a:r>
              <a:rPr lang="cs-CZ" sz="1000" i="1" dirty="0" err="1">
                <a:latin typeface="Verdana"/>
                <a:cs typeface="Verdana"/>
              </a:rPr>
              <a:t>Hero</a:t>
            </a:r>
            <a:r>
              <a:rPr lang="cs-CZ" sz="1000" i="1" dirty="0">
                <a:latin typeface="Verdana"/>
                <a:cs typeface="Verdana"/>
              </a:rPr>
              <a:t>. Z lásky k závodění.</a:t>
            </a:r>
          </a:p>
        </p:txBody>
      </p:sp>
      <p:sp>
        <p:nvSpPr>
          <p:cNvPr id="42" name="object 42"/>
          <p:cNvSpPr/>
          <p:nvPr/>
        </p:nvSpPr>
        <p:spPr>
          <a:xfrm>
            <a:off x="5123307" y="2464942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5116195" y="2413873"/>
            <a:ext cx="1464310" cy="961161"/>
          </a:xfrm>
          <a:prstGeom prst="rect">
            <a:avLst/>
          </a:prstGeom>
        </p:spPr>
        <p:txBody>
          <a:bodyPr vert="horz" wrap="square" lIns="0" tIns="831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5"/>
              </a:spcBef>
            </a:pPr>
            <a:r>
              <a:rPr lang="pt-BR" sz="1000" b="1" dirty="0">
                <a:latin typeface="Tahoma"/>
                <a:cs typeface="Tahoma"/>
              </a:rPr>
              <a:t>T E C H N O L O G I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95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75" dirty="0">
                <a:latin typeface="Verdana"/>
                <a:cs typeface="Verdana"/>
              </a:rPr>
              <a:t>POWER</a:t>
            </a:r>
            <a:r>
              <a:rPr sz="1050" spc="-135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TIP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L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C</a:t>
            </a:r>
            <a:r>
              <a:rPr sz="1050" spc="-80" dirty="0">
                <a:latin typeface="Verdana"/>
                <a:cs typeface="Verdana"/>
              </a:rPr>
              <a:t> </a:t>
            </a:r>
            <a:r>
              <a:rPr sz="1050" spc="-50" dirty="0">
                <a:latin typeface="Verdana"/>
                <a:cs typeface="Verdana"/>
              </a:rPr>
              <a:t>T</a:t>
            </a:r>
            <a:endParaRPr lang="cs-CZ" sz="1050" spc="-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buFont typeface="Times New Roman"/>
              <a:buChar char="►"/>
              <a:tabLst>
                <a:tab pos="178435" algn="l"/>
              </a:tabLst>
            </a:pPr>
            <a:r>
              <a:rPr lang="cs-CZ" sz="1050" spc="-50" dirty="0">
                <a:latin typeface="Verdana"/>
                <a:cs typeface="Verdana"/>
              </a:rPr>
              <a:t>V - PROFILE</a:t>
            </a:r>
          </a:p>
          <a:p>
            <a:pPr marL="178435" indent="-165735">
              <a:lnSpc>
                <a:spcPct val="100000"/>
              </a:lnSpc>
              <a:buFont typeface="Times New Roman"/>
              <a:buChar char="►"/>
              <a:tabLst>
                <a:tab pos="178435" algn="l"/>
              </a:tabLst>
            </a:pPr>
            <a:endParaRPr sz="1050" dirty="0">
              <a:latin typeface="Verdana"/>
              <a:cs typeface="Verdana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5410200" y="2827185"/>
            <a:ext cx="3027680" cy="690245"/>
            <a:chOff x="5123307" y="2827185"/>
            <a:chExt cx="3027680" cy="690245"/>
          </a:xfrm>
        </p:grpSpPr>
        <p:pic>
          <p:nvPicPr>
            <p:cNvPr id="45" name="object 45" descr="Une image contenant conception  Le contenu généré par l’IA peut être incorrect.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989955" y="2827185"/>
              <a:ext cx="1083678" cy="686015"/>
            </a:xfrm>
            <a:prstGeom prst="rect">
              <a:avLst/>
            </a:prstGeom>
          </p:spPr>
        </p:pic>
        <p:pic>
          <p:nvPicPr>
            <p:cNvPr id="46" name="object 46" descr="Une image contenant texte, carte de visite  Description générée automatiquement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073646" y="3008074"/>
              <a:ext cx="1077163" cy="509063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5123307" y="3512312"/>
              <a:ext cx="2817495" cy="0"/>
            </a:xfrm>
            <a:custGeom>
              <a:avLst/>
              <a:gdLst/>
              <a:ahLst/>
              <a:cxnLst/>
              <a:rect l="l" t="t" r="r" b="b"/>
              <a:pathLst>
                <a:path w="2817495">
                  <a:moveTo>
                    <a:pt x="0" y="0"/>
                  </a:moveTo>
                  <a:lnTo>
                    <a:pt x="2816987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5125592" y="3532759"/>
            <a:ext cx="148272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096383" y="1113536"/>
            <a:ext cx="274574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dirty="0">
                <a:latin typeface="Tahoma"/>
                <a:cs typeface="Tahoma"/>
              </a:rPr>
              <a:t>T E C H N I C K É   S P E C I F I K A C E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5093715" y="108585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1" name="object 5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84280" y="122852"/>
            <a:ext cx="487707" cy="6638197"/>
          </a:xfrm>
          <a:prstGeom prst="rect">
            <a:avLst/>
          </a:prstGeom>
        </p:spPr>
      </p:pic>
      <p:sp>
        <p:nvSpPr>
          <p:cNvPr id="52" name="TextovéPole 51">
            <a:extLst>
              <a:ext uri="{FF2B5EF4-FFF2-40B4-BE49-F238E27FC236}">
                <a16:creationId xmlns:a16="http://schemas.microsoft.com/office/drawing/2014/main" id="{93C8E9DB-6469-4D0A-B2E7-8E86626DA741}"/>
              </a:ext>
            </a:extLst>
          </p:cNvPr>
          <p:cNvSpPr txBox="1"/>
          <p:nvPr/>
        </p:nvSpPr>
        <p:spPr>
          <a:xfrm>
            <a:off x="8610600" y="5007537"/>
            <a:ext cx="2942718" cy="631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cs-CZ" sz="1050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Nadšení lyžaři, kteří hledají výkon při krátkých obloucích a závodní </a:t>
            </a:r>
            <a:r>
              <a:rPr lang="cs-CZ" sz="1050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energii.Milovníci</a:t>
            </a:r>
            <a:r>
              <a:rPr lang="cs-CZ" sz="1050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hravosti a energie.</a:t>
            </a:r>
          </a:p>
        </p:txBody>
      </p:sp>
      <p:pic>
        <p:nvPicPr>
          <p:cNvPr id="54" name="object 29" descr="Une image contenant livre, conception, fournitures de bureau  Description générée automatiquement">
            <a:extLst>
              <a:ext uri="{FF2B5EF4-FFF2-40B4-BE49-F238E27FC236}">
                <a16:creationId xmlns:a16="http://schemas.microsoft.com/office/drawing/2014/main" id="{44D56904-F57F-0FD4-FE3F-4A4B93D53CA6}"/>
              </a:ext>
            </a:extLst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971157" y="2553522"/>
            <a:ext cx="1077163" cy="478415"/>
          </a:xfrm>
          <a:prstGeom prst="rect">
            <a:avLst/>
          </a:prstGeom>
        </p:spPr>
      </p:pic>
      <p:sp>
        <p:nvSpPr>
          <p:cNvPr id="3" name="object 50">
            <a:extLst>
              <a:ext uri="{FF2B5EF4-FFF2-40B4-BE49-F238E27FC236}">
                <a16:creationId xmlns:a16="http://schemas.microsoft.com/office/drawing/2014/main" id="{08893085-CE53-8205-65FD-FEAD8A0B0FFD}"/>
              </a:ext>
            </a:extLst>
          </p:cNvPr>
          <p:cNvSpPr txBox="1"/>
          <p:nvPr/>
        </p:nvSpPr>
        <p:spPr>
          <a:xfrm>
            <a:off x="241300" y="6515100"/>
            <a:ext cx="2115820" cy="162224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lang="cs-CZ" sz="1000" b="1" i="1" spc="-20" dirty="0">
                <a:solidFill>
                  <a:srgbClr val="7E7E7E"/>
                </a:solidFill>
                <a:latin typeface="Verdana"/>
                <a:cs typeface="Verdana"/>
              </a:rPr>
              <a:t>Z lásky k rychlosti</a:t>
            </a:r>
            <a:endParaRPr sz="10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66213" y="114907"/>
            <a:ext cx="460610" cy="664158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96260" y="115655"/>
            <a:ext cx="460610" cy="6641584"/>
          </a:xfrm>
          <a:prstGeom prst="rect">
            <a:avLst/>
          </a:prstGeom>
        </p:spPr>
      </p:pic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5101716" y="1345878"/>
          <a:ext cx="2865755" cy="11144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65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4785">
                <a:tc>
                  <a:txBody>
                    <a:bodyPr/>
                    <a:lstStyle/>
                    <a:p>
                      <a:pPr>
                        <a:lnSpc>
                          <a:spcPts val="1235"/>
                        </a:lnSpc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KONECT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50" spc="-125" dirty="0">
                          <a:latin typeface="Verdana"/>
                          <a:cs typeface="Verdana"/>
                        </a:rPr>
                        <a:t>167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0" dirty="0">
                          <a:latin typeface="Verdana"/>
                          <a:cs typeface="Verdana"/>
                        </a:rPr>
                        <a:t>172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177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182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3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78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120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75" dirty="0">
                          <a:latin typeface="Verdana"/>
                          <a:cs typeface="Verdana"/>
                        </a:rPr>
                        <a:t>71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102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75" dirty="0">
                          <a:latin typeface="Verdana"/>
                          <a:cs typeface="Verdana"/>
                        </a:rPr>
                        <a:t>17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(177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30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60" dirty="0">
                          <a:latin typeface="Verdana"/>
                          <a:cs typeface="Verdana"/>
                        </a:rPr>
                        <a:t>4,6</a:t>
                      </a:r>
                      <a:r>
                        <a:rPr sz="1050" spc="-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spc="-40" dirty="0">
                          <a:latin typeface="Verdana"/>
                          <a:cs typeface="Verdana"/>
                        </a:rPr>
                        <a:t>)(177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17145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5" name="object 5"/>
          <p:cNvGrpSpPr/>
          <p:nvPr/>
        </p:nvGrpSpPr>
        <p:grpSpPr>
          <a:xfrm>
            <a:off x="5123307" y="2827185"/>
            <a:ext cx="3027680" cy="690245"/>
            <a:chOff x="5123307" y="2827185"/>
            <a:chExt cx="3027680" cy="690245"/>
          </a:xfrm>
        </p:grpSpPr>
        <p:pic>
          <p:nvPicPr>
            <p:cNvPr id="6" name="object 6" descr="Une image contenant conception  Le contenu généré par l’IA peut être incorrect.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89955" y="2827185"/>
              <a:ext cx="1083678" cy="686015"/>
            </a:xfrm>
            <a:prstGeom prst="rect">
              <a:avLst/>
            </a:prstGeom>
          </p:spPr>
        </p:pic>
        <p:pic>
          <p:nvPicPr>
            <p:cNvPr id="7" name="object 7" descr="Une image contenant texte, carte de visite  Description générée automatiquement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73646" y="3008074"/>
              <a:ext cx="1077163" cy="50906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123307" y="3512312"/>
              <a:ext cx="2817495" cy="0"/>
            </a:xfrm>
            <a:custGeom>
              <a:avLst/>
              <a:gdLst/>
              <a:ahLst/>
              <a:cxnLst/>
              <a:rect l="l" t="t" r="r" b="b"/>
              <a:pathLst>
                <a:path w="2817495">
                  <a:moveTo>
                    <a:pt x="0" y="0"/>
                  </a:moveTo>
                  <a:lnTo>
                    <a:pt x="2816987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39674" y="237870"/>
            <a:ext cx="2638425" cy="1092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95"/>
              </a:lnSpc>
              <a:spcBef>
                <a:spcPts val="100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UNISEX</a:t>
            </a:r>
            <a:r>
              <a:rPr sz="1100" spc="-70" dirty="0">
                <a:solidFill>
                  <a:srgbClr val="7E7E7E"/>
                </a:solidFill>
                <a:latin typeface="Verdana"/>
                <a:cs typeface="Verdana"/>
              </a:rPr>
              <a:t> SKIS </a:t>
            </a:r>
            <a:r>
              <a:rPr sz="1100" spc="-160" dirty="0">
                <a:solidFill>
                  <a:srgbClr val="7E7E7E"/>
                </a:solidFill>
                <a:latin typeface="Verdana"/>
                <a:cs typeface="Verdana"/>
              </a:rPr>
              <a:t>–</a:t>
            </a:r>
            <a:r>
              <a:rPr sz="1100" spc="-5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7E7E7E"/>
                </a:solidFill>
                <a:latin typeface="Verdana"/>
                <a:cs typeface="Verdana"/>
              </a:rPr>
              <a:t>RACE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45" dirty="0">
                <a:solidFill>
                  <a:srgbClr val="7E7E7E"/>
                </a:solidFill>
                <a:latin typeface="Verdana"/>
                <a:cs typeface="Verdana"/>
              </a:rPr>
              <a:t>PERFORMANCE</a:t>
            </a:r>
            <a:endParaRPr sz="1100" dirty="0">
              <a:latin typeface="Verdana"/>
              <a:cs typeface="Verdana"/>
            </a:endParaRPr>
          </a:p>
          <a:p>
            <a:pPr marL="12700" marR="1478915">
              <a:lnSpc>
                <a:spcPts val="2880"/>
              </a:lnSpc>
              <a:spcBef>
                <a:spcPts val="75"/>
              </a:spcBef>
              <a:tabLst>
                <a:tab pos="678180" algn="l"/>
              </a:tabLst>
            </a:pPr>
            <a:r>
              <a:rPr sz="2400" b="1" spc="90" dirty="0">
                <a:solidFill>
                  <a:srgbClr val="030505"/>
                </a:solidFill>
                <a:latin typeface="Tahoma"/>
                <a:cs typeface="Tahoma"/>
              </a:rPr>
              <a:t>H</a:t>
            </a:r>
            <a:r>
              <a:rPr sz="2400" b="1" spc="-15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3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R</a:t>
            </a:r>
            <a:r>
              <a:rPr sz="2400" b="1" spc="-15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05" dirty="0">
                <a:solidFill>
                  <a:srgbClr val="030505"/>
                </a:solidFill>
                <a:latin typeface="Tahoma"/>
                <a:cs typeface="Tahoma"/>
              </a:rPr>
              <a:t>O </a:t>
            </a:r>
            <a:r>
              <a:rPr sz="2400" b="1" spc="65" dirty="0">
                <a:solidFill>
                  <a:srgbClr val="030505"/>
                </a:solidFill>
                <a:latin typeface="Tahoma"/>
                <a:cs typeface="Tahoma"/>
              </a:rPr>
              <a:t>L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50" dirty="0">
                <a:solidFill>
                  <a:srgbClr val="030505"/>
                </a:solidFill>
                <a:latin typeface="Tahoma"/>
                <a:cs typeface="Tahoma"/>
              </a:rPr>
              <a:t>T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	T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434" dirty="0">
                <a:solidFill>
                  <a:srgbClr val="030505"/>
                </a:solidFill>
                <a:latin typeface="Tahoma"/>
                <a:cs typeface="Tahoma"/>
              </a:rPr>
              <a:t>I</a:t>
            </a:r>
            <a:endParaRPr sz="2400" dirty="0">
              <a:latin typeface="Tahoma"/>
              <a:cs typeface="Tahoma"/>
            </a:endParaRPr>
          </a:p>
          <a:p>
            <a:pPr marL="12700">
              <a:lnSpc>
                <a:spcPts val="1275"/>
              </a:lnSpc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RAPSE01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9674" y="1464945"/>
            <a:ext cx="215011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33655">
              <a:lnSpc>
                <a:spcPct val="100000"/>
              </a:lnSpc>
              <a:spcBef>
                <a:spcPts val="105"/>
              </a:spcBef>
            </a:pPr>
            <a:r>
              <a:rPr sz="1100" spc="-25" dirty="0">
                <a:latin typeface="Verdana"/>
                <a:cs typeface="Verdana"/>
              </a:rPr>
              <a:t>RRPSE01</a:t>
            </a:r>
            <a:r>
              <a:rPr sz="1100" spc="-120" dirty="0">
                <a:latin typeface="Verdana"/>
                <a:cs typeface="Verdana"/>
              </a:rPr>
              <a:t> </a:t>
            </a:r>
            <a:r>
              <a:rPr sz="1100" spc="50" dirty="0">
                <a:latin typeface="Verdana"/>
                <a:cs typeface="Verdana"/>
              </a:rPr>
              <a:t>HERO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LT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spc="-95" dirty="0">
                <a:latin typeface="Verdana"/>
                <a:cs typeface="Verdana"/>
              </a:rPr>
              <a:t>TI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KONECT </a:t>
            </a:r>
            <a:r>
              <a:rPr sz="1100" dirty="0">
                <a:latin typeface="Verdana"/>
                <a:cs typeface="Verdana"/>
              </a:rPr>
              <a:t>SPX</a:t>
            </a:r>
            <a:r>
              <a:rPr sz="1100" spc="-95" dirty="0">
                <a:latin typeface="Verdana"/>
                <a:cs typeface="Verdana"/>
              </a:rPr>
              <a:t> </a:t>
            </a:r>
            <a:r>
              <a:rPr sz="1100" spc="-140" dirty="0">
                <a:latin typeface="Verdana"/>
                <a:cs typeface="Verdana"/>
              </a:rPr>
              <a:t>14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160" dirty="0">
                <a:latin typeface="Verdana"/>
                <a:cs typeface="Verdana"/>
              </a:rPr>
              <a:t>–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lang="cs-CZ" sz="1100" b="1" spc="-80" dirty="0">
                <a:latin typeface="Tahoma"/>
                <a:cs typeface="Tahoma"/>
              </a:rPr>
              <a:t>24 990,- </a:t>
            </a:r>
            <a:endParaRPr sz="1100" dirty="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RRPSE02</a:t>
            </a:r>
            <a:r>
              <a:rPr sz="1100" spc="-105" dirty="0">
                <a:latin typeface="Verdana"/>
                <a:cs typeface="Verdana"/>
              </a:rPr>
              <a:t> </a:t>
            </a:r>
            <a:r>
              <a:rPr sz="1100" spc="50" dirty="0">
                <a:latin typeface="Verdana"/>
                <a:cs typeface="Verdana"/>
              </a:rPr>
              <a:t>HERO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LT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-95" dirty="0">
                <a:latin typeface="Verdana"/>
                <a:cs typeface="Verdana"/>
              </a:rPr>
              <a:t>TI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KONECT </a:t>
            </a:r>
            <a:r>
              <a:rPr sz="1100" dirty="0">
                <a:latin typeface="Verdana"/>
                <a:cs typeface="Verdana"/>
              </a:rPr>
              <a:t>NX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spc="-204" dirty="0">
                <a:latin typeface="Verdana"/>
                <a:cs typeface="Verdana"/>
              </a:rPr>
              <a:t>12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160" dirty="0">
                <a:latin typeface="Verdana"/>
                <a:cs typeface="Verdana"/>
              </a:rPr>
              <a:t>–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lang="cs-CZ" sz="1100" b="1" spc="-65" dirty="0">
                <a:latin typeface="Tahoma"/>
                <a:cs typeface="Tahoma"/>
              </a:rPr>
              <a:t>22 490,-</a:t>
            </a:r>
            <a:endParaRPr sz="1100" dirty="0">
              <a:latin typeface="Tahoma"/>
              <a:cs typeface="Tahom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24053" y="3187573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43331" y="3204210"/>
            <a:ext cx="249301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dirty="0">
                <a:latin typeface="Tahoma"/>
                <a:cs typeface="Tahoma"/>
              </a:rPr>
              <a:t>D O P O R U Č E N É  V Á Z Á N Í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43331" y="3355085"/>
            <a:ext cx="61785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 dirty="0">
                <a:latin typeface="Verdana"/>
                <a:cs typeface="Verdana"/>
              </a:rPr>
              <a:t>FCPCS01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43331" y="3515105"/>
            <a:ext cx="1667510" cy="346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050" dirty="0">
                <a:latin typeface="Verdana"/>
                <a:cs typeface="Verdana"/>
              </a:rPr>
              <a:t>SPX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sz="1050" spc="-135" dirty="0">
                <a:latin typeface="Verdana"/>
                <a:cs typeface="Verdana"/>
              </a:rPr>
              <a:t>14</a:t>
            </a:r>
            <a:r>
              <a:rPr sz="1050" spc="-5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KONECT</a:t>
            </a:r>
            <a:r>
              <a:rPr sz="1050" spc="-95" dirty="0">
                <a:latin typeface="Verdana"/>
                <a:cs typeface="Verdana"/>
              </a:rPr>
              <a:t> </a:t>
            </a:r>
            <a:r>
              <a:rPr sz="1050" spc="60" dirty="0">
                <a:latin typeface="Verdana"/>
                <a:cs typeface="Verdana"/>
              </a:rPr>
              <a:t>GW</a:t>
            </a:r>
            <a:r>
              <a:rPr sz="1050" spc="-55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B80 </a:t>
            </a:r>
            <a:r>
              <a:rPr sz="1050" spc="-10" dirty="0">
                <a:latin typeface="Verdana"/>
                <a:cs typeface="Verdana"/>
              </a:rPr>
              <a:t>SILVER</a:t>
            </a:r>
            <a:r>
              <a:rPr sz="1050" spc="-120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RED</a:t>
            </a:r>
            <a:endParaRPr sz="1050">
              <a:latin typeface="Verdana"/>
              <a:cs typeface="Verdana"/>
            </a:endParaRPr>
          </a:p>
        </p:txBody>
      </p:sp>
      <p:pic>
        <p:nvPicPr>
          <p:cNvPr id="15" name="object 15" descr="Une image contenant outil  Le contenu généré par l’IA peut être incorrect.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8383" y="3922369"/>
            <a:ext cx="1840611" cy="1203731"/>
          </a:xfrm>
          <a:prstGeom prst="rect">
            <a:avLst/>
          </a:prstGeom>
        </p:spPr>
      </p:pic>
      <p:grpSp>
        <p:nvGrpSpPr>
          <p:cNvPr id="16" name="object 16"/>
          <p:cNvGrpSpPr/>
          <p:nvPr/>
        </p:nvGrpSpPr>
        <p:grpSpPr>
          <a:xfrm>
            <a:off x="247840" y="2420873"/>
            <a:ext cx="2412365" cy="87630"/>
            <a:chOff x="247840" y="2420873"/>
            <a:chExt cx="2412365" cy="87630"/>
          </a:xfrm>
        </p:grpSpPr>
        <p:sp>
          <p:nvSpPr>
            <p:cNvPr id="17" name="object 17"/>
            <p:cNvSpPr/>
            <p:nvPr/>
          </p:nvSpPr>
          <p:spPr>
            <a:xfrm>
              <a:off x="247840" y="2420873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826"/>
                  </a:lnTo>
                  <a:lnTo>
                    <a:pt x="3428" y="26670"/>
                  </a:lnTo>
                  <a:lnTo>
                    <a:pt x="0" y="43561"/>
                  </a:lnTo>
                  <a:lnTo>
                    <a:pt x="3428" y="60578"/>
                  </a:lnTo>
                  <a:lnTo>
                    <a:pt x="12750" y="74422"/>
                  </a:lnTo>
                  <a:lnTo>
                    <a:pt x="26593" y="83692"/>
                  </a:lnTo>
                  <a:lnTo>
                    <a:pt x="43535" y="87122"/>
                  </a:lnTo>
                  <a:lnTo>
                    <a:pt x="2368486" y="87122"/>
                  </a:lnTo>
                  <a:lnTo>
                    <a:pt x="2385504" y="83692"/>
                  </a:lnTo>
                  <a:lnTo>
                    <a:pt x="2399347" y="74422"/>
                  </a:lnTo>
                  <a:lnTo>
                    <a:pt x="2408618" y="60578"/>
                  </a:lnTo>
                  <a:lnTo>
                    <a:pt x="2412047" y="43561"/>
                  </a:lnTo>
                  <a:lnTo>
                    <a:pt x="2408618" y="26670"/>
                  </a:lnTo>
                  <a:lnTo>
                    <a:pt x="2399347" y="12826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65468" y="2433827"/>
              <a:ext cx="684530" cy="61594"/>
            </a:xfrm>
            <a:custGeom>
              <a:avLst/>
              <a:gdLst/>
              <a:ahLst/>
              <a:cxnLst/>
              <a:rect l="l" t="t" r="r" b="b"/>
              <a:pathLst>
                <a:path w="684530" h="61594">
                  <a:moveTo>
                    <a:pt x="660361" y="0"/>
                  </a:moveTo>
                  <a:lnTo>
                    <a:pt x="23583" y="0"/>
                  </a:lnTo>
                  <a:lnTo>
                    <a:pt x="14401" y="2412"/>
                  </a:lnTo>
                  <a:lnTo>
                    <a:pt x="6908" y="9017"/>
                  </a:lnTo>
                  <a:lnTo>
                    <a:pt x="1854" y="18669"/>
                  </a:lnTo>
                  <a:lnTo>
                    <a:pt x="0" y="30607"/>
                  </a:lnTo>
                  <a:lnTo>
                    <a:pt x="1854" y="42545"/>
                  </a:lnTo>
                  <a:lnTo>
                    <a:pt x="6908" y="52324"/>
                  </a:lnTo>
                  <a:lnTo>
                    <a:pt x="14401" y="58800"/>
                  </a:lnTo>
                  <a:lnTo>
                    <a:pt x="23583" y="61213"/>
                  </a:lnTo>
                  <a:lnTo>
                    <a:pt x="660361" y="61213"/>
                  </a:lnTo>
                  <a:lnTo>
                    <a:pt x="669544" y="58800"/>
                  </a:lnTo>
                  <a:lnTo>
                    <a:pt x="677049" y="52324"/>
                  </a:lnTo>
                  <a:lnTo>
                    <a:pt x="682104" y="42545"/>
                  </a:lnTo>
                  <a:lnTo>
                    <a:pt x="683958" y="30607"/>
                  </a:lnTo>
                  <a:lnTo>
                    <a:pt x="682104" y="18669"/>
                  </a:lnTo>
                  <a:lnTo>
                    <a:pt x="677049" y="9017"/>
                  </a:lnTo>
                  <a:lnTo>
                    <a:pt x="669544" y="2412"/>
                  </a:lnTo>
                  <a:lnTo>
                    <a:pt x="660361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247840" y="2691257"/>
            <a:ext cx="2412365" cy="87630"/>
            <a:chOff x="247840" y="2691257"/>
            <a:chExt cx="2412365" cy="87630"/>
          </a:xfrm>
        </p:grpSpPr>
        <p:sp>
          <p:nvSpPr>
            <p:cNvPr id="20" name="object 20"/>
            <p:cNvSpPr/>
            <p:nvPr/>
          </p:nvSpPr>
          <p:spPr>
            <a:xfrm>
              <a:off x="247840" y="2691257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700"/>
                  </a:lnTo>
                  <a:lnTo>
                    <a:pt x="3428" y="26542"/>
                  </a:lnTo>
                  <a:lnTo>
                    <a:pt x="0" y="43560"/>
                  </a:lnTo>
                  <a:lnTo>
                    <a:pt x="3428" y="60451"/>
                  </a:lnTo>
                  <a:lnTo>
                    <a:pt x="12750" y="74294"/>
                  </a:lnTo>
                  <a:lnTo>
                    <a:pt x="26593" y="83692"/>
                  </a:lnTo>
                  <a:lnTo>
                    <a:pt x="43535" y="87121"/>
                  </a:lnTo>
                  <a:lnTo>
                    <a:pt x="2368486" y="87121"/>
                  </a:lnTo>
                  <a:lnTo>
                    <a:pt x="2385504" y="83692"/>
                  </a:lnTo>
                  <a:lnTo>
                    <a:pt x="2399347" y="74294"/>
                  </a:lnTo>
                  <a:lnTo>
                    <a:pt x="2408618" y="60451"/>
                  </a:lnTo>
                  <a:lnTo>
                    <a:pt x="2412047" y="43560"/>
                  </a:lnTo>
                  <a:lnTo>
                    <a:pt x="2408618" y="26542"/>
                  </a:lnTo>
                  <a:lnTo>
                    <a:pt x="2399347" y="12700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855724" y="2704211"/>
              <a:ext cx="785495" cy="60960"/>
            </a:xfrm>
            <a:custGeom>
              <a:avLst/>
              <a:gdLst/>
              <a:ahLst/>
              <a:cxnLst/>
              <a:rect l="l" t="t" r="r" b="b"/>
              <a:pathLst>
                <a:path w="785494" h="60960">
                  <a:moveTo>
                    <a:pt x="757555" y="0"/>
                  </a:moveTo>
                  <a:lnTo>
                    <a:pt x="27558" y="0"/>
                  </a:lnTo>
                  <a:lnTo>
                    <a:pt x="16890" y="2412"/>
                  </a:lnTo>
                  <a:lnTo>
                    <a:pt x="8127" y="8889"/>
                  </a:lnTo>
                  <a:lnTo>
                    <a:pt x="2158" y="18541"/>
                  </a:lnTo>
                  <a:lnTo>
                    <a:pt x="0" y="30352"/>
                  </a:lnTo>
                  <a:lnTo>
                    <a:pt x="2158" y="42163"/>
                  </a:lnTo>
                  <a:lnTo>
                    <a:pt x="8127" y="51815"/>
                  </a:lnTo>
                  <a:lnTo>
                    <a:pt x="16890" y="58419"/>
                  </a:lnTo>
                  <a:lnTo>
                    <a:pt x="27558" y="60833"/>
                  </a:lnTo>
                  <a:lnTo>
                    <a:pt x="757555" y="60833"/>
                  </a:lnTo>
                  <a:lnTo>
                    <a:pt x="768350" y="58419"/>
                  </a:lnTo>
                  <a:lnTo>
                    <a:pt x="777113" y="51815"/>
                  </a:lnTo>
                  <a:lnTo>
                    <a:pt x="783082" y="42163"/>
                  </a:lnTo>
                  <a:lnTo>
                    <a:pt x="785240" y="30352"/>
                  </a:lnTo>
                  <a:lnTo>
                    <a:pt x="783082" y="18541"/>
                  </a:lnTo>
                  <a:lnTo>
                    <a:pt x="777113" y="8889"/>
                  </a:lnTo>
                  <a:lnTo>
                    <a:pt x="768350" y="2412"/>
                  </a:lnTo>
                  <a:lnTo>
                    <a:pt x="757555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496620" y="2516504"/>
            <a:ext cx="21717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52245" y="2516504"/>
            <a:ext cx="5969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096770" y="2516504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07009" y="2786253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211681" y="2786253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068829" y="2786253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11777218" y="187528"/>
            <a:ext cx="396240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55" dirty="0">
                <a:solidFill>
                  <a:srgbClr val="FCFBFF"/>
                </a:solidFill>
                <a:latin typeface="Tahoma"/>
                <a:cs typeface="Tahoma"/>
              </a:rPr>
              <a:t>NEW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8720835" y="107797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5116195" y="2411957"/>
            <a:ext cx="1464310" cy="648970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lang="pt-BR" sz="1000" b="1" dirty="0">
                <a:latin typeface="Tahoma"/>
                <a:cs typeface="Tahoma"/>
              </a:rPr>
              <a:t>T E C H N O L O G I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615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75" dirty="0">
                <a:latin typeface="Verdana"/>
                <a:cs typeface="Verdana"/>
              </a:rPr>
              <a:t>POWER</a:t>
            </a:r>
            <a:r>
              <a:rPr sz="1050" spc="-135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TIP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L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C</a:t>
            </a:r>
            <a:r>
              <a:rPr sz="1050" spc="-80" dirty="0">
                <a:latin typeface="Verdana"/>
                <a:cs typeface="Verdana"/>
              </a:rPr>
              <a:t> </a:t>
            </a:r>
            <a:r>
              <a:rPr sz="1050" spc="-50" dirty="0">
                <a:latin typeface="Verdana"/>
                <a:cs typeface="Verdana"/>
              </a:rPr>
              <a:t>T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723503" y="1103122"/>
            <a:ext cx="227711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125592" y="3532759"/>
            <a:ext cx="148272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120385" y="3742461"/>
            <a:ext cx="1075690" cy="60198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3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BEECH</a:t>
            </a:r>
            <a:r>
              <a:rPr sz="1050" spc="100" dirty="0">
                <a:latin typeface="Verdana"/>
                <a:cs typeface="Verdana"/>
              </a:rPr>
              <a:t> </a:t>
            </a:r>
            <a:r>
              <a:rPr sz="1050" spc="35" dirty="0">
                <a:latin typeface="Verdana"/>
                <a:cs typeface="Verdana"/>
              </a:rPr>
              <a:t>PEFC</a:t>
            </a:r>
            <a:endParaRPr sz="1050">
              <a:latin typeface="Verdana"/>
              <a:cs typeface="Verdana"/>
            </a:endParaRPr>
          </a:p>
          <a:p>
            <a:pPr marR="164465" algn="r">
              <a:lnSpc>
                <a:spcPct val="100000"/>
              </a:lnSpc>
              <a:spcBef>
                <a:spcPts val="250"/>
              </a:spcBef>
            </a:pPr>
            <a:r>
              <a:rPr sz="1050" spc="-10" dirty="0">
                <a:latin typeface="Verdana"/>
                <a:cs typeface="Verdana"/>
              </a:rPr>
              <a:t>Woodcore</a:t>
            </a:r>
            <a:endParaRPr sz="1050">
              <a:latin typeface="Verdana"/>
              <a:cs typeface="Verdana"/>
            </a:endParaRPr>
          </a:p>
          <a:p>
            <a:pPr marL="165735" marR="220979" indent="-165735" algn="r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65735" algn="l"/>
              </a:tabLst>
            </a:pPr>
            <a:r>
              <a:rPr sz="1050" dirty="0">
                <a:latin typeface="Verdana"/>
                <a:cs typeface="Verdana"/>
              </a:rPr>
              <a:t>Tip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554851" y="3729374"/>
            <a:ext cx="1598930" cy="60198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34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Rectangular</a:t>
            </a:r>
            <a:r>
              <a:rPr sz="1050" spc="10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sidewall</a:t>
            </a:r>
            <a:endParaRPr sz="105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Full</a:t>
            </a:r>
            <a:r>
              <a:rPr sz="1050" spc="2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titanal</a:t>
            </a:r>
            <a:endParaRPr sz="105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Predictive</a:t>
            </a:r>
            <a:r>
              <a:rPr sz="1050" spc="3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89128" y="5232120"/>
            <a:ext cx="2682875" cy="1074012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60325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475"/>
              </a:spcBef>
            </a:pP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140" dirty="0">
                <a:latin typeface="Tahoma"/>
                <a:cs typeface="Tahoma"/>
              </a:rPr>
              <a:t> 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G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" dirty="0">
                <a:latin typeface="Tahoma"/>
                <a:cs typeface="Tahoma"/>
              </a:rPr>
              <a:t>E</a:t>
            </a:r>
            <a:endParaRPr sz="1000" dirty="0">
              <a:latin typeface="Tahoma"/>
              <a:cs typeface="Tahoma"/>
            </a:endParaRPr>
          </a:p>
          <a:p>
            <a:pPr marL="70485" marR="278130">
              <a:lnSpc>
                <a:spcPct val="100000"/>
              </a:lnSpc>
              <a:spcBef>
                <a:spcPts val="670"/>
              </a:spcBef>
            </a:pPr>
            <a:r>
              <a:rPr lang="cs-CZ" sz="1000" i="1" dirty="0">
                <a:latin typeface="Verdana"/>
                <a:cs typeface="Verdana"/>
              </a:rPr>
              <a:t>Závodní DNA v žilách a osobnost v každém oblouku. Od surové síly po hravou preciznost. Stvořeny k překonávání hranic, všechny v jednotě. Z lásky k závodění.</a:t>
            </a:r>
            <a:endParaRPr sz="1000" dirty="0">
              <a:latin typeface="Verdana"/>
              <a:cs typeface="Verdana"/>
            </a:endParaRPr>
          </a:p>
        </p:txBody>
      </p:sp>
      <p:pic>
        <p:nvPicPr>
          <p:cNvPr id="37" name="object 3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382889" y="5123857"/>
            <a:ext cx="390088" cy="389913"/>
          </a:xfrm>
          <a:prstGeom prst="rect">
            <a:avLst/>
          </a:prstGeom>
        </p:spPr>
      </p:pic>
      <p:sp>
        <p:nvSpPr>
          <p:cNvPr id="38" name="object 38"/>
          <p:cNvSpPr/>
          <p:nvPr/>
        </p:nvSpPr>
        <p:spPr>
          <a:xfrm>
            <a:off x="5117210" y="5013578"/>
            <a:ext cx="2817495" cy="10795"/>
          </a:xfrm>
          <a:custGeom>
            <a:avLst/>
            <a:gdLst/>
            <a:ahLst/>
            <a:cxnLst/>
            <a:rect l="l" t="t" r="r" b="b"/>
            <a:pathLst>
              <a:path w="2817495" h="10795">
                <a:moveTo>
                  <a:pt x="0" y="0"/>
                </a:moveTo>
                <a:lnTo>
                  <a:pt x="2816987" y="10668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5120765" y="4977044"/>
            <a:ext cx="2721357" cy="1670970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20955">
              <a:lnSpc>
                <a:spcPct val="100000"/>
              </a:lnSpc>
              <a:spcBef>
                <a:spcPts val="610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55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05" dirty="0">
                <a:latin typeface="Verdana"/>
                <a:cs typeface="Verdana"/>
              </a:rPr>
              <a:t>30%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Bio pryskyřice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80%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</a:t>
            </a:r>
            <a:r>
              <a:rPr lang="cs-CZ" sz="1050" spc="65" dirty="0" err="1">
                <a:latin typeface="Verdana"/>
                <a:cs typeface="Verdana"/>
              </a:rPr>
              <a:t>titanalu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20%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pt-BR" sz="1050" dirty="0">
                <a:latin typeface="Verdana"/>
                <a:cs typeface="Verdana"/>
              </a:rPr>
              <a:t>Bukové jádro s certif. PEFC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"zelená energie" při výrobě</a:t>
            </a: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pl-PL" sz="1050" dirty="0">
                <a:latin typeface="Verdana"/>
                <a:cs typeface="Verdana"/>
              </a:rPr>
              <a:t>Výroba i zdroje materiálů z Evropy  </a:t>
            </a:r>
            <a:endParaRPr sz="1050" dirty="0">
              <a:latin typeface="Verdana"/>
              <a:cs typeface="Verdana"/>
            </a:endParaRPr>
          </a:p>
        </p:txBody>
      </p:sp>
      <p:pic>
        <p:nvPicPr>
          <p:cNvPr id="40" name="object 4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909338" y="5124335"/>
            <a:ext cx="252131" cy="356116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240296" y="4588925"/>
            <a:ext cx="1008613" cy="183731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823931" y="4466628"/>
            <a:ext cx="902232" cy="423453"/>
          </a:xfrm>
          <a:prstGeom prst="rect">
            <a:avLst/>
          </a:prstGeom>
        </p:spPr>
      </p:pic>
      <p:sp>
        <p:nvSpPr>
          <p:cNvPr id="43" name="object 43"/>
          <p:cNvSpPr/>
          <p:nvPr/>
        </p:nvSpPr>
        <p:spPr>
          <a:xfrm>
            <a:off x="8720835" y="4823967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8723121" y="4795094"/>
            <a:ext cx="2851785" cy="76009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415"/>
              </a:spcBef>
            </a:pPr>
            <a:r>
              <a:rPr lang="cs-CZ" sz="1050" dirty="0">
                <a:latin typeface="Verdana"/>
                <a:cs typeface="Verdana"/>
              </a:rPr>
              <a:t>Nadšení lyžaři, kteří hledají výkonné a technologicky moderní produkty. Milovníci závodního lyžování.</a:t>
            </a:r>
          </a:p>
        </p:txBody>
      </p:sp>
      <p:sp>
        <p:nvSpPr>
          <p:cNvPr id="45" name="object 45"/>
          <p:cNvSpPr/>
          <p:nvPr/>
        </p:nvSpPr>
        <p:spPr>
          <a:xfrm>
            <a:off x="8744457" y="5776823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8736330" y="5746755"/>
            <a:ext cx="2053589" cy="847027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86690" indent="-165100">
              <a:lnSpc>
                <a:spcPct val="100000"/>
              </a:lnSpc>
              <a:spcBef>
                <a:spcPts val="465"/>
              </a:spcBef>
              <a:buFont typeface="Tahoma"/>
              <a:buChar char="►"/>
              <a:tabLst>
                <a:tab pos="186690" algn="l"/>
              </a:tabLst>
            </a:pPr>
            <a:r>
              <a:rPr sz="1050" spc="-10" dirty="0">
                <a:latin typeface="Verdana"/>
                <a:cs typeface="Verdana"/>
              </a:rPr>
              <a:t>Performance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87325" algn="l"/>
              </a:tabLst>
            </a:pPr>
            <a:r>
              <a:rPr lang="cs-CZ" sz="1050" spc="-10" dirty="0">
                <a:latin typeface="Verdana"/>
                <a:cs typeface="Verdana"/>
              </a:rPr>
              <a:t>Precizní kontrola ovládání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87325" algn="l"/>
              </a:tabLst>
            </a:pPr>
            <a:r>
              <a:rPr sz="1050" spc="-20" dirty="0">
                <a:latin typeface="Verdana"/>
                <a:cs typeface="Verdana"/>
              </a:rPr>
              <a:t>Grip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096383" y="1113536"/>
            <a:ext cx="274574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dirty="0">
                <a:latin typeface="Tahoma"/>
                <a:cs typeface="Tahoma"/>
              </a:rPr>
              <a:t>T E C H N I C K É   S P E C I F I K A C E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5093715" y="108585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5136260" y="336905"/>
            <a:ext cx="5725795" cy="384721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lang="cs-CZ" sz="1100" b="1" i="1" spc="-90" dirty="0">
                <a:latin typeface="Verdana"/>
                <a:cs typeface="Verdana"/>
              </a:rPr>
              <a:t>Díky těmto lyžím se přesnost  a cit promění v sílu;  hranice nejsou, definuje je sama  LT TI</a:t>
            </a:r>
          </a:p>
        </p:txBody>
      </p:sp>
      <p:sp>
        <p:nvSpPr>
          <p:cNvPr id="50" name="object 50"/>
          <p:cNvSpPr txBox="1"/>
          <p:nvPr/>
        </p:nvSpPr>
        <p:spPr>
          <a:xfrm>
            <a:off x="8744965" y="1455797"/>
            <a:ext cx="2868930" cy="39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endParaRPr lang="cs-CZ" sz="1200" spc="-10" dirty="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endParaRPr lang="cs-CZ" sz="1200" spc="-10" dirty="0">
              <a:latin typeface="Verdana"/>
              <a:cs typeface="Verdana"/>
            </a:endParaRPr>
          </a:p>
        </p:txBody>
      </p:sp>
      <p:sp>
        <p:nvSpPr>
          <p:cNvPr id="52" name="TextovéPole 51">
            <a:extLst>
              <a:ext uri="{FF2B5EF4-FFF2-40B4-BE49-F238E27FC236}">
                <a16:creationId xmlns:a16="http://schemas.microsoft.com/office/drawing/2014/main" id="{826FE5D4-5EB8-6E18-2EB4-419570245791}"/>
              </a:ext>
            </a:extLst>
          </p:cNvPr>
          <p:cNvSpPr txBox="1"/>
          <p:nvPr/>
        </p:nvSpPr>
        <p:spPr>
          <a:xfrm>
            <a:off x="8736330" y="1443841"/>
            <a:ext cx="2998470" cy="32778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Objevte "dokonalý tempomat" při závodních rychlostech. Lyže Rossignol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Hero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LT Ti jsou stvořeny pro stylové řezání dlouhých oblouků na nedotčených sjezdovkách. Jsou určeny pro technické lyžaře, kteří sní o perfektně upraveném sněhu a pocitu závodění, i když neběží časomíra. Technologie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Power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Tip a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Predictive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Sidecut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zajišťují okamžité zahájení oblouku a maximální zrychlení, zatímco technologie Line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Control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Technology (LCT) optimalizuje přesnost a přilnavost. Celoplošná vrstva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Titanalu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v kombinaci se svislými bočnicemi po celé délce lyží a rockerem na špičce zajišťuje vynikající carvingové vlastnosti a maximální ovladatelnost. Určeny pro ski nadšence, kteří hledají výkonné a technologicky moderní produkty.</a:t>
            </a:r>
          </a:p>
        </p:txBody>
      </p:sp>
      <p:sp>
        <p:nvSpPr>
          <p:cNvPr id="53" name="TextovéPole 52">
            <a:extLst>
              <a:ext uri="{FF2B5EF4-FFF2-40B4-BE49-F238E27FC236}">
                <a16:creationId xmlns:a16="http://schemas.microsoft.com/office/drawing/2014/main" id="{122D2AC2-6141-949F-3AB1-7B597B4519CB}"/>
              </a:ext>
            </a:extLst>
          </p:cNvPr>
          <p:cNvSpPr txBox="1"/>
          <p:nvPr/>
        </p:nvSpPr>
        <p:spPr>
          <a:xfrm>
            <a:off x="5008034" y="3048000"/>
            <a:ext cx="6117166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7485" marR="0" lvl="0" indent="-165735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Times New Roman"/>
              <a:buChar char="►"/>
              <a:tabLst>
                <a:tab pos="197485" algn="l"/>
              </a:tabLst>
              <a:defRPr/>
            </a:pPr>
            <a:r>
              <a:rPr kumimoji="0" lang="cs-CZ" sz="10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V</a:t>
            </a:r>
            <a:r>
              <a:rPr kumimoji="0" lang="cs-CZ" sz="105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lang="cs-CZ" sz="1050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-</a:t>
            </a:r>
            <a:r>
              <a:rPr kumimoji="0" lang="cs-CZ" sz="1050" b="0" i="0" u="none" strike="noStrike" kern="0" cap="none" spc="-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lang="cs-CZ" sz="105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PROFILE</a:t>
            </a:r>
            <a:endParaRPr kumimoji="0" lang="cs-CZ" sz="105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pic>
        <p:nvPicPr>
          <p:cNvPr id="54" name="object 29" descr="Une image contenant livre, conception, fournitures de bureau  Description générée automatiquement">
            <a:extLst>
              <a:ext uri="{FF2B5EF4-FFF2-40B4-BE49-F238E27FC236}">
                <a16:creationId xmlns:a16="http://schemas.microsoft.com/office/drawing/2014/main" id="{BF5C9261-C853-095D-6F37-D1DFDB810DB2}"/>
              </a:ext>
            </a:extLst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870230" y="2514600"/>
            <a:ext cx="1077163" cy="517338"/>
          </a:xfrm>
          <a:prstGeom prst="rect">
            <a:avLst/>
          </a:prstGeom>
        </p:spPr>
      </p:pic>
      <p:sp>
        <p:nvSpPr>
          <p:cNvPr id="51" name="object 50">
            <a:extLst>
              <a:ext uri="{FF2B5EF4-FFF2-40B4-BE49-F238E27FC236}">
                <a16:creationId xmlns:a16="http://schemas.microsoft.com/office/drawing/2014/main" id="{AF284143-BD43-C42C-4B7B-D656249BFBA3}"/>
              </a:ext>
            </a:extLst>
          </p:cNvPr>
          <p:cNvSpPr txBox="1"/>
          <p:nvPr/>
        </p:nvSpPr>
        <p:spPr>
          <a:xfrm>
            <a:off x="241300" y="6515100"/>
            <a:ext cx="2115820" cy="162224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lang="cs-CZ" sz="1000" b="1" i="1" spc="-20" dirty="0">
                <a:solidFill>
                  <a:srgbClr val="7E7E7E"/>
                </a:solidFill>
                <a:latin typeface="Verdana"/>
                <a:cs typeface="Verdana"/>
              </a:rPr>
              <a:t>Z lásky k rychlosti</a:t>
            </a:r>
            <a:endParaRPr sz="10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43938" y="119351"/>
            <a:ext cx="508919" cy="664321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83764" y="119351"/>
            <a:ext cx="508919" cy="6643218"/>
          </a:xfrm>
          <a:prstGeom prst="rect">
            <a:avLst/>
          </a:prstGeom>
        </p:spPr>
      </p:pic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5106289" y="1349983"/>
          <a:ext cx="2931160" cy="11131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31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>
                        <a:lnSpc>
                          <a:spcPts val="1230"/>
                        </a:lnSpc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KONECT</a:t>
                      </a:r>
                      <a:r>
                        <a:rPr sz="1050" spc="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50" spc="-114" dirty="0">
                          <a:latin typeface="Verdana"/>
                          <a:cs typeface="Verdana"/>
                        </a:rPr>
                        <a:t>154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162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170</a:t>
                      </a:r>
                      <a:r>
                        <a:rPr sz="105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178</a:t>
                      </a:r>
                      <a:r>
                        <a:rPr sz="105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184 </a:t>
                      </a:r>
                      <a:r>
                        <a:rPr sz="1050" spc="2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78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128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73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10" dirty="0">
                          <a:latin typeface="Verdana"/>
                          <a:cs typeface="Verdana"/>
                        </a:rPr>
                        <a:t>111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1778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85" dirty="0">
                          <a:latin typeface="Verdana"/>
                          <a:cs typeface="Verdana"/>
                        </a:rPr>
                        <a:t>15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(178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24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3,8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(178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6715125" y="3777488"/>
            <a:ext cx="85915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Tip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715125" y="4208779"/>
            <a:ext cx="139827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Predictive</a:t>
            </a:r>
            <a:r>
              <a:rPr sz="1050" spc="3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79590" y="3930269"/>
            <a:ext cx="1016088" cy="294131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125592" y="3444642"/>
            <a:ext cx="1607820" cy="1307281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90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  <a:p>
            <a:pPr marL="187325" marR="568960" indent="-165735">
              <a:lnSpc>
                <a:spcPct val="120000"/>
              </a:lnSpc>
              <a:spcBef>
                <a:spcPts val="484"/>
              </a:spcBef>
              <a:buFont typeface="Times New Roman"/>
              <a:buChar char="►"/>
              <a:tabLst>
                <a:tab pos="196850" algn="l"/>
              </a:tabLst>
            </a:pPr>
            <a:r>
              <a:rPr sz="1050" dirty="0">
                <a:latin typeface="Verdana"/>
                <a:cs typeface="Verdana"/>
              </a:rPr>
              <a:t>Poplar</a:t>
            </a:r>
            <a:r>
              <a:rPr sz="1050" spc="65" dirty="0">
                <a:latin typeface="Verdana"/>
                <a:cs typeface="Verdana"/>
              </a:rPr>
              <a:t> </a:t>
            </a:r>
            <a:r>
              <a:rPr sz="1050" spc="35" dirty="0">
                <a:latin typeface="Verdana"/>
                <a:cs typeface="Verdana"/>
              </a:rPr>
              <a:t>PEFC 	</a:t>
            </a:r>
            <a:r>
              <a:rPr sz="1050" spc="-10" dirty="0">
                <a:latin typeface="Verdana"/>
                <a:cs typeface="Verdana"/>
              </a:rPr>
              <a:t>Woodcore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87325" algn="l"/>
              </a:tabLst>
            </a:pPr>
            <a:r>
              <a:rPr sz="1050" spc="30" dirty="0">
                <a:latin typeface="Verdana"/>
                <a:cs typeface="Verdana"/>
              </a:rPr>
              <a:t>CAM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Titanal</a:t>
            </a:r>
            <a:r>
              <a:rPr sz="1050" spc="-11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beam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Rectangular</a:t>
            </a:r>
            <a:r>
              <a:rPr sz="1050" spc="12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sidewall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0588" y="237870"/>
            <a:ext cx="2667000" cy="19466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95"/>
              </a:lnSpc>
              <a:spcBef>
                <a:spcPts val="100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UNISEX</a:t>
            </a:r>
            <a:r>
              <a:rPr sz="1100" spc="-8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5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60" dirty="0">
                <a:solidFill>
                  <a:srgbClr val="7E7E7E"/>
                </a:solidFill>
                <a:latin typeface="Verdana"/>
                <a:cs typeface="Verdana"/>
              </a:rPr>
              <a:t>–</a:t>
            </a:r>
            <a:r>
              <a:rPr sz="1100" spc="-5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7E7E7E"/>
                </a:solidFill>
                <a:latin typeface="Verdana"/>
                <a:cs typeface="Verdana"/>
              </a:rPr>
              <a:t>RACE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45" dirty="0">
                <a:solidFill>
                  <a:srgbClr val="7E7E7E"/>
                </a:solidFill>
                <a:latin typeface="Verdana"/>
                <a:cs typeface="Verdana"/>
              </a:rPr>
              <a:t>PERFORMANCE</a:t>
            </a:r>
            <a:endParaRPr sz="1100" dirty="0">
              <a:latin typeface="Verdana"/>
              <a:cs typeface="Verdana"/>
            </a:endParaRPr>
          </a:p>
          <a:p>
            <a:pPr marL="12700">
              <a:lnSpc>
                <a:spcPts val="2855"/>
              </a:lnSpc>
            </a:pPr>
            <a:r>
              <a:rPr sz="2400" b="1" spc="90" dirty="0">
                <a:solidFill>
                  <a:srgbClr val="030505"/>
                </a:solidFill>
                <a:latin typeface="Tahoma"/>
                <a:cs typeface="Tahoma"/>
              </a:rPr>
              <a:t>H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3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R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14" dirty="0">
                <a:solidFill>
                  <a:srgbClr val="030505"/>
                </a:solidFill>
                <a:latin typeface="Tahoma"/>
                <a:cs typeface="Tahoma"/>
              </a:rPr>
              <a:t>O</a:t>
            </a:r>
            <a:endParaRPr sz="24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tabLst>
                <a:tab pos="784225" algn="l"/>
                <a:tab pos="1365250" algn="l"/>
              </a:tabLst>
            </a:pPr>
            <a:r>
              <a:rPr sz="2400" b="1" spc="145" dirty="0">
                <a:solidFill>
                  <a:srgbClr val="030505"/>
                </a:solidFill>
                <a:latin typeface="Tahoma"/>
                <a:cs typeface="Tahoma"/>
              </a:rPr>
              <a:t>M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50" dirty="0">
                <a:solidFill>
                  <a:srgbClr val="030505"/>
                </a:solidFill>
                <a:latin typeface="Tahoma"/>
                <a:cs typeface="Tahoma"/>
              </a:rPr>
              <a:t>T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	T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434" dirty="0">
                <a:solidFill>
                  <a:srgbClr val="030505"/>
                </a:solidFill>
                <a:latin typeface="Tahoma"/>
                <a:cs typeface="Tahoma"/>
              </a:rPr>
              <a:t>I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	</a:t>
            </a:r>
            <a:r>
              <a:rPr sz="2400" b="1" spc="140" dirty="0">
                <a:solidFill>
                  <a:srgbClr val="030505"/>
                </a:solidFill>
                <a:latin typeface="Tahoma"/>
                <a:cs typeface="Tahoma"/>
              </a:rPr>
              <a:t>C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9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95" dirty="0">
                <a:solidFill>
                  <a:srgbClr val="030505"/>
                </a:solidFill>
                <a:latin typeface="Tahoma"/>
                <a:cs typeface="Tahoma"/>
              </a:rPr>
              <a:t>M</a:t>
            </a:r>
            <a:endParaRPr sz="24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RAPPZ01</a:t>
            </a:r>
            <a:endParaRPr sz="11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260"/>
              </a:spcBef>
            </a:pPr>
            <a:r>
              <a:rPr sz="1100" dirty="0">
                <a:latin typeface="Verdana"/>
                <a:cs typeface="Verdana"/>
              </a:rPr>
              <a:t>RRPPZ01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HERO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MT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-95" dirty="0">
                <a:latin typeface="Verdana"/>
                <a:cs typeface="Verdana"/>
              </a:rPr>
              <a:t>TI</a:t>
            </a:r>
            <a:r>
              <a:rPr sz="1100" spc="-5" dirty="0">
                <a:latin typeface="Verdana"/>
                <a:cs typeface="Verdana"/>
              </a:rPr>
              <a:t> </a:t>
            </a:r>
            <a:r>
              <a:rPr sz="1100" spc="-60" dirty="0">
                <a:latin typeface="Verdana"/>
                <a:cs typeface="Verdana"/>
              </a:rPr>
              <a:t>C.A.M.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KONECT</a:t>
            </a:r>
            <a:endParaRPr sz="11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SPX</a:t>
            </a:r>
            <a:r>
              <a:rPr sz="1100" spc="-90" dirty="0">
                <a:latin typeface="Verdana"/>
                <a:cs typeface="Verdana"/>
              </a:rPr>
              <a:t> </a:t>
            </a:r>
            <a:r>
              <a:rPr sz="1100" spc="-195" dirty="0">
                <a:latin typeface="Verdana"/>
                <a:cs typeface="Verdana"/>
              </a:rPr>
              <a:t>12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spc="-160" dirty="0">
                <a:latin typeface="Verdana"/>
                <a:cs typeface="Verdana"/>
              </a:rPr>
              <a:t>–</a:t>
            </a:r>
            <a:r>
              <a:rPr lang="cs-CZ" sz="1100" spc="-80" dirty="0">
                <a:latin typeface="Verdana"/>
                <a:cs typeface="Verdana"/>
              </a:rPr>
              <a:t> </a:t>
            </a:r>
            <a:r>
              <a:rPr lang="cs-CZ" sz="1100" b="1" dirty="0">
                <a:latin typeface="Tahoma"/>
                <a:cs typeface="Tahoma"/>
              </a:rPr>
              <a:t>21 990,-</a:t>
            </a:r>
            <a:endParaRPr sz="1100" b="1" dirty="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RRPPZ02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spc="50" dirty="0">
                <a:latin typeface="Verdana"/>
                <a:cs typeface="Verdana"/>
              </a:rPr>
              <a:t>HERO</a:t>
            </a:r>
            <a:r>
              <a:rPr sz="1100" spc="-3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MT</a:t>
            </a:r>
            <a:r>
              <a:rPr sz="1100" spc="-30" dirty="0">
                <a:latin typeface="Verdana"/>
                <a:cs typeface="Verdana"/>
              </a:rPr>
              <a:t> </a:t>
            </a:r>
            <a:r>
              <a:rPr sz="1100" spc="-90" dirty="0">
                <a:latin typeface="Verdana"/>
                <a:cs typeface="Verdana"/>
              </a:rPr>
              <a:t>TI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spc="-60" dirty="0">
                <a:latin typeface="Verdana"/>
                <a:cs typeface="Verdana"/>
              </a:rPr>
              <a:t>C.A.M.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KONECT </a:t>
            </a:r>
            <a:r>
              <a:rPr sz="1100" dirty="0">
                <a:latin typeface="Verdana"/>
                <a:cs typeface="Verdana"/>
              </a:rPr>
              <a:t>NX</a:t>
            </a:r>
            <a:r>
              <a:rPr sz="1100" spc="-90" dirty="0">
                <a:latin typeface="Verdana"/>
                <a:cs typeface="Verdana"/>
              </a:rPr>
              <a:t> </a:t>
            </a:r>
            <a:r>
              <a:rPr sz="1100" spc="-200" dirty="0">
                <a:latin typeface="Verdana"/>
                <a:cs typeface="Verdana"/>
              </a:rPr>
              <a:t>12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spc="-160" dirty="0">
                <a:latin typeface="Verdana"/>
                <a:cs typeface="Verdana"/>
              </a:rPr>
              <a:t>–</a:t>
            </a:r>
            <a:r>
              <a:rPr sz="1100" spc="-90" dirty="0">
                <a:latin typeface="Verdana"/>
                <a:cs typeface="Verdana"/>
              </a:rPr>
              <a:t> </a:t>
            </a:r>
            <a:r>
              <a:rPr lang="cs-CZ" sz="1100" b="1" spc="-90" dirty="0">
                <a:latin typeface="Tahoma"/>
                <a:cs typeface="Tahoma"/>
              </a:rPr>
              <a:t>20 990,- </a:t>
            </a:r>
            <a:endParaRPr sz="1100" dirty="0">
              <a:latin typeface="Tahoma"/>
              <a:cs typeface="Tahom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24053" y="3187573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43331" y="3204210"/>
            <a:ext cx="249301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dirty="0">
                <a:latin typeface="Tahoma"/>
                <a:cs typeface="Tahoma"/>
              </a:rPr>
              <a:t>D O P O R U Č E N É  V Á Z Á N Í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43331" y="3355085"/>
            <a:ext cx="64579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 dirty="0">
                <a:latin typeface="Verdana"/>
                <a:cs typeface="Verdana"/>
              </a:rPr>
              <a:t>FCPCS02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43331" y="3515105"/>
            <a:ext cx="1654810" cy="346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050" dirty="0">
                <a:latin typeface="Verdana"/>
                <a:cs typeface="Verdana"/>
              </a:rPr>
              <a:t>SPX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sz="1050" spc="-180" dirty="0">
                <a:latin typeface="Verdana"/>
                <a:cs typeface="Verdana"/>
              </a:rPr>
              <a:t>12</a:t>
            </a:r>
            <a:r>
              <a:rPr sz="1050" spc="-5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KONECT</a:t>
            </a:r>
            <a:r>
              <a:rPr sz="1050" spc="-95" dirty="0">
                <a:latin typeface="Verdana"/>
                <a:cs typeface="Verdana"/>
              </a:rPr>
              <a:t> </a:t>
            </a:r>
            <a:r>
              <a:rPr sz="1050" spc="60" dirty="0">
                <a:latin typeface="Verdana"/>
                <a:cs typeface="Verdana"/>
              </a:rPr>
              <a:t>GW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B80 </a:t>
            </a:r>
            <a:r>
              <a:rPr sz="1050" spc="-10" dirty="0">
                <a:latin typeface="Verdana"/>
                <a:cs typeface="Verdana"/>
              </a:rPr>
              <a:t>SILVER</a:t>
            </a:r>
            <a:r>
              <a:rPr sz="1050" spc="-120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RED</a:t>
            </a:r>
            <a:endParaRPr sz="1050">
              <a:latin typeface="Verdana"/>
              <a:cs typeface="Verdana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247840" y="2420873"/>
            <a:ext cx="2412365" cy="87630"/>
            <a:chOff x="247840" y="2420873"/>
            <a:chExt cx="2412365" cy="87630"/>
          </a:xfrm>
        </p:grpSpPr>
        <p:sp>
          <p:nvSpPr>
            <p:cNvPr id="15" name="object 15"/>
            <p:cNvSpPr/>
            <p:nvPr/>
          </p:nvSpPr>
          <p:spPr>
            <a:xfrm>
              <a:off x="247840" y="2420873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826"/>
                  </a:lnTo>
                  <a:lnTo>
                    <a:pt x="3428" y="26670"/>
                  </a:lnTo>
                  <a:lnTo>
                    <a:pt x="0" y="43561"/>
                  </a:lnTo>
                  <a:lnTo>
                    <a:pt x="3428" y="60578"/>
                  </a:lnTo>
                  <a:lnTo>
                    <a:pt x="12750" y="74422"/>
                  </a:lnTo>
                  <a:lnTo>
                    <a:pt x="26593" y="83692"/>
                  </a:lnTo>
                  <a:lnTo>
                    <a:pt x="43535" y="87122"/>
                  </a:lnTo>
                  <a:lnTo>
                    <a:pt x="2368486" y="87122"/>
                  </a:lnTo>
                  <a:lnTo>
                    <a:pt x="2385504" y="83692"/>
                  </a:lnTo>
                  <a:lnTo>
                    <a:pt x="2399347" y="74422"/>
                  </a:lnTo>
                  <a:lnTo>
                    <a:pt x="2408618" y="60578"/>
                  </a:lnTo>
                  <a:lnTo>
                    <a:pt x="2412047" y="43561"/>
                  </a:lnTo>
                  <a:lnTo>
                    <a:pt x="2408618" y="26670"/>
                  </a:lnTo>
                  <a:lnTo>
                    <a:pt x="2399347" y="12826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65468" y="2433827"/>
              <a:ext cx="684530" cy="61594"/>
            </a:xfrm>
            <a:custGeom>
              <a:avLst/>
              <a:gdLst/>
              <a:ahLst/>
              <a:cxnLst/>
              <a:rect l="l" t="t" r="r" b="b"/>
              <a:pathLst>
                <a:path w="684530" h="61594">
                  <a:moveTo>
                    <a:pt x="660361" y="0"/>
                  </a:moveTo>
                  <a:lnTo>
                    <a:pt x="23583" y="0"/>
                  </a:lnTo>
                  <a:lnTo>
                    <a:pt x="14401" y="2412"/>
                  </a:lnTo>
                  <a:lnTo>
                    <a:pt x="6908" y="9017"/>
                  </a:lnTo>
                  <a:lnTo>
                    <a:pt x="1854" y="18669"/>
                  </a:lnTo>
                  <a:lnTo>
                    <a:pt x="0" y="30607"/>
                  </a:lnTo>
                  <a:lnTo>
                    <a:pt x="1854" y="42545"/>
                  </a:lnTo>
                  <a:lnTo>
                    <a:pt x="6908" y="52324"/>
                  </a:lnTo>
                  <a:lnTo>
                    <a:pt x="14401" y="58800"/>
                  </a:lnTo>
                  <a:lnTo>
                    <a:pt x="23583" y="61213"/>
                  </a:lnTo>
                  <a:lnTo>
                    <a:pt x="660361" y="61213"/>
                  </a:lnTo>
                  <a:lnTo>
                    <a:pt x="669544" y="58800"/>
                  </a:lnTo>
                  <a:lnTo>
                    <a:pt x="677049" y="52324"/>
                  </a:lnTo>
                  <a:lnTo>
                    <a:pt x="682104" y="42545"/>
                  </a:lnTo>
                  <a:lnTo>
                    <a:pt x="683958" y="30607"/>
                  </a:lnTo>
                  <a:lnTo>
                    <a:pt x="682104" y="18669"/>
                  </a:lnTo>
                  <a:lnTo>
                    <a:pt x="677049" y="9017"/>
                  </a:lnTo>
                  <a:lnTo>
                    <a:pt x="669544" y="2412"/>
                  </a:lnTo>
                  <a:lnTo>
                    <a:pt x="660361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247840" y="2691257"/>
            <a:ext cx="2412365" cy="87630"/>
            <a:chOff x="247840" y="2691257"/>
            <a:chExt cx="2412365" cy="87630"/>
          </a:xfrm>
        </p:grpSpPr>
        <p:sp>
          <p:nvSpPr>
            <p:cNvPr id="18" name="object 18"/>
            <p:cNvSpPr/>
            <p:nvPr/>
          </p:nvSpPr>
          <p:spPr>
            <a:xfrm>
              <a:off x="247840" y="2691257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700"/>
                  </a:lnTo>
                  <a:lnTo>
                    <a:pt x="3428" y="26542"/>
                  </a:lnTo>
                  <a:lnTo>
                    <a:pt x="0" y="43560"/>
                  </a:lnTo>
                  <a:lnTo>
                    <a:pt x="3428" y="60451"/>
                  </a:lnTo>
                  <a:lnTo>
                    <a:pt x="12750" y="74294"/>
                  </a:lnTo>
                  <a:lnTo>
                    <a:pt x="26593" y="83692"/>
                  </a:lnTo>
                  <a:lnTo>
                    <a:pt x="43535" y="87121"/>
                  </a:lnTo>
                  <a:lnTo>
                    <a:pt x="2368486" y="87121"/>
                  </a:lnTo>
                  <a:lnTo>
                    <a:pt x="2385504" y="83692"/>
                  </a:lnTo>
                  <a:lnTo>
                    <a:pt x="2399347" y="74294"/>
                  </a:lnTo>
                  <a:lnTo>
                    <a:pt x="2408618" y="60451"/>
                  </a:lnTo>
                  <a:lnTo>
                    <a:pt x="2412047" y="43560"/>
                  </a:lnTo>
                  <a:lnTo>
                    <a:pt x="2408618" y="26542"/>
                  </a:lnTo>
                  <a:lnTo>
                    <a:pt x="2399347" y="12700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442974" y="2704211"/>
              <a:ext cx="785495" cy="60960"/>
            </a:xfrm>
            <a:custGeom>
              <a:avLst/>
              <a:gdLst/>
              <a:ahLst/>
              <a:cxnLst/>
              <a:rect l="l" t="t" r="r" b="b"/>
              <a:pathLst>
                <a:path w="785494" h="60960">
                  <a:moveTo>
                    <a:pt x="757555" y="0"/>
                  </a:moveTo>
                  <a:lnTo>
                    <a:pt x="27559" y="0"/>
                  </a:lnTo>
                  <a:lnTo>
                    <a:pt x="16890" y="2412"/>
                  </a:lnTo>
                  <a:lnTo>
                    <a:pt x="8128" y="8889"/>
                  </a:lnTo>
                  <a:lnTo>
                    <a:pt x="2159" y="18541"/>
                  </a:lnTo>
                  <a:lnTo>
                    <a:pt x="0" y="30352"/>
                  </a:lnTo>
                  <a:lnTo>
                    <a:pt x="2159" y="42163"/>
                  </a:lnTo>
                  <a:lnTo>
                    <a:pt x="8128" y="51815"/>
                  </a:lnTo>
                  <a:lnTo>
                    <a:pt x="16890" y="58419"/>
                  </a:lnTo>
                  <a:lnTo>
                    <a:pt x="27559" y="60833"/>
                  </a:lnTo>
                  <a:lnTo>
                    <a:pt x="757555" y="60833"/>
                  </a:lnTo>
                  <a:lnTo>
                    <a:pt x="768350" y="58419"/>
                  </a:lnTo>
                  <a:lnTo>
                    <a:pt x="777113" y="51815"/>
                  </a:lnTo>
                  <a:lnTo>
                    <a:pt x="783082" y="42163"/>
                  </a:lnTo>
                  <a:lnTo>
                    <a:pt x="785240" y="30352"/>
                  </a:lnTo>
                  <a:lnTo>
                    <a:pt x="783082" y="18541"/>
                  </a:lnTo>
                  <a:lnTo>
                    <a:pt x="777113" y="8889"/>
                  </a:lnTo>
                  <a:lnTo>
                    <a:pt x="768350" y="2412"/>
                  </a:lnTo>
                  <a:lnTo>
                    <a:pt x="757555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496620" y="2516504"/>
            <a:ext cx="21717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52245" y="2516504"/>
            <a:ext cx="5969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096770" y="2516504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07009" y="2786253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211681" y="2786253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068829" y="2786253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11777218" y="187528"/>
            <a:ext cx="396240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55" dirty="0">
                <a:solidFill>
                  <a:srgbClr val="FCFBFF"/>
                </a:solidFill>
                <a:latin typeface="Tahoma"/>
                <a:cs typeface="Tahoma"/>
              </a:rPr>
              <a:t>NEW</a:t>
            </a:r>
            <a:endParaRPr sz="1100" dirty="0">
              <a:latin typeface="Tahoma"/>
              <a:cs typeface="Tahoma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5123307" y="2827185"/>
            <a:ext cx="3060065" cy="688975"/>
            <a:chOff x="5123307" y="2827185"/>
            <a:chExt cx="3060065" cy="688975"/>
          </a:xfrm>
        </p:grpSpPr>
        <p:pic>
          <p:nvPicPr>
            <p:cNvPr id="29" name="object 29" descr="Une image contenant livre, conception, fournitures de bureau  Description générée automatiquement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71157" y="2998276"/>
              <a:ext cx="1211618" cy="517338"/>
            </a:xfrm>
            <a:prstGeom prst="rect">
              <a:avLst/>
            </a:prstGeom>
          </p:spPr>
        </p:pic>
        <p:pic>
          <p:nvPicPr>
            <p:cNvPr id="30" name="object 30" descr="Une image contenant conception  Le contenu généré par l’IA peut être incorrect.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89955" y="2827185"/>
              <a:ext cx="1083678" cy="686015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5123307" y="3512312"/>
              <a:ext cx="2817495" cy="0"/>
            </a:xfrm>
            <a:custGeom>
              <a:avLst/>
              <a:gdLst/>
              <a:ahLst/>
              <a:cxnLst/>
              <a:rect l="l" t="t" r="r" b="b"/>
              <a:pathLst>
                <a:path w="2817495">
                  <a:moveTo>
                    <a:pt x="0" y="0"/>
                  </a:moveTo>
                  <a:lnTo>
                    <a:pt x="2816987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2" name="object 3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931461" y="4479153"/>
            <a:ext cx="851554" cy="399670"/>
          </a:xfrm>
          <a:prstGeom prst="rect">
            <a:avLst/>
          </a:prstGeom>
        </p:spPr>
      </p:pic>
      <p:pic>
        <p:nvPicPr>
          <p:cNvPr id="33" name="object 33" descr="Une image contenant outil  Le contenu généré par l’IA peut être incorrect.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8383" y="3922369"/>
            <a:ext cx="1840611" cy="1203731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382889" y="5123857"/>
            <a:ext cx="390088" cy="389913"/>
          </a:xfrm>
          <a:prstGeom prst="rect">
            <a:avLst/>
          </a:prstGeom>
        </p:spPr>
      </p:pic>
      <p:sp>
        <p:nvSpPr>
          <p:cNvPr id="35" name="object 35"/>
          <p:cNvSpPr/>
          <p:nvPr/>
        </p:nvSpPr>
        <p:spPr>
          <a:xfrm>
            <a:off x="5117210" y="5013578"/>
            <a:ext cx="2817495" cy="10795"/>
          </a:xfrm>
          <a:custGeom>
            <a:avLst/>
            <a:gdLst/>
            <a:ahLst/>
            <a:cxnLst/>
            <a:rect l="l" t="t" r="r" b="b"/>
            <a:pathLst>
              <a:path w="2817495" h="10795">
                <a:moveTo>
                  <a:pt x="0" y="0"/>
                </a:moveTo>
                <a:lnTo>
                  <a:pt x="2816987" y="10668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5124957" y="4975007"/>
            <a:ext cx="2809747" cy="1672894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625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70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05" dirty="0">
                <a:latin typeface="Verdana"/>
                <a:cs typeface="Verdana"/>
              </a:rPr>
              <a:t>30%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Bio pryskyřice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70" dirty="0">
                <a:latin typeface="Verdana"/>
                <a:cs typeface="Verdana"/>
              </a:rPr>
              <a:t>Až 80% </a:t>
            </a:r>
            <a:r>
              <a:rPr lang="cs-CZ" sz="1050" spc="70" dirty="0" err="1">
                <a:latin typeface="Verdana"/>
                <a:cs typeface="Verdana"/>
              </a:rPr>
              <a:t>recykl</a:t>
            </a:r>
            <a:r>
              <a:rPr lang="cs-CZ" sz="1050" spc="70" dirty="0">
                <a:latin typeface="Verdana"/>
                <a:cs typeface="Verdana"/>
              </a:rPr>
              <a:t>. </a:t>
            </a:r>
            <a:r>
              <a:rPr lang="cs-CZ" sz="1050" spc="70" dirty="0" err="1">
                <a:latin typeface="Verdana"/>
                <a:cs typeface="Verdana"/>
              </a:rPr>
              <a:t>titanalu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20%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Jádro z topolu s </a:t>
            </a: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PEFC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i="1" dirty="0" err="1">
                <a:latin typeface="Verdana"/>
                <a:cs typeface="Verdana"/>
              </a:rPr>
              <a:t>Certif</a:t>
            </a:r>
            <a:r>
              <a:rPr lang="cs-CZ" sz="1050" i="1" dirty="0">
                <a:latin typeface="Verdana"/>
                <a:cs typeface="Verdana"/>
              </a:rPr>
              <a:t>. "zelená energie" při výrobě</a:t>
            </a: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pl-PL" sz="1050" dirty="0">
                <a:latin typeface="Verdana"/>
                <a:cs typeface="Verdana"/>
              </a:rPr>
              <a:t>Výroba i zdroje materiálů z Evropy  </a:t>
            </a:r>
            <a:endParaRPr sz="1050" dirty="0">
              <a:latin typeface="Verdana"/>
              <a:cs typeface="Verdana"/>
            </a:endParaRPr>
          </a:p>
        </p:txBody>
      </p:sp>
      <p:pic>
        <p:nvPicPr>
          <p:cNvPr id="37" name="object 3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909338" y="5124335"/>
            <a:ext cx="252131" cy="356116"/>
          </a:xfrm>
          <a:prstGeom prst="rect">
            <a:avLst/>
          </a:prstGeom>
        </p:spPr>
      </p:pic>
      <p:sp>
        <p:nvSpPr>
          <p:cNvPr id="38" name="object 38"/>
          <p:cNvSpPr/>
          <p:nvPr/>
        </p:nvSpPr>
        <p:spPr>
          <a:xfrm>
            <a:off x="8720835" y="107797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8723503" y="1055120"/>
            <a:ext cx="2823845" cy="773289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  <a:p>
            <a:pPr marL="21590" marR="59055">
              <a:lnSpc>
                <a:spcPct val="100000"/>
              </a:lnSpc>
              <a:spcBef>
                <a:spcPts val="540"/>
              </a:spcBef>
            </a:pPr>
            <a:endParaRPr lang="cs-CZ" sz="1400" spc="75" dirty="0">
              <a:latin typeface="Verdana"/>
              <a:cs typeface="Verdana"/>
            </a:endParaRPr>
          </a:p>
          <a:p>
            <a:pPr marL="21590" marR="59055">
              <a:lnSpc>
                <a:spcPct val="100000"/>
              </a:lnSpc>
              <a:spcBef>
                <a:spcPts val="540"/>
              </a:spcBef>
            </a:pPr>
            <a:endParaRPr lang="cs-CZ" sz="1400" spc="75" dirty="0">
              <a:latin typeface="Verdana"/>
              <a:cs typeface="Verdana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8720835" y="4823967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8723121" y="4803120"/>
            <a:ext cx="2822575" cy="903605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350"/>
              </a:spcBef>
            </a:pPr>
            <a:r>
              <a:rPr lang="cs-CZ" sz="1050" dirty="0">
                <a:latin typeface="Verdana"/>
                <a:cs typeface="Verdana"/>
              </a:rPr>
              <a:t>Pro nadšené i pokročilé lyžaři, kteří hledají jistotu a snadnou ovladatelnost v každém oblouku. Závodní DNA s jednoduchým ovládáním.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8744457" y="5776823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8736330" y="5746755"/>
            <a:ext cx="2053589" cy="847027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86690" indent="-165100">
              <a:lnSpc>
                <a:spcPct val="100000"/>
              </a:lnSpc>
              <a:spcBef>
                <a:spcPts val="465"/>
              </a:spcBef>
              <a:buFont typeface="Tahoma"/>
              <a:buChar char="►"/>
              <a:tabLst>
                <a:tab pos="186690" algn="l"/>
              </a:tabLst>
            </a:pPr>
            <a:r>
              <a:rPr lang="cs-CZ" sz="1050" spc="-10" dirty="0">
                <a:latin typeface="Verdana"/>
                <a:cs typeface="Verdana"/>
              </a:rPr>
              <a:t>C</a:t>
            </a:r>
            <a:r>
              <a:rPr sz="1050" spc="-10" dirty="0" err="1">
                <a:latin typeface="Verdana"/>
                <a:cs typeface="Verdana"/>
              </a:rPr>
              <a:t>arving</a:t>
            </a:r>
            <a:r>
              <a:rPr lang="cs-CZ" sz="1050" spc="-10" dirty="0" err="1">
                <a:latin typeface="Verdana"/>
                <a:cs typeface="Verdana"/>
              </a:rPr>
              <a:t>ový</a:t>
            </a:r>
            <a:r>
              <a:rPr lang="cs-CZ" sz="1050" spc="-10" dirty="0">
                <a:latin typeface="Verdana"/>
                <a:cs typeface="Verdana"/>
              </a:rPr>
              <a:t> výkon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87325" algn="l"/>
              </a:tabLst>
            </a:pPr>
            <a:r>
              <a:rPr lang="cs-CZ" sz="1050" spc="-10" dirty="0">
                <a:latin typeface="Verdana"/>
                <a:cs typeface="Verdana"/>
              </a:rPr>
              <a:t>Precizní kontrola ovládání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87325" algn="l"/>
              </a:tabLst>
            </a:pPr>
            <a:r>
              <a:rPr lang="cs-CZ" sz="1050" spc="-10" dirty="0">
                <a:latin typeface="Verdana"/>
                <a:cs typeface="Verdana"/>
              </a:rPr>
              <a:t>Universálnost a přístupnost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89128" y="5232120"/>
            <a:ext cx="2682875" cy="12279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60325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475"/>
              </a:spcBef>
            </a:pP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140" dirty="0">
                <a:latin typeface="Tahoma"/>
                <a:cs typeface="Tahoma"/>
              </a:rPr>
              <a:t> 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G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" dirty="0">
                <a:latin typeface="Tahoma"/>
                <a:cs typeface="Tahoma"/>
              </a:rPr>
              <a:t>E</a:t>
            </a:r>
            <a:endParaRPr sz="1000" dirty="0">
              <a:latin typeface="Tahoma"/>
              <a:cs typeface="Tahoma"/>
            </a:endParaRPr>
          </a:p>
          <a:p>
            <a:pPr marL="70485" marR="278130">
              <a:lnSpc>
                <a:spcPct val="100000"/>
              </a:lnSpc>
              <a:spcBef>
                <a:spcPts val="670"/>
              </a:spcBef>
            </a:pPr>
            <a:r>
              <a:rPr lang="cs-CZ" sz="1000" i="1" dirty="0">
                <a:latin typeface="Verdana"/>
                <a:cs typeface="Verdana"/>
              </a:rPr>
              <a:t>V žilách mají závodní DNA a v každém manévru se projevuje jejich osobnost. Od surové síly až po hravou přesnost. Stvořeny k překonávání hranic, všechny v jednotě </a:t>
            </a:r>
            <a:r>
              <a:rPr lang="cs-CZ" sz="1000" i="1" dirty="0" err="1">
                <a:latin typeface="Verdana"/>
                <a:cs typeface="Verdana"/>
              </a:rPr>
              <a:t>Hero</a:t>
            </a:r>
            <a:r>
              <a:rPr lang="cs-CZ" sz="1000" i="1" dirty="0">
                <a:latin typeface="Verdana"/>
                <a:cs typeface="Verdana"/>
              </a:rPr>
              <a:t>. </a:t>
            </a:r>
          </a:p>
        </p:txBody>
      </p:sp>
      <p:sp>
        <p:nvSpPr>
          <p:cNvPr id="45" name="object 45"/>
          <p:cNvSpPr/>
          <p:nvPr/>
        </p:nvSpPr>
        <p:spPr>
          <a:xfrm>
            <a:off x="5123307" y="2464942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5116448" y="2414472"/>
            <a:ext cx="1464310" cy="643255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lang="pt-BR" sz="1000" b="1" dirty="0">
                <a:latin typeface="Tahoma"/>
                <a:cs typeface="Tahoma"/>
              </a:rPr>
              <a:t>T E C H N O L O G I E </a:t>
            </a:r>
            <a:endParaRPr sz="1000" dirty="0">
              <a:latin typeface="Tahoma"/>
              <a:cs typeface="Tahoma"/>
            </a:endParaRPr>
          </a:p>
          <a:p>
            <a:pPr marL="181610" indent="-165100">
              <a:lnSpc>
                <a:spcPct val="100000"/>
              </a:lnSpc>
              <a:spcBef>
                <a:spcPts val="590"/>
              </a:spcBef>
              <a:buFont typeface="Tahoma"/>
              <a:buChar char="►"/>
              <a:tabLst>
                <a:tab pos="181610" algn="l"/>
              </a:tabLst>
            </a:pPr>
            <a:r>
              <a:rPr sz="1050" spc="75" dirty="0">
                <a:latin typeface="Verdana"/>
                <a:cs typeface="Verdana"/>
              </a:rPr>
              <a:t>POWER</a:t>
            </a:r>
            <a:r>
              <a:rPr sz="1050" spc="-135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TIP</a:t>
            </a:r>
            <a:endParaRPr sz="1050" dirty="0">
              <a:latin typeface="Verdana"/>
              <a:cs typeface="Verdana"/>
            </a:endParaRPr>
          </a:p>
          <a:p>
            <a:pPr marL="182245" indent="-165735">
              <a:lnSpc>
                <a:spcPct val="100000"/>
              </a:lnSpc>
              <a:buFont typeface="Times New Roman"/>
              <a:buChar char="►"/>
              <a:tabLst>
                <a:tab pos="182245" algn="l"/>
              </a:tabLst>
            </a:pPr>
            <a:r>
              <a:rPr sz="1050" dirty="0">
                <a:latin typeface="Verdana"/>
                <a:cs typeface="Verdana"/>
              </a:rPr>
              <a:t>V</a:t>
            </a:r>
            <a:r>
              <a:rPr sz="1050" spc="-75" dirty="0">
                <a:latin typeface="Verdana"/>
                <a:cs typeface="Verdana"/>
              </a:rPr>
              <a:t> </a:t>
            </a:r>
            <a:r>
              <a:rPr sz="1050" spc="-85" dirty="0">
                <a:latin typeface="Verdana"/>
                <a:cs typeface="Verdana"/>
              </a:rPr>
              <a:t>-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PROFILE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096383" y="1113536"/>
            <a:ext cx="274574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dirty="0">
                <a:latin typeface="Tahoma"/>
                <a:cs typeface="Tahoma"/>
              </a:rPr>
              <a:t>T E C H N I C K É   S P E C I F I K A C E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5093715" y="108585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5136260" y="336905"/>
            <a:ext cx="5788660" cy="39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lang="cs-CZ" sz="1100" b="1" i="1" dirty="0">
                <a:solidFill>
                  <a:srgbClr val="030505"/>
                </a:solidFill>
                <a:latin typeface="Verdana"/>
                <a:cs typeface="Verdana"/>
              </a:rPr>
              <a:t>Precizní kontrola ovládání se snoubí s hravostí, přizpůsobuje se, zrychluje a určuje vaši dráhu s jistou kontrolou.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51" name="TextovéPole 50">
            <a:extLst>
              <a:ext uri="{FF2B5EF4-FFF2-40B4-BE49-F238E27FC236}">
                <a16:creationId xmlns:a16="http://schemas.microsoft.com/office/drawing/2014/main" id="{946D1738-4AF9-E16C-1C99-B59DAC5B3587}"/>
              </a:ext>
            </a:extLst>
          </p:cNvPr>
          <p:cNvSpPr txBox="1"/>
          <p:nvPr/>
        </p:nvSpPr>
        <p:spPr>
          <a:xfrm>
            <a:off x="8720835" y="1305342"/>
            <a:ext cx="2937765" cy="3485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Zlepšete váš lyžařský styl. Rossignol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Hero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MT TI CAM jsou snadno ovladatelné lyže s rychlým zahájením oblouku pro středně pokročilé a pokročilé lyžaře, kteří hledají energickou odezvu při vysokorychlostním carvingu.</a:t>
            </a:r>
          </a:p>
          <a:p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Jsou navrženy s důrazem na snadnou ovladatelnost a vybaveny technologiemi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Power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Tip a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Predictive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Sidecut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, které zajišťují okamžité zahájení oblouku a maximální zrychlení, zatímco dřevěné PEFC topolové jádro s technologií V-profile s 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titanalovvou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vrstvou ve středu lyže a svislými bočnicemi  poskytuje progresivní pružnost v kombinaci s rockerem na špičce, což zaručuje větší jistotu v proměnlivých podmínkách. Pro nadšené i pokročilé lyžaře, kteří hledají jistotu a snadnou ovladatelnost v každém oblouku. Závodní DNA s jednoduchým ovládáním.</a:t>
            </a:r>
          </a:p>
        </p:txBody>
      </p:sp>
      <p:sp>
        <p:nvSpPr>
          <p:cNvPr id="50" name="object 50">
            <a:extLst>
              <a:ext uri="{FF2B5EF4-FFF2-40B4-BE49-F238E27FC236}">
                <a16:creationId xmlns:a16="http://schemas.microsoft.com/office/drawing/2014/main" id="{17709800-584C-229C-D58D-1848C297F5E0}"/>
              </a:ext>
            </a:extLst>
          </p:cNvPr>
          <p:cNvSpPr txBox="1"/>
          <p:nvPr/>
        </p:nvSpPr>
        <p:spPr>
          <a:xfrm>
            <a:off x="241300" y="6515100"/>
            <a:ext cx="2115820" cy="162224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lang="cs-CZ" sz="1000" b="1" i="1" spc="-20" dirty="0">
                <a:solidFill>
                  <a:srgbClr val="7E7E7E"/>
                </a:solidFill>
                <a:latin typeface="Verdana"/>
                <a:cs typeface="Verdana"/>
              </a:rPr>
              <a:t>Z lásky k rychlosti</a:t>
            </a:r>
            <a:endParaRPr sz="10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42260" y="115293"/>
            <a:ext cx="508613" cy="663939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83483" y="115291"/>
            <a:ext cx="508613" cy="663939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715125" y="3777488"/>
            <a:ext cx="85915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Tip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15125" y="4208779"/>
            <a:ext cx="139827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Predictive</a:t>
            </a:r>
            <a:r>
              <a:rPr sz="1050" spc="3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5108194" y="1355825"/>
          <a:ext cx="2931160" cy="110616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31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>
                        <a:lnSpc>
                          <a:spcPts val="1230"/>
                        </a:lnSpc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KONECT</a:t>
                      </a:r>
                      <a:r>
                        <a:rPr sz="1050" spc="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spc="-114" dirty="0">
                          <a:latin typeface="Verdana"/>
                          <a:cs typeface="Verdana"/>
                        </a:rPr>
                        <a:t>154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162</a:t>
                      </a:r>
                      <a:r>
                        <a:rPr sz="105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170</a:t>
                      </a:r>
                      <a:r>
                        <a:rPr sz="105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178</a:t>
                      </a:r>
                      <a:r>
                        <a:rPr sz="105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184 </a:t>
                      </a:r>
                      <a:r>
                        <a:rPr sz="1050" spc="3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128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73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10" dirty="0">
                          <a:latin typeface="Verdana"/>
                          <a:cs typeface="Verdana"/>
                        </a:rPr>
                        <a:t>111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85" dirty="0">
                          <a:latin typeface="Verdana"/>
                          <a:cs typeface="Verdana"/>
                        </a:rPr>
                        <a:t>15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(178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7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3,8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(178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5125592" y="3443373"/>
            <a:ext cx="1607820" cy="1307281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90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  <a:p>
            <a:pPr marL="187325" marR="568960" indent="-165735">
              <a:lnSpc>
                <a:spcPct val="120000"/>
              </a:lnSpc>
              <a:spcBef>
                <a:spcPts val="495"/>
              </a:spcBef>
              <a:buFont typeface="Times New Roman"/>
              <a:buChar char="►"/>
              <a:tabLst>
                <a:tab pos="196850" algn="l"/>
              </a:tabLst>
            </a:pPr>
            <a:r>
              <a:rPr sz="1050" dirty="0">
                <a:latin typeface="Verdana"/>
                <a:cs typeface="Verdana"/>
              </a:rPr>
              <a:t>Poplar</a:t>
            </a:r>
            <a:r>
              <a:rPr sz="1050" spc="65" dirty="0">
                <a:latin typeface="Verdana"/>
                <a:cs typeface="Verdana"/>
              </a:rPr>
              <a:t> </a:t>
            </a:r>
            <a:r>
              <a:rPr sz="1050" spc="35" dirty="0">
                <a:latin typeface="Verdana"/>
                <a:cs typeface="Verdana"/>
              </a:rPr>
              <a:t>PEFC 	</a:t>
            </a:r>
            <a:r>
              <a:rPr sz="1050" spc="-10" dirty="0">
                <a:latin typeface="Verdana"/>
                <a:cs typeface="Verdana"/>
              </a:rPr>
              <a:t>Woodcore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87325" algn="l"/>
              </a:tabLst>
            </a:pPr>
            <a:r>
              <a:rPr sz="1050" spc="-10" dirty="0">
                <a:latin typeface="Verdana"/>
                <a:cs typeface="Verdana"/>
              </a:rPr>
              <a:t>Fiberglass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Carbon</a:t>
            </a:r>
            <a:r>
              <a:rPr sz="1050" spc="-5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beam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Rectangular</a:t>
            </a:r>
            <a:r>
              <a:rPr sz="1050" spc="12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sidewall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6626" y="236346"/>
            <a:ext cx="2638425" cy="1092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95"/>
              </a:lnSpc>
              <a:spcBef>
                <a:spcPts val="100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UNISEX</a:t>
            </a:r>
            <a:r>
              <a:rPr sz="1100" spc="-8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5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60" dirty="0">
                <a:solidFill>
                  <a:srgbClr val="7E7E7E"/>
                </a:solidFill>
                <a:latin typeface="Verdana"/>
                <a:cs typeface="Verdana"/>
              </a:rPr>
              <a:t>–</a:t>
            </a:r>
            <a:r>
              <a:rPr sz="1100" spc="-5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7E7E7E"/>
                </a:solidFill>
                <a:latin typeface="Verdana"/>
                <a:cs typeface="Verdana"/>
              </a:rPr>
              <a:t>RACE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45" dirty="0">
                <a:solidFill>
                  <a:srgbClr val="7E7E7E"/>
                </a:solidFill>
                <a:latin typeface="Verdana"/>
                <a:cs typeface="Verdana"/>
              </a:rPr>
              <a:t>PERFORMANCE</a:t>
            </a:r>
            <a:endParaRPr sz="1100">
              <a:latin typeface="Verdana"/>
              <a:cs typeface="Verdana"/>
            </a:endParaRPr>
          </a:p>
          <a:p>
            <a:pPr marL="12700" marR="1319530">
              <a:lnSpc>
                <a:spcPts val="2880"/>
              </a:lnSpc>
              <a:spcBef>
                <a:spcPts val="70"/>
              </a:spcBef>
              <a:tabLst>
                <a:tab pos="784225" algn="l"/>
              </a:tabLst>
            </a:pPr>
            <a:r>
              <a:rPr sz="2400" b="1" spc="90" dirty="0">
                <a:solidFill>
                  <a:srgbClr val="030505"/>
                </a:solidFill>
                <a:latin typeface="Tahoma"/>
                <a:cs typeface="Tahoma"/>
              </a:rPr>
              <a:t>H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3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R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14" dirty="0">
                <a:solidFill>
                  <a:srgbClr val="030505"/>
                </a:solidFill>
                <a:latin typeface="Tahoma"/>
                <a:cs typeface="Tahoma"/>
              </a:rPr>
              <a:t>O </a:t>
            </a:r>
            <a:r>
              <a:rPr sz="2400" b="1" spc="145" dirty="0">
                <a:solidFill>
                  <a:srgbClr val="030505"/>
                </a:solidFill>
                <a:latin typeface="Tahoma"/>
                <a:cs typeface="Tahoma"/>
              </a:rPr>
              <a:t>M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50" dirty="0">
                <a:solidFill>
                  <a:srgbClr val="030505"/>
                </a:solidFill>
                <a:latin typeface="Tahoma"/>
                <a:cs typeface="Tahoma"/>
              </a:rPr>
              <a:t>T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	</a:t>
            </a:r>
            <a:r>
              <a:rPr sz="2400" b="1" spc="140" dirty="0">
                <a:solidFill>
                  <a:srgbClr val="030505"/>
                </a:solidFill>
                <a:latin typeface="Tahoma"/>
                <a:cs typeface="Tahoma"/>
              </a:rPr>
              <a:t>C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4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ts val="1275"/>
              </a:lnSpc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RAPPZ02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6626" y="1462862"/>
            <a:ext cx="2283460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Verdana"/>
                <a:cs typeface="Verdana"/>
              </a:rPr>
              <a:t>RRPPZ03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HERO</a:t>
            </a:r>
            <a:r>
              <a:rPr sz="1100" spc="4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MT</a:t>
            </a:r>
            <a:r>
              <a:rPr sz="1100" spc="2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CA</a:t>
            </a:r>
            <a:r>
              <a:rPr sz="1100" spc="3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KONECT</a:t>
            </a:r>
            <a:endParaRPr sz="11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NX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spc="-200" dirty="0">
                <a:latin typeface="Verdana"/>
                <a:cs typeface="Verdana"/>
              </a:rPr>
              <a:t>12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spc="-160" dirty="0">
                <a:latin typeface="Verdana"/>
                <a:cs typeface="Verdana"/>
              </a:rPr>
              <a:t>–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lang="cs-CZ" sz="1100" b="1" spc="-70" dirty="0">
                <a:latin typeface="Tahoma"/>
                <a:cs typeface="Tahoma"/>
              </a:rPr>
              <a:t>18 590,- </a:t>
            </a:r>
            <a:endParaRPr sz="1100" dirty="0">
              <a:latin typeface="Tahoma"/>
              <a:cs typeface="Tahom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47840" y="2420873"/>
            <a:ext cx="2412365" cy="87630"/>
            <a:chOff x="247840" y="2420873"/>
            <a:chExt cx="2412365" cy="87630"/>
          </a:xfrm>
        </p:grpSpPr>
        <p:sp>
          <p:nvSpPr>
            <p:cNvPr id="11" name="object 11"/>
            <p:cNvSpPr/>
            <p:nvPr/>
          </p:nvSpPr>
          <p:spPr>
            <a:xfrm>
              <a:off x="247840" y="2420873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826"/>
                  </a:lnTo>
                  <a:lnTo>
                    <a:pt x="3428" y="26670"/>
                  </a:lnTo>
                  <a:lnTo>
                    <a:pt x="0" y="43561"/>
                  </a:lnTo>
                  <a:lnTo>
                    <a:pt x="3428" y="60578"/>
                  </a:lnTo>
                  <a:lnTo>
                    <a:pt x="12750" y="74422"/>
                  </a:lnTo>
                  <a:lnTo>
                    <a:pt x="26593" y="83692"/>
                  </a:lnTo>
                  <a:lnTo>
                    <a:pt x="43535" y="87122"/>
                  </a:lnTo>
                  <a:lnTo>
                    <a:pt x="2368486" y="87122"/>
                  </a:lnTo>
                  <a:lnTo>
                    <a:pt x="2385504" y="83692"/>
                  </a:lnTo>
                  <a:lnTo>
                    <a:pt x="2399347" y="74422"/>
                  </a:lnTo>
                  <a:lnTo>
                    <a:pt x="2408618" y="60578"/>
                  </a:lnTo>
                  <a:lnTo>
                    <a:pt x="2412047" y="43561"/>
                  </a:lnTo>
                  <a:lnTo>
                    <a:pt x="2408618" y="26670"/>
                  </a:lnTo>
                  <a:lnTo>
                    <a:pt x="2399347" y="12826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65468" y="2433827"/>
              <a:ext cx="684530" cy="61594"/>
            </a:xfrm>
            <a:custGeom>
              <a:avLst/>
              <a:gdLst/>
              <a:ahLst/>
              <a:cxnLst/>
              <a:rect l="l" t="t" r="r" b="b"/>
              <a:pathLst>
                <a:path w="684530" h="61594">
                  <a:moveTo>
                    <a:pt x="660361" y="0"/>
                  </a:moveTo>
                  <a:lnTo>
                    <a:pt x="23583" y="0"/>
                  </a:lnTo>
                  <a:lnTo>
                    <a:pt x="14401" y="2412"/>
                  </a:lnTo>
                  <a:lnTo>
                    <a:pt x="6908" y="9017"/>
                  </a:lnTo>
                  <a:lnTo>
                    <a:pt x="1854" y="18669"/>
                  </a:lnTo>
                  <a:lnTo>
                    <a:pt x="0" y="30607"/>
                  </a:lnTo>
                  <a:lnTo>
                    <a:pt x="1854" y="42545"/>
                  </a:lnTo>
                  <a:lnTo>
                    <a:pt x="6908" y="52324"/>
                  </a:lnTo>
                  <a:lnTo>
                    <a:pt x="14401" y="58800"/>
                  </a:lnTo>
                  <a:lnTo>
                    <a:pt x="23583" y="61213"/>
                  </a:lnTo>
                  <a:lnTo>
                    <a:pt x="660361" y="61213"/>
                  </a:lnTo>
                  <a:lnTo>
                    <a:pt x="669544" y="58800"/>
                  </a:lnTo>
                  <a:lnTo>
                    <a:pt x="677049" y="52324"/>
                  </a:lnTo>
                  <a:lnTo>
                    <a:pt x="682104" y="42545"/>
                  </a:lnTo>
                  <a:lnTo>
                    <a:pt x="683958" y="30607"/>
                  </a:lnTo>
                  <a:lnTo>
                    <a:pt x="682104" y="18669"/>
                  </a:lnTo>
                  <a:lnTo>
                    <a:pt x="677049" y="9017"/>
                  </a:lnTo>
                  <a:lnTo>
                    <a:pt x="669544" y="2412"/>
                  </a:lnTo>
                  <a:lnTo>
                    <a:pt x="660361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247840" y="2691257"/>
            <a:ext cx="2412365" cy="87630"/>
            <a:chOff x="247840" y="2691257"/>
            <a:chExt cx="2412365" cy="87630"/>
          </a:xfrm>
        </p:grpSpPr>
        <p:sp>
          <p:nvSpPr>
            <p:cNvPr id="14" name="object 14"/>
            <p:cNvSpPr/>
            <p:nvPr/>
          </p:nvSpPr>
          <p:spPr>
            <a:xfrm>
              <a:off x="247840" y="2691257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700"/>
                  </a:lnTo>
                  <a:lnTo>
                    <a:pt x="3428" y="26542"/>
                  </a:lnTo>
                  <a:lnTo>
                    <a:pt x="0" y="43560"/>
                  </a:lnTo>
                  <a:lnTo>
                    <a:pt x="3428" y="60451"/>
                  </a:lnTo>
                  <a:lnTo>
                    <a:pt x="12750" y="74294"/>
                  </a:lnTo>
                  <a:lnTo>
                    <a:pt x="26593" y="83692"/>
                  </a:lnTo>
                  <a:lnTo>
                    <a:pt x="43535" y="87121"/>
                  </a:lnTo>
                  <a:lnTo>
                    <a:pt x="2368486" y="87121"/>
                  </a:lnTo>
                  <a:lnTo>
                    <a:pt x="2385504" y="83692"/>
                  </a:lnTo>
                  <a:lnTo>
                    <a:pt x="2399347" y="74294"/>
                  </a:lnTo>
                  <a:lnTo>
                    <a:pt x="2408618" y="60451"/>
                  </a:lnTo>
                  <a:lnTo>
                    <a:pt x="2412047" y="43560"/>
                  </a:lnTo>
                  <a:lnTo>
                    <a:pt x="2408618" y="26542"/>
                  </a:lnTo>
                  <a:lnTo>
                    <a:pt x="2399347" y="12700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341374" y="2704211"/>
              <a:ext cx="785495" cy="60960"/>
            </a:xfrm>
            <a:custGeom>
              <a:avLst/>
              <a:gdLst/>
              <a:ahLst/>
              <a:cxnLst/>
              <a:rect l="l" t="t" r="r" b="b"/>
              <a:pathLst>
                <a:path w="785494" h="60960">
                  <a:moveTo>
                    <a:pt x="757555" y="0"/>
                  </a:moveTo>
                  <a:lnTo>
                    <a:pt x="27559" y="0"/>
                  </a:lnTo>
                  <a:lnTo>
                    <a:pt x="16890" y="2412"/>
                  </a:lnTo>
                  <a:lnTo>
                    <a:pt x="8128" y="8889"/>
                  </a:lnTo>
                  <a:lnTo>
                    <a:pt x="2159" y="18541"/>
                  </a:lnTo>
                  <a:lnTo>
                    <a:pt x="0" y="30352"/>
                  </a:lnTo>
                  <a:lnTo>
                    <a:pt x="2159" y="42163"/>
                  </a:lnTo>
                  <a:lnTo>
                    <a:pt x="8128" y="51815"/>
                  </a:lnTo>
                  <a:lnTo>
                    <a:pt x="16890" y="58419"/>
                  </a:lnTo>
                  <a:lnTo>
                    <a:pt x="27559" y="60833"/>
                  </a:lnTo>
                  <a:lnTo>
                    <a:pt x="757555" y="60833"/>
                  </a:lnTo>
                  <a:lnTo>
                    <a:pt x="768350" y="58419"/>
                  </a:lnTo>
                  <a:lnTo>
                    <a:pt x="777113" y="51815"/>
                  </a:lnTo>
                  <a:lnTo>
                    <a:pt x="783082" y="42163"/>
                  </a:lnTo>
                  <a:lnTo>
                    <a:pt x="785240" y="30352"/>
                  </a:lnTo>
                  <a:lnTo>
                    <a:pt x="783082" y="18541"/>
                  </a:lnTo>
                  <a:lnTo>
                    <a:pt x="777113" y="8889"/>
                  </a:lnTo>
                  <a:lnTo>
                    <a:pt x="768350" y="2412"/>
                  </a:lnTo>
                  <a:lnTo>
                    <a:pt x="757555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496620" y="2516504"/>
            <a:ext cx="21717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52245" y="2516504"/>
            <a:ext cx="5969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096770" y="2516504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07009" y="2786253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211681" y="2786253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068829" y="2786253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24053" y="3187573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243331" y="3209036"/>
            <a:ext cx="1584960" cy="657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2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V Á Z Á N Í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ts val="1260"/>
              </a:lnSpc>
            </a:pPr>
            <a:r>
              <a:rPr sz="1050" spc="-10" dirty="0">
                <a:latin typeface="Verdana"/>
                <a:cs typeface="Verdana"/>
              </a:rPr>
              <a:t>FCPCN01</a:t>
            </a:r>
            <a:endParaRPr sz="1050" dirty="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</a:pPr>
            <a:r>
              <a:rPr sz="1050" dirty="0">
                <a:latin typeface="Verdana"/>
                <a:cs typeface="Verdana"/>
              </a:rPr>
              <a:t>NX</a:t>
            </a:r>
            <a:r>
              <a:rPr sz="1050" spc="-65" dirty="0">
                <a:latin typeface="Verdana"/>
                <a:cs typeface="Verdana"/>
              </a:rPr>
              <a:t> </a:t>
            </a:r>
            <a:r>
              <a:rPr sz="1050" spc="-180" dirty="0">
                <a:latin typeface="Verdana"/>
                <a:cs typeface="Verdana"/>
              </a:rPr>
              <a:t>12</a:t>
            </a:r>
            <a:r>
              <a:rPr sz="1050" spc="-50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KONECT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60" dirty="0">
                <a:latin typeface="Verdana"/>
                <a:cs typeface="Verdana"/>
              </a:rPr>
              <a:t>GW</a:t>
            </a:r>
            <a:r>
              <a:rPr sz="1050" spc="-50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B80 </a:t>
            </a:r>
            <a:r>
              <a:rPr sz="1050" spc="-10" dirty="0">
                <a:latin typeface="Verdana"/>
                <a:cs typeface="Verdana"/>
              </a:rPr>
              <a:t>SILVER</a:t>
            </a:r>
            <a:r>
              <a:rPr sz="1050" spc="-120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RED</a:t>
            </a:r>
            <a:endParaRPr sz="1050" dirty="0">
              <a:latin typeface="Verdana"/>
              <a:cs typeface="Verdana"/>
            </a:endParaRPr>
          </a:p>
        </p:txBody>
      </p:sp>
      <p:pic>
        <p:nvPicPr>
          <p:cNvPr id="24" name="object 24" descr="Une image contenant vaisseau spatial  Le contenu généré par l’IA peut être incorrect.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8243" y="4135221"/>
            <a:ext cx="1887601" cy="864514"/>
          </a:xfrm>
          <a:prstGeom prst="rect">
            <a:avLst/>
          </a:prstGeom>
        </p:spPr>
      </p:pic>
      <p:sp>
        <p:nvSpPr>
          <p:cNvPr id="25" name="object 25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11777218" y="187528"/>
            <a:ext cx="396240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55" dirty="0">
                <a:solidFill>
                  <a:srgbClr val="FCFBFF"/>
                </a:solidFill>
                <a:latin typeface="Tahoma"/>
                <a:cs typeface="Tahoma"/>
              </a:rPr>
              <a:t>NEW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116448" y="2411585"/>
            <a:ext cx="1464945" cy="646430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lang="pt-BR" sz="1000" b="1" dirty="0">
                <a:latin typeface="Tahoma"/>
                <a:cs typeface="Tahoma"/>
              </a:rPr>
              <a:t>T E C H N O L O G I E </a:t>
            </a:r>
            <a:endParaRPr sz="1000" dirty="0">
              <a:latin typeface="Tahoma"/>
              <a:cs typeface="Tahoma"/>
            </a:endParaRPr>
          </a:p>
          <a:p>
            <a:pPr marL="179705" indent="-165100">
              <a:lnSpc>
                <a:spcPct val="100000"/>
              </a:lnSpc>
              <a:spcBef>
                <a:spcPts val="605"/>
              </a:spcBef>
              <a:buFont typeface="Tahoma"/>
              <a:buChar char="►"/>
              <a:tabLst>
                <a:tab pos="179705" algn="l"/>
              </a:tabLst>
            </a:pPr>
            <a:r>
              <a:rPr sz="1050" spc="75" dirty="0">
                <a:latin typeface="Verdana"/>
                <a:cs typeface="Verdana"/>
              </a:rPr>
              <a:t>POWER</a:t>
            </a:r>
            <a:r>
              <a:rPr sz="1050" spc="-135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TIP</a:t>
            </a:r>
            <a:endParaRPr sz="1050" dirty="0">
              <a:latin typeface="Verdana"/>
              <a:cs typeface="Verdana"/>
            </a:endParaRPr>
          </a:p>
          <a:p>
            <a:pPr marL="180340" indent="-165735">
              <a:lnSpc>
                <a:spcPct val="100000"/>
              </a:lnSpc>
              <a:buFont typeface="Times New Roman"/>
              <a:buChar char="►"/>
              <a:tabLst>
                <a:tab pos="180340" algn="l"/>
              </a:tabLst>
            </a:pPr>
            <a:r>
              <a:rPr sz="1050" dirty="0">
                <a:latin typeface="Verdana"/>
                <a:cs typeface="Verdana"/>
              </a:rPr>
              <a:t>V</a:t>
            </a:r>
            <a:r>
              <a:rPr sz="1050" spc="-75" dirty="0">
                <a:latin typeface="Verdana"/>
                <a:cs typeface="Verdana"/>
              </a:rPr>
              <a:t> </a:t>
            </a:r>
            <a:r>
              <a:rPr sz="1050" spc="-85" dirty="0">
                <a:latin typeface="Verdana"/>
                <a:cs typeface="Verdana"/>
              </a:rPr>
              <a:t>-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PROFILE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8720835" y="107797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8723503" y="1103122"/>
            <a:ext cx="227711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</p:txBody>
      </p:sp>
      <p:pic>
        <p:nvPicPr>
          <p:cNvPr id="30" name="object 3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79590" y="3930269"/>
            <a:ext cx="1016088" cy="294131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31461" y="4479153"/>
            <a:ext cx="851554" cy="399670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382889" y="5123857"/>
            <a:ext cx="390088" cy="389913"/>
          </a:xfrm>
          <a:prstGeom prst="rect">
            <a:avLst/>
          </a:prstGeom>
        </p:spPr>
      </p:pic>
      <p:sp>
        <p:nvSpPr>
          <p:cNvPr id="33" name="object 33"/>
          <p:cNvSpPr/>
          <p:nvPr/>
        </p:nvSpPr>
        <p:spPr>
          <a:xfrm>
            <a:off x="5117210" y="5013578"/>
            <a:ext cx="2817495" cy="10795"/>
          </a:xfrm>
          <a:custGeom>
            <a:avLst/>
            <a:gdLst/>
            <a:ahLst/>
            <a:cxnLst/>
            <a:rect l="l" t="t" r="r" b="b"/>
            <a:pathLst>
              <a:path w="2817495" h="10795">
                <a:moveTo>
                  <a:pt x="0" y="0"/>
                </a:moveTo>
                <a:lnTo>
                  <a:pt x="2816987" y="10668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5124958" y="4975007"/>
            <a:ext cx="2914396" cy="1472839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625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70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05" dirty="0">
                <a:latin typeface="Verdana"/>
                <a:cs typeface="Verdana"/>
              </a:rPr>
              <a:t>30%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Bio pryskyřice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70" dirty="0">
                <a:latin typeface="Verdana"/>
                <a:cs typeface="Verdana"/>
              </a:rPr>
              <a:t>Až 20% </a:t>
            </a:r>
            <a:r>
              <a:rPr lang="cs-CZ" sz="1050" spc="70" dirty="0" err="1">
                <a:latin typeface="Verdana"/>
                <a:cs typeface="Verdana"/>
              </a:rPr>
              <a:t>recykl</a:t>
            </a:r>
            <a:r>
              <a:rPr lang="cs-CZ" sz="1050" spc="70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Jádro z topolu s </a:t>
            </a: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PEFC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"zelená energie" při výrobě</a:t>
            </a: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pl-PL" sz="1050" dirty="0">
                <a:latin typeface="Verdana"/>
                <a:cs typeface="Verdana"/>
              </a:rPr>
              <a:t>Výroba i zdroje materiálů z Evropy  </a:t>
            </a:r>
            <a:endParaRPr sz="1050" dirty="0">
              <a:latin typeface="Verdana"/>
              <a:cs typeface="Verdana"/>
            </a:endParaRPr>
          </a:p>
        </p:txBody>
      </p:sp>
      <p:pic>
        <p:nvPicPr>
          <p:cNvPr id="35" name="object 3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909338" y="5124335"/>
            <a:ext cx="252131" cy="356116"/>
          </a:xfrm>
          <a:prstGeom prst="rect">
            <a:avLst/>
          </a:prstGeom>
        </p:spPr>
      </p:pic>
      <p:sp>
        <p:nvSpPr>
          <p:cNvPr id="36" name="object 36"/>
          <p:cNvSpPr/>
          <p:nvPr/>
        </p:nvSpPr>
        <p:spPr>
          <a:xfrm>
            <a:off x="8720835" y="4823967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8723121" y="4803120"/>
            <a:ext cx="2822575" cy="903605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350"/>
              </a:spcBef>
            </a:pPr>
            <a:r>
              <a:rPr lang="cs-CZ" sz="1050" dirty="0">
                <a:latin typeface="Verdana"/>
                <a:cs typeface="Verdana"/>
              </a:rPr>
              <a:t>Nadšení i mírně pokročilí lyžaři, kteří hledají jistotu a snadnou ovladatelnost v každém oblouku. Závodní DNA s jednoduchým ovládáním.</a:t>
            </a:r>
          </a:p>
        </p:txBody>
      </p:sp>
      <p:sp>
        <p:nvSpPr>
          <p:cNvPr id="38" name="object 38"/>
          <p:cNvSpPr/>
          <p:nvPr/>
        </p:nvSpPr>
        <p:spPr>
          <a:xfrm>
            <a:off x="8744457" y="5776823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8736330" y="5746755"/>
            <a:ext cx="2053589" cy="847027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86690" indent="-165100">
              <a:lnSpc>
                <a:spcPct val="100000"/>
              </a:lnSpc>
              <a:spcBef>
                <a:spcPts val="465"/>
              </a:spcBef>
              <a:buFont typeface="Tahoma"/>
              <a:buChar char="►"/>
              <a:tabLst>
                <a:tab pos="186690" algn="l"/>
              </a:tabLst>
            </a:pPr>
            <a:r>
              <a:rPr lang="cs-CZ" sz="1050" spc="-10" dirty="0">
                <a:latin typeface="Verdana"/>
                <a:cs typeface="Verdana"/>
              </a:rPr>
              <a:t>C</a:t>
            </a:r>
            <a:r>
              <a:rPr sz="1050" spc="-10" dirty="0" err="1">
                <a:latin typeface="Verdana"/>
                <a:cs typeface="Verdana"/>
              </a:rPr>
              <a:t>arving</a:t>
            </a:r>
            <a:r>
              <a:rPr lang="cs-CZ" sz="1050" spc="-10" dirty="0">
                <a:latin typeface="Verdana"/>
                <a:cs typeface="Verdana"/>
              </a:rPr>
              <a:t> výkon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87325" algn="l"/>
              </a:tabLst>
            </a:pPr>
            <a:r>
              <a:rPr lang="cs-CZ" sz="1050" spc="-10" dirty="0">
                <a:latin typeface="Verdana"/>
                <a:cs typeface="Verdana"/>
              </a:rPr>
              <a:t>Precizní kontrola ovládání</a:t>
            </a:r>
          </a:p>
          <a:p>
            <a:pPr marL="18732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87325" algn="l"/>
              </a:tabLst>
            </a:pPr>
            <a:r>
              <a:rPr lang="cs-CZ" sz="1050" spc="-10" dirty="0">
                <a:latin typeface="Verdana"/>
                <a:cs typeface="Verdana"/>
              </a:rPr>
              <a:t>Přístupné a universální </a:t>
            </a:r>
          </a:p>
        </p:txBody>
      </p:sp>
      <p:sp>
        <p:nvSpPr>
          <p:cNvPr id="40" name="object 40"/>
          <p:cNvSpPr txBox="1"/>
          <p:nvPr/>
        </p:nvSpPr>
        <p:spPr>
          <a:xfrm>
            <a:off x="189128" y="5232120"/>
            <a:ext cx="2682875" cy="12279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60325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475"/>
              </a:spcBef>
            </a:pP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140" dirty="0">
                <a:latin typeface="Tahoma"/>
                <a:cs typeface="Tahoma"/>
              </a:rPr>
              <a:t> 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G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" dirty="0">
                <a:latin typeface="Tahoma"/>
                <a:cs typeface="Tahoma"/>
              </a:rPr>
              <a:t>E</a:t>
            </a:r>
            <a:endParaRPr sz="1000" dirty="0">
              <a:latin typeface="Tahoma"/>
              <a:cs typeface="Tahoma"/>
            </a:endParaRPr>
          </a:p>
          <a:p>
            <a:pPr marL="70485" marR="278130">
              <a:lnSpc>
                <a:spcPct val="100000"/>
              </a:lnSpc>
              <a:spcBef>
                <a:spcPts val="670"/>
              </a:spcBef>
            </a:pPr>
            <a:r>
              <a:rPr lang="cs-CZ" sz="1000" i="1" dirty="0">
                <a:latin typeface="Verdana"/>
                <a:cs typeface="Verdana"/>
              </a:rPr>
              <a:t>V žilách mají závodní DNA a v každém oblouku se projevuje jejich osobnost. Od surové síly až po hravou </a:t>
            </a:r>
            <a:r>
              <a:rPr lang="cs-CZ" sz="1000" i="1" dirty="0" err="1">
                <a:latin typeface="Verdana"/>
                <a:cs typeface="Verdana"/>
              </a:rPr>
              <a:t>preciznost.Stvořeny</a:t>
            </a:r>
            <a:r>
              <a:rPr lang="cs-CZ" sz="1000" i="1" dirty="0">
                <a:latin typeface="Verdana"/>
                <a:cs typeface="Verdana"/>
              </a:rPr>
              <a:t> k překonávání hranic, všechny v jednotě </a:t>
            </a:r>
            <a:r>
              <a:rPr lang="cs-CZ" sz="1000" i="1" dirty="0" err="1">
                <a:latin typeface="Verdana"/>
                <a:cs typeface="Verdana"/>
              </a:rPr>
              <a:t>Hero</a:t>
            </a:r>
            <a:r>
              <a:rPr lang="cs-CZ" sz="1000" i="1" dirty="0">
                <a:latin typeface="Verdana"/>
                <a:cs typeface="Verdana"/>
              </a:rPr>
              <a:t>. Z lásky k závodění.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5123307" y="2464942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2" name="object 42"/>
          <p:cNvGrpSpPr/>
          <p:nvPr/>
        </p:nvGrpSpPr>
        <p:grpSpPr>
          <a:xfrm>
            <a:off x="5123307" y="2827185"/>
            <a:ext cx="3060065" cy="688975"/>
            <a:chOff x="5123307" y="2827185"/>
            <a:chExt cx="3060065" cy="688975"/>
          </a:xfrm>
        </p:grpSpPr>
        <p:pic>
          <p:nvPicPr>
            <p:cNvPr id="43" name="object 43" descr="Une image contenant livre, conception, fournitures de bureau  Description générée automatiquement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971157" y="2998276"/>
              <a:ext cx="1211618" cy="517338"/>
            </a:xfrm>
            <a:prstGeom prst="rect">
              <a:avLst/>
            </a:prstGeom>
          </p:spPr>
        </p:pic>
        <p:pic>
          <p:nvPicPr>
            <p:cNvPr id="44" name="object 44" descr="Une image contenant conception  Le contenu généré par l’IA peut être incorrect.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89955" y="2827185"/>
              <a:ext cx="1083678" cy="686015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5123307" y="3512312"/>
              <a:ext cx="2817495" cy="0"/>
            </a:xfrm>
            <a:custGeom>
              <a:avLst/>
              <a:gdLst/>
              <a:ahLst/>
              <a:cxnLst/>
              <a:rect l="l" t="t" r="r" b="b"/>
              <a:pathLst>
                <a:path w="2817495">
                  <a:moveTo>
                    <a:pt x="0" y="0"/>
                  </a:moveTo>
                  <a:lnTo>
                    <a:pt x="2816987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5096383" y="1113536"/>
            <a:ext cx="10731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L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248725" y="1113536"/>
            <a:ext cx="159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5093715" y="108585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5136260" y="336905"/>
            <a:ext cx="5986780" cy="39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lang="cs-CZ" sz="1100" b="1" i="1" spc="-50" dirty="0">
                <a:solidFill>
                  <a:srgbClr val="030505"/>
                </a:solidFill>
                <a:latin typeface="Verdana"/>
                <a:cs typeface="Verdana"/>
              </a:rPr>
              <a:t>Lehké, živé a vždy připravené – s lehkostí zatáčí a s elánem se pouští do dobrodružství.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52" name="TextovéPole 51">
            <a:extLst>
              <a:ext uri="{FF2B5EF4-FFF2-40B4-BE49-F238E27FC236}">
                <a16:creationId xmlns:a16="http://schemas.microsoft.com/office/drawing/2014/main" id="{47D8E06B-1EB7-4D36-9BC6-6B6EDBB31533}"/>
              </a:ext>
            </a:extLst>
          </p:cNvPr>
          <p:cNvSpPr txBox="1"/>
          <p:nvPr/>
        </p:nvSpPr>
        <p:spPr>
          <a:xfrm>
            <a:off x="8720835" y="1305342"/>
            <a:ext cx="3056382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Vyzkoušejte je a posuňte své lyžování na vyšší úroveň. Lyže Rossignol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Hero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MT CA jsou stvořeny k tomu, aby vám pomohly zdokonalit se v lyžování, a tak i středně pokročilí lyžaři mohou zažít pocit závodní rychlosti. Mají DNA naší závodní řady, jsou však navrženy s ohledem na přístupnost a jsou vybaveny našimi nejnovějšími inovacemi. Technologie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Power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Tip a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Predictive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Sidecut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zajišťují okamžité zahájení oblouku a maximální zrychlení, zatímco jádro s technologií V-profile s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Carbon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beam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výztuhou ve středu lyže poskytuje progresivní pružnost, doplněnou o rocker na špičce, který zaručuje jistotu při carvingu v jakémkoli terénu. Jsou určené pro nadšence  i mírně pokročilé  lyžaře, kteří hledají jistotu a snadnou ovladatelnost v každém oblouku. Závodní DNA s jednoduchým ovládáním.</a:t>
            </a:r>
          </a:p>
        </p:txBody>
      </p:sp>
      <p:sp>
        <p:nvSpPr>
          <p:cNvPr id="50" name="object 50">
            <a:extLst>
              <a:ext uri="{FF2B5EF4-FFF2-40B4-BE49-F238E27FC236}">
                <a16:creationId xmlns:a16="http://schemas.microsoft.com/office/drawing/2014/main" id="{D407F282-B057-F492-EE41-03D07038A87F}"/>
              </a:ext>
            </a:extLst>
          </p:cNvPr>
          <p:cNvSpPr txBox="1"/>
          <p:nvPr/>
        </p:nvSpPr>
        <p:spPr>
          <a:xfrm>
            <a:off x="241300" y="6515100"/>
            <a:ext cx="2115820" cy="162224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lang="cs-CZ" sz="1000" b="1" i="1" spc="-20" dirty="0">
                <a:solidFill>
                  <a:srgbClr val="7E7E7E"/>
                </a:solidFill>
                <a:latin typeface="Verdana"/>
                <a:cs typeface="Verdana"/>
              </a:rPr>
              <a:t>Z lásky k rychlosti</a:t>
            </a:r>
            <a:endParaRPr sz="10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747287" y="960791"/>
            <a:ext cx="354965" cy="5173345"/>
            <a:chOff x="7747287" y="960791"/>
            <a:chExt cx="354965" cy="51733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47287" y="960791"/>
              <a:ext cx="354503" cy="5173170"/>
            </a:xfrm>
            <a:prstGeom prst="rect">
              <a:avLst/>
            </a:prstGeom>
          </p:spPr>
        </p:pic>
        <p:pic>
          <p:nvPicPr>
            <p:cNvPr id="4" name="object 4" descr="Une image contenant dessin humoristique, croquis, vêtement de protection  Le contenu généré par l’IA peut être incorrect.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65669" y="3215005"/>
              <a:ext cx="311899" cy="1419479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7239668" y="955635"/>
            <a:ext cx="354965" cy="5173345"/>
            <a:chOff x="7239668" y="955635"/>
            <a:chExt cx="354965" cy="517334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39668" y="955635"/>
              <a:ext cx="354503" cy="5173170"/>
            </a:xfrm>
            <a:prstGeom prst="rect">
              <a:avLst/>
            </a:prstGeom>
          </p:spPr>
        </p:pic>
        <p:pic>
          <p:nvPicPr>
            <p:cNvPr id="7" name="object 7" descr="Une image contenant dessin humoristique, croquis, vêtement de protection  Le contenu généré par l’IA peut être incorrect.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58176" y="3209798"/>
              <a:ext cx="311899" cy="1419478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3296782" y="950955"/>
            <a:ext cx="368300" cy="5107940"/>
            <a:chOff x="3296782" y="950955"/>
            <a:chExt cx="368300" cy="510794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96782" y="950955"/>
              <a:ext cx="367925" cy="5107421"/>
            </a:xfrm>
            <a:prstGeom prst="rect">
              <a:avLst/>
            </a:prstGeom>
          </p:spPr>
        </p:pic>
        <p:pic>
          <p:nvPicPr>
            <p:cNvPr id="10" name="object 10" descr="Une image contenant dessin humoristique, croquis, vêtement de protection  Le contenu généré par l’IA peut être incorrect.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21303" y="3109595"/>
              <a:ext cx="323672" cy="1500250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3736837" y="957038"/>
            <a:ext cx="368300" cy="5107940"/>
            <a:chOff x="3736837" y="957038"/>
            <a:chExt cx="368300" cy="5107940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36837" y="957038"/>
              <a:ext cx="367925" cy="5107421"/>
            </a:xfrm>
            <a:prstGeom prst="rect">
              <a:avLst/>
            </a:prstGeom>
          </p:spPr>
        </p:pic>
        <p:pic>
          <p:nvPicPr>
            <p:cNvPr id="13" name="object 13" descr="Une image contenant dessin humoristique, croquis, vêtement de protection  Le contenu généré par l’IA peut être incorrect.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61359" y="3115690"/>
              <a:ext cx="323672" cy="1500250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7237221" y="6146088"/>
            <a:ext cx="1766570" cy="666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50" dirty="0">
                <a:solidFill>
                  <a:srgbClr val="292729"/>
                </a:solidFill>
                <a:latin typeface="Tahoma"/>
                <a:cs typeface="Tahoma"/>
              </a:rPr>
              <a:t>HERO</a:t>
            </a:r>
            <a:r>
              <a:rPr sz="1200" b="1" spc="65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92729"/>
                </a:solidFill>
                <a:latin typeface="Tahoma"/>
                <a:cs typeface="Tahoma"/>
              </a:rPr>
              <a:t>MASTER</a:t>
            </a:r>
            <a:r>
              <a:rPr sz="1200" b="1" spc="65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92729"/>
                </a:solidFill>
                <a:latin typeface="Tahoma"/>
                <a:cs typeface="Tahoma"/>
              </a:rPr>
              <a:t>LT</a:t>
            </a:r>
            <a:r>
              <a:rPr sz="1200" b="1" spc="75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200" b="1" spc="-25" dirty="0">
                <a:solidFill>
                  <a:srgbClr val="292729"/>
                </a:solidFill>
                <a:latin typeface="Tahoma"/>
                <a:cs typeface="Tahoma"/>
              </a:rPr>
              <a:t>R22</a:t>
            </a:r>
            <a:endParaRPr sz="12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b="1" spc="30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000" spc="-80" dirty="0">
                <a:solidFill>
                  <a:srgbClr val="292729"/>
                </a:solidFill>
                <a:latin typeface="Verdana"/>
                <a:cs typeface="Verdana"/>
              </a:rPr>
              <a:t>SPX15</a:t>
            </a:r>
            <a:r>
              <a:rPr sz="1000" spc="-75" dirty="0">
                <a:solidFill>
                  <a:srgbClr val="292729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292729"/>
                </a:solidFill>
                <a:latin typeface="Verdana"/>
                <a:cs typeface="Verdana"/>
              </a:rPr>
              <a:t>MASTER</a:t>
            </a:r>
            <a:endParaRPr sz="10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b="1" spc="20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000" dirty="0">
                <a:solidFill>
                  <a:srgbClr val="292729"/>
                </a:solidFill>
                <a:latin typeface="Verdana"/>
                <a:cs typeface="Verdana"/>
              </a:rPr>
              <a:t>SPX</a:t>
            </a:r>
            <a:r>
              <a:rPr sz="1000" spc="-80" dirty="0">
                <a:solidFill>
                  <a:srgbClr val="292729"/>
                </a:solidFill>
                <a:latin typeface="Verdana"/>
                <a:cs typeface="Verdana"/>
              </a:rPr>
              <a:t> </a:t>
            </a:r>
            <a:r>
              <a:rPr sz="1000" spc="-25" dirty="0">
                <a:solidFill>
                  <a:srgbClr val="292729"/>
                </a:solidFill>
                <a:latin typeface="Verdana"/>
                <a:cs typeface="Verdana"/>
              </a:rPr>
              <a:t>14</a:t>
            </a:r>
            <a:endParaRPr sz="10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000" b="1" spc="25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000" dirty="0">
                <a:solidFill>
                  <a:srgbClr val="292729"/>
                </a:solidFill>
                <a:latin typeface="Verdana"/>
                <a:cs typeface="Verdana"/>
              </a:rPr>
              <a:t>SPX</a:t>
            </a:r>
            <a:r>
              <a:rPr sz="1000" spc="-80" dirty="0">
                <a:solidFill>
                  <a:srgbClr val="292729"/>
                </a:solidFill>
                <a:latin typeface="Verdana"/>
                <a:cs typeface="Verdana"/>
              </a:rPr>
              <a:t> </a:t>
            </a:r>
            <a:r>
              <a:rPr sz="1000" spc="-185" dirty="0">
                <a:solidFill>
                  <a:srgbClr val="292729"/>
                </a:solidFill>
                <a:latin typeface="Verdana"/>
                <a:cs typeface="Verdana"/>
              </a:rPr>
              <a:t>12</a:t>
            </a:r>
            <a:r>
              <a:rPr sz="1000" spc="-80" dirty="0">
                <a:solidFill>
                  <a:srgbClr val="292729"/>
                </a:solidFill>
                <a:latin typeface="Verdana"/>
                <a:cs typeface="Verdana"/>
              </a:rPr>
              <a:t> </a:t>
            </a:r>
            <a:r>
              <a:rPr sz="1000" spc="-25" dirty="0">
                <a:solidFill>
                  <a:srgbClr val="292729"/>
                </a:solidFill>
                <a:latin typeface="Verdana"/>
                <a:cs typeface="Verdana"/>
              </a:rPr>
              <a:t>Mtx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267583" y="6092748"/>
            <a:ext cx="1772285" cy="6673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50" dirty="0">
                <a:solidFill>
                  <a:srgbClr val="292729"/>
                </a:solidFill>
                <a:latin typeface="Tahoma"/>
                <a:cs typeface="Tahoma"/>
              </a:rPr>
              <a:t>HERO </a:t>
            </a:r>
            <a:r>
              <a:rPr sz="1200" b="1" dirty="0">
                <a:solidFill>
                  <a:srgbClr val="292729"/>
                </a:solidFill>
                <a:latin typeface="Tahoma"/>
                <a:cs typeface="Tahoma"/>
              </a:rPr>
              <a:t>MASTER</a:t>
            </a:r>
            <a:r>
              <a:rPr sz="1200" b="1" spc="50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92729"/>
                </a:solidFill>
                <a:latin typeface="Tahoma"/>
                <a:cs typeface="Tahoma"/>
              </a:rPr>
              <a:t>ST</a:t>
            </a:r>
            <a:r>
              <a:rPr sz="1200" b="1" spc="50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200" b="1" spc="-25" dirty="0">
                <a:solidFill>
                  <a:srgbClr val="292729"/>
                </a:solidFill>
                <a:latin typeface="Tahoma"/>
                <a:cs typeface="Tahoma"/>
              </a:rPr>
              <a:t>R22</a:t>
            </a:r>
            <a:endParaRPr sz="12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1000" b="1" spc="35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000" spc="-80" dirty="0">
                <a:solidFill>
                  <a:srgbClr val="292729"/>
                </a:solidFill>
                <a:latin typeface="Verdana"/>
                <a:cs typeface="Verdana"/>
              </a:rPr>
              <a:t>SPX15</a:t>
            </a:r>
            <a:r>
              <a:rPr sz="1000" spc="-60" dirty="0">
                <a:solidFill>
                  <a:srgbClr val="292729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292729"/>
                </a:solidFill>
                <a:latin typeface="Verdana"/>
                <a:cs typeface="Verdana"/>
              </a:rPr>
              <a:t>MASTER</a:t>
            </a:r>
            <a:endParaRPr sz="10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000" b="1" spc="20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000" dirty="0">
                <a:solidFill>
                  <a:srgbClr val="292729"/>
                </a:solidFill>
                <a:latin typeface="Verdana"/>
                <a:cs typeface="Verdana"/>
              </a:rPr>
              <a:t>SPX</a:t>
            </a:r>
            <a:r>
              <a:rPr sz="1000" spc="-80" dirty="0">
                <a:solidFill>
                  <a:srgbClr val="292729"/>
                </a:solidFill>
                <a:latin typeface="Verdana"/>
                <a:cs typeface="Verdana"/>
              </a:rPr>
              <a:t> </a:t>
            </a:r>
            <a:r>
              <a:rPr sz="1000" spc="-25" dirty="0">
                <a:solidFill>
                  <a:srgbClr val="292729"/>
                </a:solidFill>
                <a:latin typeface="Verdana"/>
                <a:cs typeface="Verdana"/>
              </a:rPr>
              <a:t>14</a:t>
            </a:r>
            <a:endParaRPr sz="10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000" b="1" spc="25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000" dirty="0">
                <a:solidFill>
                  <a:srgbClr val="292729"/>
                </a:solidFill>
                <a:latin typeface="Verdana"/>
                <a:cs typeface="Verdana"/>
              </a:rPr>
              <a:t>SPX</a:t>
            </a:r>
            <a:r>
              <a:rPr sz="1000" spc="-80" dirty="0">
                <a:solidFill>
                  <a:srgbClr val="292729"/>
                </a:solidFill>
                <a:latin typeface="Verdana"/>
                <a:cs typeface="Verdana"/>
              </a:rPr>
              <a:t> </a:t>
            </a:r>
            <a:r>
              <a:rPr sz="1000" spc="-185" dirty="0">
                <a:solidFill>
                  <a:srgbClr val="292729"/>
                </a:solidFill>
                <a:latin typeface="Verdana"/>
                <a:cs typeface="Verdana"/>
              </a:rPr>
              <a:t>12</a:t>
            </a:r>
            <a:r>
              <a:rPr sz="1000" spc="-80" dirty="0">
                <a:solidFill>
                  <a:srgbClr val="292729"/>
                </a:solidFill>
                <a:latin typeface="Verdana"/>
                <a:cs typeface="Verdana"/>
              </a:rPr>
              <a:t> </a:t>
            </a:r>
            <a:r>
              <a:rPr sz="1000" spc="-25" dirty="0">
                <a:solidFill>
                  <a:srgbClr val="292729"/>
                </a:solidFill>
                <a:latin typeface="Verdana"/>
                <a:cs typeface="Verdana"/>
              </a:rPr>
              <a:t>Mtx</a:t>
            </a:r>
            <a:endParaRPr sz="1000" dirty="0">
              <a:latin typeface="Verdana"/>
              <a:cs typeface="Verdana"/>
            </a:endParaRPr>
          </a:p>
        </p:txBody>
      </p:sp>
      <p:pic>
        <p:nvPicPr>
          <p:cNvPr id="16" name="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174101" y="1386014"/>
            <a:ext cx="466166" cy="4797679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172077" y="1228877"/>
            <a:ext cx="473443" cy="4884293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337820" y="249174"/>
            <a:ext cx="1224280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50" dirty="0">
                <a:solidFill>
                  <a:srgbClr val="292729"/>
                </a:solidFill>
                <a:latin typeface="Verdana"/>
                <a:cs typeface="Verdana"/>
              </a:rPr>
              <a:t>HERO</a:t>
            </a:r>
            <a:r>
              <a:rPr sz="1250" spc="75" dirty="0">
                <a:solidFill>
                  <a:srgbClr val="292729"/>
                </a:solidFill>
                <a:latin typeface="Verdana"/>
                <a:cs typeface="Verdana"/>
              </a:rPr>
              <a:t> </a:t>
            </a:r>
            <a:r>
              <a:rPr sz="1250" spc="-10" dirty="0">
                <a:solidFill>
                  <a:srgbClr val="292729"/>
                </a:solidFill>
                <a:latin typeface="Verdana"/>
                <a:cs typeface="Verdana"/>
              </a:rPr>
              <a:t>MASTER</a:t>
            </a:r>
            <a:endParaRPr sz="1250">
              <a:latin typeface="Verdana"/>
              <a:cs typeface="Verdana"/>
            </a:endParaRPr>
          </a:p>
        </p:txBody>
      </p:sp>
      <p:sp>
        <p:nvSpPr>
          <p:cNvPr id="19" name="object 19" descr="$PPTXTitle"/>
          <p:cNvSpPr txBox="1">
            <a:spLocks noGrp="1"/>
          </p:cNvSpPr>
          <p:nvPr>
            <p:ph type="title"/>
          </p:nvPr>
        </p:nvSpPr>
        <p:spPr>
          <a:xfrm>
            <a:off x="337820" y="429005"/>
            <a:ext cx="2088514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solidFill>
                  <a:srgbClr val="292729"/>
                </a:solidFill>
              </a:rPr>
              <a:t>R</a:t>
            </a:r>
            <a:r>
              <a:rPr sz="3000" spc="370" dirty="0">
                <a:solidFill>
                  <a:srgbClr val="292729"/>
                </a:solidFill>
              </a:rPr>
              <a:t> </a:t>
            </a:r>
            <a:r>
              <a:rPr sz="3000" spc="245" dirty="0">
                <a:solidFill>
                  <a:srgbClr val="292729"/>
                </a:solidFill>
              </a:rPr>
              <a:t>A</a:t>
            </a:r>
            <a:r>
              <a:rPr sz="3000" spc="375" dirty="0">
                <a:solidFill>
                  <a:srgbClr val="292729"/>
                </a:solidFill>
              </a:rPr>
              <a:t> </a:t>
            </a:r>
            <a:r>
              <a:rPr sz="3000" spc="90" dirty="0">
                <a:solidFill>
                  <a:srgbClr val="292729"/>
                </a:solidFill>
              </a:rPr>
              <a:t>N</a:t>
            </a:r>
            <a:r>
              <a:rPr sz="3000" spc="375" dirty="0">
                <a:solidFill>
                  <a:srgbClr val="292729"/>
                </a:solidFill>
              </a:rPr>
              <a:t> </a:t>
            </a:r>
            <a:r>
              <a:rPr sz="3000" spc="65" dirty="0">
                <a:solidFill>
                  <a:srgbClr val="292729"/>
                </a:solidFill>
              </a:rPr>
              <a:t>G</a:t>
            </a:r>
            <a:r>
              <a:rPr sz="3000" spc="370" dirty="0">
                <a:solidFill>
                  <a:srgbClr val="292729"/>
                </a:solidFill>
              </a:rPr>
              <a:t> </a:t>
            </a:r>
            <a:r>
              <a:rPr sz="3000" spc="95" dirty="0">
                <a:solidFill>
                  <a:srgbClr val="292729"/>
                </a:solidFill>
              </a:rPr>
              <a:t>E</a:t>
            </a:r>
            <a:endParaRPr sz="3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57111" y="120514"/>
            <a:ext cx="474151" cy="663819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88428" y="118677"/>
            <a:ext cx="474151" cy="6638197"/>
          </a:xfrm>
          <a:prstGeom prst="rect">
            <a:avLst/>
          </a:prstGeom>
        </p:spPr>
      </p:pic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5075809" y="1345665"/>
          <a:ext cx="2983865" cy="9848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838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4785">
                <a:tc>
                  <a:txBody>
                    <a:bodyPr/>
                    <a:lstStyle/>
                    <a:p>
                      <a:pPr marL="31750">
                        <a:lnSpc>
                          <a:spcPts val="1230"/>
                        </a:lnSpc>
                      </a:pPr>
                      <a:r>
                        <a:rPr sz="1050" spc="-40" dirty="0">
                          <a:latin typeface="Verdana"/>
                          <a:cs typeface="Verdana"/>
                        </a:rPr>
                        <a:t>R22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50" spc="-150" dirty="0">
                          <a:latin typeface="Verdana"/>
                          <a:cs typeface="Verdana"/>
                        </a:rPr>
                        <a:t>155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165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170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0" dirty="0">
                          <a:latin typeface="Verdana"/>
                          <a:cs typeface="Verdana"/>
                        </a:rPr>
                        <a:t>175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3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78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04" dirty="0">
                          <a:latin typeface="Verdana"/>
                          <a:cs typeface="Verdana"/>
                        </a:rPr>
                        <a:t>116</a:t>
                      </a:r>
                      <a:r>
                        <a:rPr sz="105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69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103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14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0" dirty="0">
                          <a:latin typeface="Verdana"/>
                          <a:cs typeface="Verdana"/>
                        </a:rPr>
                        <a:t>(170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31750">
                        <a:lnSpc>
                          <a:spcPts val="1215"/>
                        </a:lnSpc>
                        <a:spcBef>
                          <a:spcPts val="135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40" dirty="0">
                          <a:latin typeface="Verdana"/>
                          <a:cs typeface="Verdana"/>
                        </a:rPr>
                        <a:t>4,4</a:t>
                      </a:r>
                      <a:r>
                        <a:rPr sz="1050" spc="-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(170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238759" y="235965"/>
            <a:ext cx="2382520" cy="22852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95"/>
              </a:lnSpc>
              <a:spcBef>
                <a:spcPts val="100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UNISEX</a:t>
            </a:r>
            <a:r>
              <a:rPr sz="1100" spc="-8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5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60" dirty="0">
                <a:solidFill>
                  <a:srgbClr val="7E7E7E"/>
                </a:solidFill>
                <a:latin typeface="Verdana"/>
                <a:cs typeface="Verdana"/>
              </a:rPr>
              <a:t>–</a:t>
            </a:r>
            <a:r>
              <a:rPr sz="1100" spc="-5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7E7E7E"/>
                </a:solidFill>
                <a:latin typeface="Verdana"/>
                <a:cs typeface="Verdana"/>
              </a:rPr>
              <a:t>RACE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EXPERT</a:t>
            </a:r>
            <a:endParaRPr sz="1100" dirty="0">
              <a:latin typeface="Verdana"/>
              <a:cs typeface="Verdana"/>
            </a:endParaRPr>
          </a:p>
          <a:p>
            <a:pPr marL="12700">
              <a:lnSpc>
                <a:spcPts val="2855"/>
              </a:lnSpc>
            </a:pPr>
            <a:r>
              <a:rPr sz="2400" b="1" spc="90" dirty="0">
                <a:solidFill>
                  <a:srgbClr val="030505"/>
                </a:solidFill>
                <a:latin typeface="Tahoma"/>
                <a:cs typeface="Tahoma"/>
              </a:rPr>
              <a:t>H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3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R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14" dirty="0">
                <a:solidFill>
                  <a:srgbClr val="030505"/>
                </a:solidFill>
                <a:latin typeface="Tahoma"/>
                <a:cs typeface="Tahoma"/>
              </a:rPr>
              <a:t>O</a:t>
            </a:r>
            <a:endParaRPr sz="24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1917064" algn="l"/>
              </a:tabLst>
            </a:pPr>
            <a:r>
              <a:rPr sz="2400" b="1" spc="145" dirty="0">
                <a:solidFill>
                  <a:srgbClr val="030505"/>
                </a:solidFill>
                <a:latin typeface="Tahoma"/>
                <a:cs typeface="Tahoma"/>
              </a:rPr>
              <a:t>M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9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S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T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3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50" dirty="0">
                <a:solidFill>
                  <a:srgbClr val="030505"/>
                </a:solidFill>
                <a:latin typeface="Tahoma"/>
                <a:cs typeface="Tahoma"/>
              </a:rPr>
              <a:t>R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	S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50" dirty="0">
                <a:solidFill>
                  <a:srgbClr val="030505"/>
                </a:solidFill>
                <a:latin typeface="Tahoma"/>
                <a:cs typeface="Tahoma"/>
              </a:rPr>
              <a:t>T</a:t>
            </a:r>
            <a:endParaRPr sz="24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RAPSF01</a:t>
            </a:r>
            <a:endParaRPr sz="1100" dirty="0">
              <a:latin typeface="Verdana"/>
              <a:cs typeface="Verdana"/>
            </a:endParaRPr>
          </a:p>
          <a:p>
            <a:pPr marL="12700" marR="146050">
              <a:lnSpc>
                <a:spcPct val="100000"/>
              </a:lnSpc>
              <a:spcBef>
                <a:spcPts val="1260"/>
              </a:spcBef>
            </a:pPr>
            <a:r>
              <a:rPr sz="1100" spc="-25" dirty="0">
                <a:latin typeface="Verdana"/>
                <a:cs typeface="Verdana"/>
              </a:rPr>
              <a:t>RRPSF01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spc="50" dirty="0">
                <a:latin typeface="Verdana"/>
                <a:cs typeface="Verdana"/>
              </a:rPr>
              <a:t>HERO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MASTER</a:t>
            </a:r>
            <a:r>
              <a:rPr sz="1100" spc="-70" dirty="0">
                <a:latin typeface="Verdana"/>
                <a:cs typeface="Verdana"/>
              </a:rPr>
              <a:t> ST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R22 </a:t>
            </a:r>
            <a:r>
              <a:rPr sz="1100" dirty="0">
                <a:latin typeface="Verdana"/>
                <a:cs typeface="Verdana"/>
              </a:rPr>
              <a:t>SPX</a:t>
            </a:r>
            <a:r>
              <a:rPr sz="1100" spc="-105" dirty="0">
                <a:latin typeface="Verdana"/>
                <a:cs typeface="Verdana"/>
              </a:rPr>
              <a:t> </a:t>
            </a:r>
            <a:r>
              <a:rPr sz="1100" spc="-195" dirty="0">
                <a:latin typeface="Verdana"/>
                <a:cs typeface="Verdana"/>
              </a:rPr>
              <a:t>15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spc="-160" dirty="0">
                <a:latin typeface="Verdana"/>
                <a:cs typeface="Verdana"/>
              </a:rPr>
              <a:t>–</a:t>
            </a:r>
            <a:r>
              <a:rPr sz="1100" spc="-100" dirty="0">
                <a:latin typeface="Verdana"/>
                <a:cs typeface="Verdana"/>
              </a:rPr>
              <a:t> </a:t>
            </a:r>
            <a:r>
              <a:rPr lang="cs-CZ" sz="1100" b="1" spc="-90" dirty="0">
                <a:latin typeface="Tahoma"/>
                <a:cs typeface="Tahoma"/>
              </a:rPr>
              <a:t>33 990,-</a:t>
            </a:r>
            <a:endParaRPr sz="11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RRPSF02</a:t>
            </a:r>
            <a:r>
              <a:rPr sz="1100" spc="-2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HERO</a:t>
            </a:r>
            <a:r>
              <a:rPr sz="1100" spc="-1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MASTER</a:t>
            </a:r>
            <a:r>
              <a:rPr sz="1100" spc="-10" dirty="0">
                <a:latin typeface="Verdana"/>
                <a:cs typeface="Verdana"/>
              </a:rPr>
              <a:t> </a:t>
            </a:r>
            <a:r>
              <a:rPr sz="1100" spc="-65" dirty="0">
                <a:latin typeface="Verdana"/>
                <a:cs typeface="Verdana"/>
              </a:rPr>
              <a:t>ST</a:t>
            </a:r>
            <a:r>
              <a:rPr sz="110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R22</a:t>
            </a:r>
            <a:endParaRPr sz="11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SPX</a:t>
            </a:r>
            <a:r>
              <a:rPr sz="1100" spc="-110" dirty="0">
                <a:latin typeface="Verdana"/>
                <a:cs typeface="Verdana"/>
              </a:rPr>
              <a:t> </a:t>
            </a:r>
            <a:r>
              <a:rPr sz="1100" spc="-140" dirty="0">
                <a:latin typeface="Verdana"/>
                <a:cs typeface="Verdana"/>
              </a:rPr>
              <a:t>14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160" dirty="0">
                <a:latin typeface="Verdana"/>
                <a:cs typeface="Verdana"/>
              </a:rPr>
              <a:t>–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lang="cs-CZ" sz="1100" b="1" spc="-90" dirty="0">
                <a:latin typeface="Tahoma"/>
                <a:cs typeface="Tahoma"/>
              </a:rPr>
              <a:t>32 490,-</a:t>
            </a:r>
            <a:endParaRPr sz="1100" dirty="0">
              <a:latin typeface="Tahoma"/>
              <a:cs typeface="Tahoma"/>
            </a:endParaRPr>
          </a:p>
          <a:p>
            <a:pPr marL="12700" marR="117475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RRPSF03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spc="50" dirty="0">
                <a:latin typeface="Verdana"/>
                <a:cs typeface="Verdana"/>
              </a:rPr>
              <a:t>HERO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MASTER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spc="-70" dirty="0">
                <a:latin typeface="Verdana"/>
                <a:cs typeface="Verdana"/>
              </a:rPr>
              <a:t>ST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R22 </a:t>
            </a:r>
            <a:r>
              <a:rPr sz="1100" dirty="0">
                <a:latin typeface="Verdana"/>
                <a:cs typeface="Verdana"/>
              </a:rPr>
              <a:t>SPX</a:t>
            </a:r>
            <a:r>
              <a:rPr sz="1100" spc="-110" dirty="0">
                <a:latin typeface="Verdana"/>
                <a:cs typeface="Verdana"/>
              </a:rPr>
              <a:t> </a:t>
            </a:r>
            <a:r>
              <a:rPr sz="1100" spc="-195" dirty="0">
                <a:latin typeface="Verdana"/>
                <a:cs typeface="Verdana"/>
              </a:rPr>
              <a:t>12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160" dirty="0">
                <a:latin typeface="Verdana"/>
                <a:cs typeface="Verdana"/>
              </a:rPr>
              <a:t>–</a:t>
            </a:r>
            <a:r>
              <a:rPr sz="1100" spc="-100" dirty="0">
                <a:latin typeface="Verdana"/>
                <a:cs typeface="Verdana"/>
              </a:rPr>
              <a:t> </a:t>
            </a:r>
            <a:r>
              <a:rPr lang="cs-CZ" sz="1100" b="1" spc="-20" dirty="0">
                <a:latin typeface="Tahoma"/>
                <a:cs typeface="Tahoma"/>
              </a:rPr>
              <a:t>31 490,-</a:t>
            </a:r>
            <a:endParaRPr sz="1100" dirty="0"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47840" y="2655823"/>
            <a:ext cx="2412365" cy="87630"/>
            <a:chOff x="247840" y="2655823"/>
            <a:chExt cx="2412365" cy="87630"/>
          </a:xfrm>
        </p:grpSpPr>
        <p:sp>
          <p:nvSpPr>
            <p:cNvPr id="7" name="object 7"/>
            <p:cNvSpPr/>
            <p:nvPr/>
          </p:nvSpPr>
          <p:spPr>
            <a:xfrm>
              <a:off x="247840" y="2655823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826"/>
                  </a:lnTo>
                  <a:lnTo>
                    <a:pt x="3428" y="26670"/>
                  </a:lnTo>
                  <a:lnTo>
                    <a:pt x="0" y="43561"/>
                  </a:lnTo>
                  <a:lnTo>
                    <a:pt x="3428" y="60578"/>
                  </a:lnTo>
                  <a:lnTo>
                    <a:pt x="12750" y="74422"/>
                  </a:lnTo>
                  <a:lnTo>
                    <a:pt x="26593" y="83692"/>
                  </a:lnTo>
                  <a:lnTo>
                    <a:pt x="43535" y="87122"/>
                  </a:lnTo>
                  <a:lnTo>
                    <a:pt x="2368486" y="87122"/>
                  </a:lnTo>
                  <a:lnTo>
                    <a:pt x="2385504" y="83692"/>
                  </a:lnTo>
                  <a:lnTo>
                    <a:pt x="2399347" y="74422"/>
                  </a:lnTo>
                  <a:lnTo>
                    <a:pt x="2408618" y="60578"/>
                  </a:lnTo>
                  <a:lnTo>
                    <a:pt x="2412047" y="43561"/>
                  </a:lnTo>
                  <a:lnTo>
                    <a:pt x="2408618" y="26670"/>
                  </a:lnTo>
                  <a:lnTo>
                    <a:pt x="2399347" y="12826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65468" y="2668777"/>
              <a:ext cx="684530" cy="61594"/>
            </a:xfrm>
            <a:custGeom>
              <a:avLst/>
              <a:gdLst/>
              <a:ahLst/>
              <a:cxnLst/>
              <a:rect l="l" t="t" r="r" b="b"/>
              <a:pathLst>
                <a:path w="684530" h="61594">
                  <a:moveTo>
                    <a:pt x="660361" y="0"/>
                  </a:moveTo>
                  <a:lnTo>
                    <a:pt x="23583" y="0"/>
                  </a:lnTo>
                  <a:lnTo>
                    <a:pt x="14401" y="2412"/>
                  </a:lnTo>
                  <a:lnTo>
                    <a:pt x="6908" y="9017"/>
                  </a:lnTo>
                  <a:lnTo>
                    <a:pt x="1854" y="18669"/>
                  </a:lnTo>
                  <a:lnTo>
                    <a:pt x="0" y="30607"/>
                  </a:lnTo>
                  <a:lnTo>
                    <a:pt x="1854" y="42545"/>
                  </a:lnTo>
                  <a:lnTo>
                    <a:pt x="6908" y="52324"/>
                  </a:lnTo>
                  <a:lnTo>
                    <a:pt x="14401" y="58800"/>
                  </a:lnTo>
                  <a:lnTo>
                    <a:pt x="23583" y="61213"/>
                  </a:lnTo>
                  <a:lnTo>
                    <a:pt x="660361" y="61213"/>
                  </a:lnTo>
                  <a:lnTo>
                    <a:pt x="669544" y="58800"/>
                  </a:lnTo>
                  <a:lnTo>
                    <a:pt x="677049" y="52324"/>
                  </a:lnTo>
                  <a:lnTo>
                    <a:pt x="682104" y="42545"/>
                  </a:lnTo>
                  <a:lnTo>
                    <a:pt x="683958" y="30607"/>
                  </a:lnTo>
                  <a:lnTo>
                    <a:pt x="682104" y="18669"/>
                  </a:lnTo>
                  <a:lnTo>
                    <a:pt x="677049" y="9017"/>
                  </a:lnTo>
                  <a:lnTo>
                    <a:pt x="669544" y="2412"/>
                  </a:lnTo>
                  <a:lnTo>
                    <a:pt x="660361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247840" y="2926207"/>
            <a:ext cx="2412365" cy="87630"/>
            <a:chOff x="247840" y="2926207"/>
            <a:chExt cx="2412365" cy="87630"/>
          </a:xfrm>
        </p:grpSpPr>
        <p:sp>
          <p:nvSpPr>
            <p:cNvPr id="10" name="object 10"/>
            <p:cNvSpPr/>
            <p:nvPr/>
          </p:nvSpPr>
          <p:spPr>
            <a:xfrm>
              <a:off x="247840" y="2926207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700"/>
                  </a:lnTo>
                  <a:lnTo>
                    <a:pt x="3428" y="26542"/>
                  </a:lnTo>
                  <a:lnTo>
                    <a:pt x="0" y="43560"/>
                  </a:lnTo>
                  <a:lnTo>
                    <a:pt x="3428" y="60451"/>
                  </a:lnTo>
                  <a:lnTo>
                    <a:pt x="12750" y="74294"/>
                  </a:lnTo>
                  <a:lnTo>
                    <a:pt x="26593" y="83692"/>
                  </a:lnTo>
                  <a:lnTo>
                    <a:pt x="43535" y="87121"/>
                  </a:lnTo>
                  <a:lnTo>
                    <a:pt x="2368486" y="87121"/>
                  </a:lnTo>
                  <a:lnTo>
                    <a:pt x="2385504" y="83692"/>
                  </a:lnTo>
                  <a:lnTo>
                    <a:pt x="2399347" y="74294"/>
                  </a:lnTo>
                  <a:lnTo>
                    <a:pt x="2408618" y="60451"/>
                  </a:lnTo>
                  <a:lnTo>
                    <a:pt x="2412047" y="43560"/>
                  </a:lnTo>
                  <a:lnTo>
                    <a:pt x="2408618" y="26542"/>
                  </a:lnTo>
                  <a:lnTo>
                    <a:pt x="2399347" y="12700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855724" y="2939161"/>
              <a:ext cx="785495" cy="60960"/>
            </a:xfrm>
            <a:custGeom>
              <a:avLst/>
              <a:gdLst/>
              <a:ahLst/>
              <a:cxnLst/>
              <a:rect l="l" t="t" r="r" b="b"/>
              <a:pathLst>
                <a:path w="785494" h="60960">
                  <a:moveTo>
                    <a:pt x="757555" y="0"/>
                  </a:moveTo>
                  <a:lnTo>
                    <a:pt x="27558" y="0"/>
                  </a:lnTo>
                  <a:lnTo>
                    <a:pt x="16890" y="2412"/>
                  </a:lnTo>
                  <a:lnTo>
                    <a:pt x="8127" y="8889"/>
                  </a:lnTo>
                  <a:lnTo>
                    <a:pt x="2158" y="18541"/>
                  </a:lnTo>
                  <a:lnTo>
                    <a:pt x="0" y="30352"/>
                  </a:lnTo>
                  <a:lnTo>
                    <a:pt x="2158" y="42163"/>
                  </a:lnTo>
                  <a:lnTo>
                    <a:pt x="8127" y="51815"/>
                  </a:lnTo>
                  <a:lnTo>
                    <a:pt x="16890" y="58419"/>
                  </a:lnTo>
                  <a:lnTo>
                    <a:pt x="27558" y="60833"/>
                  </a:lnTo>
                  <a:lnTo>
                    <a:pt x="757555" y="60833"/>
                  </a:lnTo>
                  <a:lnTo>
                    <a:pt x="768350" y="58419"/>
                  </a:lnTo>
                  <a:lnTo>
                    <a:pt x="777113" y="51815"/>
                  </a:lnTo>
                  <a:lnTo>
                    <a:pt x="783082" y="42163"/>
                  </a:lnTo>
                  <a:lnTo>
                    <a:pt x="785240" y="30352"/>
                  </a:lnTo>
                  <a:lnTo>
                    <a:pt x="783082" y="18541"/>
                  </a:lnTo>
                  <a:lnTo>
                    <a:pt x="777113" y="8889"/>
                  </a:lnTo>
                  <a:lnTo>
                    <a:pt x="768350" y="2412"/>
                  </a:lnTo>
                  <a:lnTo>
                    <a:pt x="757555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496620" y="2751582"/>
            <a:ext cx="21717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52245" y="2751582"/>
            <a:ext cx="5969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096770" y="2751582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07009" y="3021329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11681" y="3021329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68829" y="3021329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1777218" y="187528"/>
            <a:ext cx="396240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55" dirty="0">
                <a:solidFill>
                  <a:srgbClr val="FCFBFF"/>
                </a:solidFill>
                <a:latin typeface="Tahoma"/>
                <a:cs typeface="Tahoma"/>
              </a:rPr>
              <a:t>NEW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123307" y="3505708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5116448" y="2422839"/>
            <a:ext cx="1761489" cy="789940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lang="pt-BR" sz="1000" b="1" dirty="0">
                <a:latin typeface="Tahoma"/>
                <a:cs typeface="Tahoma"/>
              </a:rPr>
              <a:t>T E C H N O L O G I E </a:t>
            </a:r>
            <a:endParaRPr sz="1000" dirty="0">
              <a:latin typeface="Tahoma"/>
              <a:cs typeface="Tahoma"/>
            </a:endParaRPr>
          </a:p>
          <a:p>
            <a:pPr marL="186055" indent="-165100">
              <a:lnSpc>
                <a:spcPct val="100000"/>
              </a:lnSpc>
              <a:spcBef>
                <a:spcPts val="540"/>
              </a:spcBef>
              <a:buFont typeface="Tahoma"/>
              <a:buChar char="►"/>
              <a:tabLst>
                <a:tab pos="186055" algn="l"/>
              </a:tabLst>
            </a:pPr>
            <a:r>
              <a:rPr sz="1050" spc="-25" dirty="0">
                <a:latin typeface="Verdana"/>
                <a:cs typeface="Verdana"/>
              </a:rPr>
              <a:t>LCT</a:t>
            </a:r>
            <a:endParaRPr sz="1050" dirty="0">
              <a:latin typeface="Verdana"/>
              <a:cs typeface="Verdana"/>
            </a:endParaRPr>
          </a:p>
          <a:p>
            <a:pPr marL="186690" indent="-165735">
              <a:lnSpc>
                <a:spcPct val="100000"/>
              </a:lnSpc>
              <a:buFont typeface="Times New Roman"/>
              <a:buChar char="►"/>
              <a:tabLst>
                <a:tab pos="186690" algn="l"/>
              </a:tabLst>
            </a:pPr>
            <a:r>
              <a:rPr sz="1050" spc="10" dirty="0">
                <a:latin typeface="Verdana"/>
                <a:cs typeface="Verdana"/>
              </a:rPr>
              <a:t>Worldcup</a:t>
            </a:r>
            <a:r>
              <a:rPr sz="1050" spc="13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construction</a:t>
            </a:r>
            <a:endParaRPr sz="1050" dirty="0">
              <a:latin typeface="Verdana"/>
              <a:cs typeface="Verdana"/>
            </a:endParaRPr>
          </a:p>
          <a:p>
            <a:pPr marL="186690" indent="-165735">
              <a:lnSpc>
                <a:spcPct val="100000"/>
              </a:lnSpc>
              <a:buFont typeface="Times New Roman"/>
              <a:buChar char="►"/>
              <a:tabLst>
                <a:tab pos="186690" algn="l"/>
              </a:tabLst>
            </a:pPr>
            <a:r>
              <a:rPr sz="1050" dirty="0">
                <a:latin typeface="Verdana"/>
                <a:cs typeface="Verdana"/>
              </a:rPr>
              <a:t>Full</a:t>
            </a:r>
            <a:r>
              <a:rPr sz="1050" spc="1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titanal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120385" y="3454904"/>
            <a:ext cx="1487805" cy="1078865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7780">
              <a:lnSpc>
                <a:spcPct val="100000"/>
              </a:lnSpc>
              <a:spcBef>
                <a:spcPts val="720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  <a:p>
            <a:pPr marL="178435" indent="-165735">
              <a:lnSpc>
                <a:spcPct val="100000"/>
              </a:lnSpc>
              <a:spcBef>
                <a:spcPts val="67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ASH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Woodcore</a:t>
            </a:r>
            <a:endParaRPr sz="1050" dirty="0">
              <a:latin typeface="Verdana"/>
              <a:cs typeface="Verdana"/>
            </a:endParaRPr>
          </a:p>
          <a:p>
            <a:pPr marL="178435" marR="55244" indent="-165735">
              <a:lnSpc>
                <a:spcPct val="120000"/>
              </a:lnSpc>
              <a:buFont typeface="Times New Roman"/>
              <a:buChar char="►"/>
              <a:tabLst>
                <a:tab pos="187960" algn="l"/>
              </a:tabLst>
            </a:pPr>
            <a:r>
              <a:rPr sz="1050" dirty="0">
                <a:latin typeface="Verdana"/>
                <a:cs typeface="Verdana"/>
              </a:rPr>
              <a:t>Beech</a:t>
            </a:r>
            <a:r>
              <a:rPr sz="1050" spc="6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Woodecore 	</a:t>
            </a:r>
            <a:r>
              <a:rPr sz="1050" spc="-114" dirty="0">
                <a:latin typeface="Verdana"/>
                <a:cs typeface="Verdana"/>
              </a:rPr>
              <a:t>150</a:t>
            </a:r>
            <a:r>
              <a:rPr sz="1050" spc="-95" dirty="0">
                <a:latin typeface="Verdana"/>
                <a:cs typeface="Verdana"/>
              </a:rPr>
              <a:t> </a:t>
            </a:r>
            <a:r>
              <a:rPr sz="1050" spc="-85" dirty="0">
                <a:latin typeface="Verdana"/>
                <a:cs typeface="Verdana"/>
              </a:rPr>
              <a:t>-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156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Full</a:t>
            </a:r>
            <a:r>
              <a:rPr sz="1050" spc="1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camber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687439" y="3739667"/>
            <a:ext cx="1416050" cy="60198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3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70" dirty="0">
                <a:latin typeface="Verdana"/>
                <a:cs typeface="Verdana"/>
              </a:rPr>
              <a:t>WC</a:t>
            </a:r>
            <a:r>
              <a:rPr sz="1050" spc="-11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constructiuon</a:t>
            </a:r>
            <a:endParaRPr sz="105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Full</a:t>
            </a:r>
            <a:r>
              <a:rPr sz="1050" spc="1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titanal</a:t>
            </a:r>
            <a:endParaRPr sz="105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Predictive</a:t>
            </a:r>
            <a:r>
              <a:rPr sz="1050" spc="3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8720835" y="107797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8744457" y="1037863"/>
            <a:ext cx="3142743" cy="3694601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79375">
              <a:lnSpc>
                <a:spcPct val="100000"/>
              </a:lnSpc>
              <a:spcBef>
                <a:spcPts val="610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lang="cs-CZ" sz="1050" spc="-20" dirty="0">
                <a:latin typeface="Verdana"/>
                <a:cs typeface="Verdana"/>
              </a:rPr>
              <a:t>Rychlost, přesnost a výkon. Bez kompromisů. Lyže Rossignol </a:t>
            </a:r>
            <a:r>
              <a:rPr lang="cs-CZ" sz="1050" spc="-20" dirty="0" err="1">
                <a:latin typeface="Verdana"/>
                <a:cs typeface="Verdana"/>
              </a:rPr>
              <a:t>Hero</a:t>
            </a:r>
            <a:r>
              <a:rPr lang="cs-CZ" sz="1050" spc="-20" dirty="0">
                <a:latin typeface="Verdana"/>
                <a:cs typeface="Verdana"/>
              </a:rPr>
              <a:t> Master ST jsou závodně inspirované carvingové lyže pro milovníky krátkých oblouků, kteří touží po plnohodnotném závodním zážitku. Jsou úzce spjaty s legendárním modelem Master LT a díky konstrukci na úrovni Světového poháru se na nich každá jízda promění v závod. Tyto lyže, určené pro krátké a rychlé oblouky, jsou vybaveny v závodech prověřenou technologií Line </a:t>
            </a:r>
            <a:r>
              <a:rPr lang="cs-CZ" sz="1050" spc="-20" dirty="0" err="1">
                <a:latin typeface="Verdana"/>
                <a:cs typeface="Verdana"/>
              </a:rPr>
              <a:t>Control</a:t>
            </a:r>
            <a:r>
              <a:rPr lang="cs-CZ" sz="1050" spc="-20" dirty="0">
                <a:latin typeface="Verdana"/>
                <a:cs typeface="Verdana"/>
              </a:rPr>
              <a:t> Technology (LCT), která optimalizuje přesnost a přilnavost, zatímco technologie </a:t>
            </a:r>
            <a:r>
              <a:rPr lang="cs-CZ" sz="1050" spc="-20" dirty="0" err="1">
                <a:latin typeface="Verdana"/>
                <a:cs typeface="Verdana"/>
              </a:rPr>
              <a:t>Predictive</a:t>
            </a:r>
            <a:r>
              <a:rPr lang="cs-CZ" sz="1050" spc="-20" dirty="0">
                <a:latin typeface="Verdana"/>
                <a:cs typeface="Verdana"/>
              </a:rPr>
              <a:t> </a:t>
            </a:r>
            <a:r>
              <a:rPr lang="cs-CZ" sz="1050" spc="-20" dirty="0" err="1">
                <a:latin typeface="Verdana"/>
                <a:cs typeface="Verdana"/>
              </a:rPr>
              <a:t>Sidecut</a:t>
            </a:r>
            <a:r>
              <a:rPr lang="cs-CZ" sz="1050" spc="-20" dirty="0">
                <a:latin typeface="Verdana"/>
                <a:cs typeface="Verdana"/>
              </a:rPr>
              <a:t> kombinuje několik poloměrů v každé fázi oblouku a zajišťuje tak okamžité zahájení oblouku a silnou energii při výjezdu. Jinými slovy, díky těmto lyžím se budete cítit jako lepší lyžař, než ve skutečnosti jste – a to není žádná iluze.</a:t>
            </a:r>
          </a:p>
          <a:p>
            <a:pPr marL="12700">
              <a:lnSpc>
                <a:spcPct val="100000"/>
              </a:lnSpc>
              <a:spcBef>
                <a:spcPts val="550"/>
              </a:spcBef>
            </a:pPr>
            <a:endParaRPr lang="cs-CZ" sz="1050" spc="-2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50"/>
              </a:spcBef>
            </a:pPr>
            <a:endParaRPr lang="cs-CZ" sz="1050" spc="-20" dirty="0">
              <a:latin typeface="Verdana"/>
              <a:cs typeface="Verdana"/>
            </a:endParaRPr>
          </a:p>
        </p:txBody>
      </p:sp>
      <p:pic>
        <p:nvPicPr>
          <p:cNvPr id="26" name="object 26" descr="Une image contenant texte, carte de visite  Description générée automatiquement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73645" y="2838386"/>
            <a:ext cx="1077163" cy="678751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63692" y="4494923"/>
            <a:ext cx="1166075" cy="337553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23931" y="4466628"/>
            <a:ext cx="902232" cy="423453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382889" y="5123857"/>
            <a:ext cx="390088" cy="389913"/>
          </a:xfrm>
          <a:prstGeom prst="rect">
            <a:avLst/>
          </a:prstGeom>
        </p:spPr>
      </p:pic>
      <p:sp>
        <p:nvSpPr>
          <p:cNvPr id="30" name="object 30"/>
          <p:cNvSpPr/>
          <p:nvPr/>
        </p:nvSpPr>
        <p:spPr>
          <a:xfrm>
            <a:off x="5117210" y="5013578"/>
            <a:ext cx="2817495" cy="10795"/>
          </a:xfrm>
          <a:custGeom>
            <a:avLst/>
            <a:gdLst/>
            <a:ahLst/>
            <a:cxnLst/>
            <a:rect l="l" t="t" r="r" b="b"/>
            <a:pathLst>
              <a:path w="2817495" h="10795">
                <a:moveTo>
                  <a:pt x="0" y="0"/>
                </a:moveTo>
                <a:lnTo>
                  <a:pt x="2816987" y="10668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5119733" y="4949822"/>
            <a:ext cx="2789604" cy="1470915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20955">
              <a:lnSpc>
                <a:spcPct val="100000"/>
              </a:lnSpc>
              <a:spcBef>
                <a:spcPts val="610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55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05" dirty="0">
                <a:latin typeface="Verdana"/>
                <a:cs typeface="Verdana"/>
              </a:rPr>
              <a:t>30%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Bio pryskyřice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80%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</a:t>
            </a:r>
            <a:r>
              <a:rPr lang="cs-CZ" sz="1050" spc="65" dirty="0" err="1">
                <a:latin typeface="Verdana"/>
                <a:cs typeface="Verdana"/>
              </a:rPr>
              <a:t>titanalu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20%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sz="1050" dirty="0">
                <a:latin typeface="Verdana"/>
                <a:cs typeface="Verdana"/>
              </a:rPr>
              <a:t>Beech</a:t>
            </a:r>
            <a:r>
              <a:rPr sz="1050" spc="-20" dirty="0">
                <a:latin typeface="Verdana"/>
                <a:cs typeface="Verdana"/>
              </a:rPr>
              <a:t> </a:t>
            </a:r>
            <a:r>
              <a:rPr sz="1050" spc="55" dirty="0">
                <a:latin typeface="Verdana"/>
                <a:cs typeface="Verdana"/>
              </a:rPr>
              <a:t>PEFC</a:t>
            </a:r>
            <a:r>
              <a:rPr sz="1050" spc="-2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Woodcore</a:t>
            </a:r>
            <a:r>
              <a:rPr sz="1050" spc="-20" dirty="0">
                <a:latin typeface="Verdana"/>
                <a:cs typeface="Verdana"/>
              </a:rPr>
              <a:t> </a:t>
            </a:r>
            <a:r>
              <a:rPr sz="1050" spc="-120" dirty="0">
                <a:latin typeface="Verdana"/>
                <a:cs typeface="Verdana"/>
              </a:rPr>
              <a:t>(150</a:t>
            </a:r>
            <a:r>
              <a:rPr sz="1050" spc="10" dirty="0">
                <a:latin typeface="Verdana"/>
                <a:cs typeface="Verdana"/>
              </a:rPr>
              <a:t> </a:t>
            </a:r>
            <a:r>
              <a:rPr sz="1050" spc="-145" dirty="0">
                <a:latin typeface="Verdana"/>
                <a:cs typeface="Verdana"/>
              </a:rPr>
              <a:t>–</a:t>
            </a:r>
            <a:r>
              <a:rPr sz="1050" spc="1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156)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zelená elektřina při výrobě</a:t>
            </a:r>
            <a:endParaRPr sz="1050" dirty="0">
              <a:latin typeface="Verdana"/>
              <a:cs typeface="Verdana"/>
            </a:endParaRPr>
          </a:p>
        </p:txBody>
      </p:sp>
      <p:pic>
        <p:nvPicPr>
          <p:cNvPr id="32" name="object 3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909338" y="5124335"/>
            <a:ext cx="252131" cy="356116"/>
          </a:xfrm>
          <a:prstGeom prst="rect">
            <a:avLst/>
          </a:prstGeom>
        </p:spPr>
      </p:pic>
      <p:sp>
        <p:nvSpPr>
          <p:cNvPr id="33" name="object 33"/>
          <p:cNvSpPr/>
          <p:nvPr/>
        </p:nvSpPr>
        <p:spPr>
          <a:xfrm>
            <a:off x="8720835" y="4401058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8720836" y="4363887"/>
            <a:ext cx="3056382" cy="811184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13335" marR="187325">
              <a:lnSpc>
                <a:spcPct val="120000"/>
              </a:lnSpc>
              <a:spcBef>
                <a:spcPts val="229"/>
              </a:spcBef>
            </a:pPr>
            <a:r>
              <a:rPr lang="cs-CZ" sz="1050" dirty="0">
                <a:latin typeface="Verdana"/>
                <a:cs typeface="Verdana"/>
              </a:rPr>
              <a:t>Zkušení lyžaři, kteří hledají produkt s maximální výkonností. Jejich cílem je vysoká přesnost a styl</a:t>
            </a:r>
            <a:r>
              <a:rPr sz="1050" spc="-10" dirty="0">
                <a:latin typeface="Verdana"/>
                <a:cs typeface="Verdana"/>
              </a:rPr>
              <a:t>.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8744457" y="54102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8720836" y="5105400"/>
            <a:ext cx="2583434" cy="1286250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88595" indent="-165100">
              <a:lnSpc>
                <a:spcPct val="100000"/>
              </a:lnSpc>
              <a:spcBef>
                <a:spcPts val="610"/>
              </a:spcBef>
              <a:buFont typeface="Tahoma"/>
              <a:buChar char="►"/>
              <a:tabLst>
                <a:tab pos="188595" algn="l"/>
              </a:tabLst>
            </a:pPr>
            <a:r>
              <a:rPr lang="cs-CZ" sz="1050" dirty="0">
                <a:latin typeface="Verdana"/>
                <a:cs typeface="Verdana"/>
              </a:rPr>
              <a:t>U modelu Master ST neexistují žádná omezení. Můžete si vychutnat závodní výkon těchto lyží. •Udržujte si svou stopu a cítíte se jistěji, bez ohledu na stav sjezdovky.</a:t>
            </a:r>
          </a:p>
        </p:txBody>
      </p:sp>
      <p:sp>
        <p:nvSpPr>
          <p:cNvPr id="37" name="object 37"/>
          <p:cNvSpPr/>
          <p:nvPr/>
        </p:nvSpPr>
        <p:spPr>
          <a:xfrm>
            <a:off x="224053" y="3251453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243331" y="3264154"/>
            <a:ext cx="249301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dirty="0">
                <a:latin typeface="Tahoma"/>
                <a:cs typeface="Tahoma"/>
              </a:rPr>
              <a:t>D O P O R U Č E N É  V Á Z Á N Í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43331" y="3415029"/>
            <a:ext cx="66294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 dirty="0">
                <a:latin typeface="Verdana"/>
                <a:cs typeface="Verdana"/>
              </a:rPr>
              <a:t>FCPBS04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43331" y="3574744"/>
            <a:ext cx="2239645" cy="1873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dirty="0">
                <a:latin typeface="Verdana"/>
                <a:cs typeface="Verdana"/>
              </a:rPr>
              <a:t>SPX</a:t>
            </a:r>
            <a:r>
              <a:rPr sz="1050" spc="-25" dirty="0">
                <a:latin typeface="Verdana"/>
                <a:cs typeface="Verdana"/>
              </a:rPr>
              <a:t> </a:t>
            </a:r>
            <a:r>
              <a:rPr sz="1050" spc="-180" dirty="0">
                <a:latin typeface="Verdana"/>
                <a:cs typeface="Verdana"/>
              </a:rPr>
              <a:t>15</a:t>
            </a:r>
            <a:r>
              <a:rPr sz="1050" spc="-20" dirty="0">
                <a:latin typeface="Verdana"/>
                <a:cs typeface="Verdana"/>
              </a:rPr>
              <a:t> </a:t>
            </a:r>
            <a:r>
              <a:rPr sz="1050" spc="60" dirty="0">
                <a:latin typeface="Verdana"/>
                <a:cs typeface="Verdana"/>
              </a:rPr>
              <a:t>GW</a:t>
            </a:r>
            <a:r>
              <a:rPr sz="1050" spc="-2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ROCKERACE</a:t>
            </a:r>
            <a:r>
              <a:rPr sz="1050" spc="-7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MASTER</a:t>
            </a:r>
            <a:endParaRPr sz="1050">
              <a:latin typeface="Verdana"/>
              <a:cs typeface="Verdana"/>
            </a:endParaRPr>
          </a:p>
        </p:txBody>
      </p:sp>
      <p:pic>
        <p:nvPicPr>
          <p:cNvPr id="41" name="object 41" descr="Une image contenant levier  Le contenu généré par l’IA peut être incorrect.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70826" y="3911943"/>
            <a:ext cx="1778762" cy="1134783"/>
          </a:xfrm>
          <a:prstGeom prst="rect">
            <a:avLst/>
          </a:prstGeom>
        </p:spPr>
      </p:pic>
      <p:sp>
        <p:nvSpPr>
          <p:cNvPr id="42" name="object 42"/>
          <p:cNvSpPr txBox="1"/>
          <p:nvPr/>
        </p:nvSpPr>
        <p:spPr>
          <a:xfrm>
            <a:off x="189128" y="5232120"/>
            <a:ext cx="2682875" cy="920124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60325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475"/>
              </a:spcBef>
            </a:pP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135" dirty="0">
                <a:latin typeface="Tahoma"/>
                <a:cs typeface="Tahoma"/>
              </a:rPr>
              <a:t>  </a:t>
            </a:r>
            <a:r>
              <a:rPr sz="1000" b="1" spc="60" dirty="0">
                <a:latin typeface="Tahoma"/>
                <a:cs typeface="Tahoma"/>
              </a:rPr>
              <a:t>M</a:t>
            </a:r>
            <a:r>
              <a:rPr sz="1000" b="1" spc="-2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114" dirty="0">
                <a:latin typeface="Tahoma"/>
                <a:cs typeface="Tahoma"/>
              </a:rPr>
              <a:t> 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G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" dirty="0">
                <a:latin typeface="Tahoma"/>
                <a:cs typeface="Tahoma"/>
              </a:rPr>
              <a:t>E</a:t>
            </a:r>
            <a:endParaRPr sz="1000" dirty="0">
              <a:latin typeface="Tahoma"/>
              <a:cs typeface="Tahoma"/>
            </a:endParaRPr>
          </a:p>
          <a:p>
            <a:pPr marL="70485" marR="278130">
              <a:lnSpc>
                <a:spcPct val="100000"/>
              </a:lnSpc>
              <a:spcBef>
                <a:spcPts val="670"/>
              </a:spcBef>
            </a:pPr>
            <a:r>
              <a:rPr lang="cs-CZ" sz="1000" i="1" dirty="0">
                <a:latin typeface="Verdana"/>
                <a:cs typeface="Verdana"/>
              </a:rPr>
              <a:t>Závodní DNA v žilách a osobnost v každé zatáčce. Od surové síly po hravou přesnost. Vše stvořeno k překonávání hranic.</a:t>
            </a:r>
          </a:p>
        </p:txBody>
      </p:sp>
      <p:sp>
        <p:nvSpPr>
          <p:cNvPr id="43" name="object 43"/>
          <p:cNvSpPr/>
          <p:nvPr/>
        </p:nvSpPr>
        <p:spPr>
          <a:xfrm>
            <a:off x="5123307" y="2464942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5096383" y="1113536"/>
            <a:ext cx="10731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L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248725" y="1113536"/>
            <a:ext cx="159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093715" y="108585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5136260" y="336905"/>
            <a:ext cx="5544185" cy="384721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lang="cs-CZ" sz="1100" b="1" i="1" dirty="0">
                <a:solidFill>
                  <a:srgbClr val="030505"/>
                </a:solidFill>
                <a:latin typeface="Verdana"/>
                <a:cs typeface="Verdana"/>
              </a:rPr>
              <a:t>Jsou výbušné už svou povahou a díky svému designu ostré jako břitva – v obloucích nejenže excelují, ale doslova je ovládají.</a:t>
            </a:r>
          </a:p>
        </p:txBody>
      </p:sp>
      <p:sp>
        <p:nvSpPr>
          <p:cNvPr id="49" name="object 49"/>
          <p:cNvSpPr txBox="1"/>
          <p:nvPr/>
        </p:nvSpPr>
        <p:spPr>
          <a:xfrm>
            <a:off x="8747252" y="6400800"/>
            <a:ext cx="2535555" cy="332142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10" dirty="0">
                <a:latin typeface="Tahoma"/>
                <a:cs typeface="Tahoma"/>
              </a:rPr>
              <a:t> </a:t>
            </a:r>
            <a:r>
              <a:rPr lang="cs-CZ" sz="1050" dirty="0">
                <a:latin typeface="Verdana"/>
                <a:cs typeface="Verdana"/>
              </a:rPr>
              <a:t>Vnímejte energii a rychlost v každém oblouku.</a:t>
            </a:r>
          </a:p>
        </p:txBody>
      </p:sp>
      <p:sp>
        <p:nvSpPr>
          <p:cNvPr id="50" name="object 50"/>
          <p:cNvSpPr txBox="1"/>
          <p:nvPr/>
        </p:nvSpPr>
        <p:spPr>
          <a:xfrm>
            <a:off x="5120766" y="6420737"/>
            <a:ext cx="2531110" cy="17056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15" dirty="0">
                <a:latin typeface="Tahoma"/>
                <a:cs typeface="Tahoma"/>
              </a:rPr>
              <a:t> </a:t>
            </a:r>
            <a:r>
              <a:rPr lang="pl-PL" sz="1050" dirty="0">
                <a:latin typeface="Verdana"/>
                <a:cs typeface="Verdana"/>
              </a:rPr>
              <a:t>Výroba i zdroje materiálů z Evropy  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52" name="object 56">
            <a:extLst>
              <a:ext uri="{FF2B5EF4-FFF2-40B4-BE49-F238E27FC236}">
                <a16:creationId xmlns:a16="http://schemas.microsoft.com/office/drawing/2014/main" id="{C60DA577-54F6-C910-09ED-EF5498E2DAEB}"/>
              </a:ext>
            </a:extLst>
          </p:cNvPr>
          <p:cNvSpPr txBox="1"/>
          <p:nvPr/>
        </p:nvSpPr>
        <p:spPr>
          <a:xfrm>
            <a:off x="241300" y="6515100"/>
            <a:ext cx="2115820" cy="162224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lang="cs-CZ" sz="1000" b="1" i="1" spc="-20" dirty="0">
                <a:solidFill>
                  <a:srgbClr val="7E7E7E"/>
                </a:solidFill>
                <a:latin typeface="Verdana"/>
                <a:cs typeface="Verdana"/>
              </a:rPr>
              <a:t>Z lásky k rychlosti</a:t>
            </a:r>
            <a:endParaRPr sz="10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73271" y="118719"/>
            <a:ext cx="444615" cy="663408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02683" y="118718"/>
            <a:ext cx="444615" cy="663408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42599" y="4505577"/>
            <a:ext cx="1052070" cy="349338"/>
          </a:xfrm>
          <a:prstGeom prst="rect">
            <a:avLst/>
          </a:prstGeom>
        </p:spPr>
      </p:pic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5074539" y="1343252"/>
          <a:ext cx="2964815" cy="98424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64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marL="31750">
                        <a:lnSpc>
                          <a:spcPts val="1230"/>
                        </a:lnSpc>
                      </a:pPr>
                      <a:r>
                        <a:rPr sz="1050" spc="-40" dirty="0">
                          <a:latin typeface="Verdana"/>
                          <a:cs typeface="Verdana"/>
                        </a:rPr>
                        <a:t>R22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spc="-114" dirty="0">
                          <a:latin typeface="Verdana"/>
                          <a:cs typeface="Verdana"/>
                        </a:rPr>
                        <a:t>169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0" dirty="0">
                          <a:latin typeface="Verdana"/>
                          <a:cs typeface="Verdana"/>
                        </a:rPr>
                        <a:t>173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179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183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3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120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75" dirty="0">
                          <a:latin typeface="Verdana"/>
                          <a:cs typeface="Verdana"/>
                        </a:rPr>
                        <a:t>71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102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75" dirty="0">
                          <a:latin typeface="Verdana"/>
                          <a:cs typeface="Verdana"/>
                        </a:rPr>
                        <a:t>17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(177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4785">
                <a:tc>
                  <a:txBody>
                    <a:bodyPr/>
                    <a:lstStyle/>
                    <a:p>
                      <a:pPr marL="31750">
                        <a:lnSpc>
                          <a:spcPts val="1215"/>
                        </a:lnSpc>
                        <a:spcBef>
                          <a:spcPts val="14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60" dirty="0">
                          <a:latin typeface="Verdana"/>
                          <a:cs typeface="Verdana"/>
                        </a:rPr>
                        <a:t>4,6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(177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1778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238150" y="242062"/>
            <a:ext cx="2372360" cy="22852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95"/>
              </a:lnSpc>
              <a:spcBef>
                <a:spcPts val="100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UNISEX</a:t>
            </a:r>
            <a:r>
              <a:rPr sz="1100" spc="-8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5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60" dirty="0">
                <a:solidFill>
                  <a:srgbClr val="7E7E7E"/>
                </a:solidFill>
                <a:latin typeface="Verdana"/>
                <a:cs typeface="Verdana"/>
              </a:rPr>
              <a:t>–</a:t>
            </a:r>
            <a:r>
              <a:rPr sz="1100" spc="-5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7E7E7E"/>
                </a:solidFill>
                <a:latin typeface="Verdana"/>
                <a:cs typeface="Verdana"/>
              </a:rPr>
              <a:t>RACE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EXPERT</a:t>
            </a:r>
            <a:endParaRPr sz="1100" dirty="0">
              <a:latin typeface="Verdana"/>
              <a:cs typeface="Verdana"/>
            </a:endParaRPr>
          </a:p>
          <a:p>
            <a:pPr marL="12700">
              <a:lnSpc>
                <a:spcPts val="2855"/>
              </a:lnSpc>
            </a:pPr>
            <a:r>
              <a:rPr sz="2400" b="1" spc="90" dirty="0">
                <a:solidFill>
                  <a:srgbClr val="030505"/>
                </a:solidFill>
                <a:latin typeface="Tahoma"/>
                <a:cs typeface="Tahoma"/>
              </a:rPr>
              <a:t>H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3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R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14" dirty="0">
                <a:solidFill>
                  <a:srgbClr val="030505"/>
                </a:solidFill>
                <a:latin typeface="Tahoma"/>
                <a:cs typeface="Tahoma"/>
              </a:rPr>
              <a:t>O</a:t>
            </a:r>
            <a:endParaRPr sz="24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1917700" algn="l"/>
              </a:tabLst>
            </a:pPr>
            <a:r>
              <a:rPr sz="2400" b="1" spc="145" dirty="0">
                <a:solidFill>
                  <a:srgbClr val="030505"/>
                </a:solidFill>
                <a:latin typeface="Tahoma"/>
                <a:cs typeface="Tahoma"/>
              </a:rPr>
              <a:t>M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9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S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T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3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50" dirty="0">
                <a:solidFill>
                  <a:srgbClr val="030505"/>
                </a:solidFill>
                <a:latin typeface="Tahoma"/>
                <a:cs typeface="Tahoma"/>
              </a:rPr>
              <a:t>R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	</a:t>
            </a:r>
            <a:r>
              <a:rPr sz="2400" b="1" spc="65" dirty="0">
                <a:solidFill>
                  <a:srgbClr val="030505"/>
                </a:solidFill>
                <a:latin typeface="Tahoma"/>
                <a:cs typeface="Tahoma"/>
              </a:rPr>
              <a:t>L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50" dirty="0">
                <a:solidFill>
                  <a:srgbClr val="030505"/>
                </a:solidFill>
                <a:latin typeface="Tahoma"/>
                <a:cs typeface="Tahoma"/>
              </a:rPr>
              <a:t>T</a:t>
            </a:r>
            <a:endParaRPr sz="24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RAPHE01</a:t>
            </a:r>
            <a:endParaRPr sz="1100" dirty="0">
              <a:latin typeface="Verdana"/>
              <a:cs typeface="Verdana"/>
            </a:endParaRPr>
          </a:p>
          <a:p>
            <a:pPr marL="12700" marR="104775">
              <a:lnSpc>
                <a:spcPct val="100000"/>
              </a:lnSpc>
              <a:spcBef>
                <a:spcPts val="1265"/>
              </a:spcBef>
            </a:pPr>
            <a:r>
              <a:rPr sz="1100" dirty="0">
                <a:latin typeface="Verdana"/>
                <a:cs typeface="Verdana"/>
              </a:rPr>
              <a:t>RRPHE01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50" dirty="0">
                <a:latin typeface="Verdana"/>
                <a:cs typeface="Verdana"/>
              </a:rPr>
              <a:t>HERO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MASTER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LT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R22 </a:t>
            </a:r>
            <a:r>
              <a:rPr sz="1100" dirty="0">
                <a:latin typeface="Verdana"/>
                <a:cs typeface="Verdana"/>
              </a:rPr>
              <a:t>SPX</a:t>
            </a:r>
            <a:r>
              <a:rPr sz="1100" spc="-105" dirty="0">
                <a:latin typeface="Verdana"/>
                <a:cs typeface="Verdana"/>
              </a:rPr>
              <a:t> </a:t>
            </a:r>
            <a:r>
              <a:rPr sz="1100" spc="-195" dirty="0">
                <a:latin typeface="Verdana"/>
                <a:cs typeface="Verdana"/>
              </a:rPr>
              <a:t>15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spc="-160" dirty="0">
                <a:latin typeface="Verdana"/>
                <a:cs typeface="Verdana"/>
              </a:rPr>
              <a:t>–</a:t>
            </a:r>
            <a:r>
              <a:rPr sz="1100" spc="-100" dirty="0">
                <a:latin typeface="Verdana"/>
                <a:cs typeface="Verdana"/>
              </a:rPr>
              <a:t> </a:t>
            </a:r>
            <a:r>
              <a:rPr lang="cs-CZ" sz="1100" b="1" spc="-90" dirty="0">
                <a:latin typeface="Tahoma"/>
                <a:cs typeface="Tahoma"/>
              </a:rPr>
              <a:t>33 990,- </a:t>
            </a:r>
            <a:endParaRPr sz="1100" dirty="0">
              <a:latin typeface="Tahoma"/>
              <a:cs typeface="Tahoma"/>
            </a:endParaRPr>
          </a:p>
          <a:p>
            <a:pPr marL="12700" marR="76200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RRPHE02</a:t>
            </a:r>
            <a:r>
              <a:rPr sz="1100" spc="-30" dirty="0">
                <a:latin typeface="Verdana"/>
                <a:cs typeface="Verdana"/>
              </a:rPr>
              <a:t> </a:t>
            </a:r>
            <a:r>
              <a:rPr sz="1100" spc="50" dirty="0">
                <a:latin typeface="Verdana"/>
                <a:cs typeface="Verdana"/>
              </a:rPr>
              <a:t>HERO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MASTER</a:t>
            </a:r>
            <a:r>
              <a:rPr sz="1100" spc="-2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LT</a:t>
            </a:r>
            <a:r>
              <a:rPr sz="110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R22 </a:t>
            </a:r>
            <a:r>
              <a:rPr sz="1100" dirty="0">
                <a:latin typeface="Verdana"/>
                <a:cs typeface="Verdana"/>
              </a:rPr>
              <a:t>SPX</a:t>
            </a:r>
            <a:r>
              <a:rPr sz="1100" spc="-110" dirty="0">
                <a:latin typeface="Verdana"/>
                <a:cs typeface="Verdana"/>
              </a:rPr>
              <a:t> </a:t>
            </a:r>
            <a:r>
              <a:rPr sz="1100" spc="-140" dirty="0">
                <a:latin typeface="Verdana"/>
                <a:cs typeface="Verdana"/>
              </a:rPr>
              <a:t>14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160" dirty="0">
                <a:latin typeface="Verdana"/>
                <a:cs typeface="Verdana"/>
              </a:rPr>
              <a:t>–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lang="cs-CZ" sz="1100" b="1" spc="-90" dirty="0">
                <a:latin typeface="Tahoma"/>
                <a:cs typeface="Tahoma"/>
              </a:rPr>
              <a:t>32 490,- </a:t>
            </a:r>
            <a:endParaRPr sz="11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RRPHE03</a:t>
            </a:r>
            <a:r>
              <a:rPr sz="1100" spc="1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HERO</a:t>
            </a:r>
            <a:r>
              <a:rPr sz="1100" spc="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MASTER</a:t>
            </a:r>
            <a:r>
              <a:rPr sz="1100" spc="1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LT</a:t>
            </a:r>
            <a:r>
              <a:rPr sz="1100" spc="5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R22</a:t>
            </a:r>
            <a:endParaRPr sz="11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SPX</a:t>
            </a:r>
            <a:r>
              <a:rPr sz="1100" spc="-110" dirty="0">
                <a:latin typeface="Verdana"/>
                <a:cs typeface="Verdana"/>
              </a:rPr>
              <a:t> </a:t>
            </a:r>
            <a:r>
              <a:rPr sz="1100" spc="-195" dirty="0">
                <a:latin typeface="Verdana"/>
                <a:cs typeface="Verdana"/>
              </a:rPr>
              <a:t>12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spc="-160" dirty="0">
                <a:latin typeface="Verdana"/>
                <a:cs typeface="Verdana"/>
              </a:rPr>
              <a:t>–</a:t>
            </a:r>
            <a:r>
              <a:rPr sz="1100" spc="-100" dirty="0">
                <a:latin typeface="Verdana"/>
                <a:cs typeface="Verdana"/>
              </a:rPr>
              <a:t> </a:t>
            </a:r>
            <a:r>
              <a:rPr lang="cs-CZ" sz="1100" b="1" spc="-20" dirty="0">
                <a:latin typeface="Tahoma"/>
                <a:cs typeface="Tahoma"/>
              </a:rPr>
              <a:t>31 490,- </a:t>
            </a:r>
            <a:endParaRPr sz="1100" dirty="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862307" y="104902"/>
            <a:ext cx="32766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40" dirty="0">
                <a:solidFill>
                  <a:srgbClr val="FCFBFF"/>
                </a:solidFill>
                <a:latin typeface="Tahoma"/>
                <a:ea typeface="Tahoma"/>
                <a:cs typeface="Tahoma"/>
              </a:rPr>
              <a:t>NEW</a:t>
            </a:r>
            <a:endParaRPr sz="1100">
              <a:latin typeface="Tahoma"/>
              <a:ea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47840" y="2655823"/>
            <a:ext cx="2412365" cy="87630"/>
            <a:chOff x="247840" y="2655823"/>
            <a:chExt cx="2412365" cy="87630"/>
          </a:xfrm>
        </p:grpSpPr>
        <p:sp>
          <p:nvSpPr>
            <p:cNvPr id="9" name="object 9"/>
            <p:cNvSpPr/>
            <p:nvPr/>
          </p:nvSpPr>
          <p:spPr>
            <a:xfrm>
              <a:off x="247840" y="2655823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826"/>
                  </a:lnTo>
                  <a:lnTo>
                    <a:pt x="3428" y="26670"/>
                  </a:lnTo>
                  <a:lnTo>
                    <a:pt x="0" y="43561"/>
                  </a:lnTo>
                  <a:lnTo>
                    <a:pt x="3428" y="60578"/>
                  </a:lnTo>
                  <a:lnTo>
                    <a:pt x="12750" y="74422"/>
                  </a:lnTo>
                  <a:lnTo>
                    <a:pt x="26593" y="83692"/>
                  </a:lnTo>
                  <a:lnTo>
                    <a:pt x="43535" y="87122"/>
                  </a:lnTo>
                  <a:lnTo>
                    <a:pt x="2368486" y="87122"/>
                  </a:lnTo>
                  <a:lnTo>
                    <a:pt x="2385504" y="83692"/>
                  </a:lnTo>
                  <a:lnTo>
                    <a:pt x="2399347" y="74422"/>
                  </a:lnTo>
                  <a:lnTo>
                    <a:pt x="2408618" y="60578"/>
                  </a:lnTo>
                  <a:lnTo>
                    <a:pt x="2412047" y="43561"/>
                  </a:lnTo>
                  <a:lnTo>
                    <a:pt x="2408618" y="26670"/>
                  </a:lnTo>
                  <a:lnTo>
                    <a:pt x="2399347" y="12826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65468" y="2668777"/>
              <a:ext cx="684530" cy="61594"/>
            </a:xfrm>
            <a:custGeom>
              <a:avLst/>
              <a:gdLst/>
              <a:ahLst/>
              <a:cxnLst/>
              <a:rect l="l" t="t" r="r" b="b"/>
              <a:pathLst>
                <a:path w="684530" h="61594">
                  <a:moveTo>
                    <a:pt x="660361" y="0"/>
                  </a:moveTo>
                  <a:lnTo>
                    <a:pt x="23583" y="0"/>
                  </a:lnTo>
                  <a:lnTo>
                    <a:pt x="14401" y="2412"/>
                  </a:lnTo>
                  <a:lnTo>
                    <a:pt x="6908" y="9017"/>
                  </a:lnTo>
                  <a:lnTo>
                    <a:pt x="1854" y="18669"/>
                  </a:lnTo>
                  <a:lnTo>
                    <a:pt x="0" y="30607"/>
                  </a:lnTo>
                  <a:lnTo>
                    <a:pt x="1854" y="42545"/>
                  </a:lnTo>
                  <a:lnTo>
                    <a:pt x="6908" y="52324"/>
                  </a:lnTo>
                  <a:lnTo>
                    <a:pt x="14401" y="58800"/>
                  </a:lnTo>
                  <a:lnTo>
                    <a:pt x="23583" y="61213"/>
                  </a:lnTo>
                  <a:lnTo>
                    <a:pt x="660361" y="61213"/>
                  </a:lnTo>
                  <a:lnTo>
                    <a:pt x="669544" y="58800"/>
                  </a:lnTo>
                  <a:lnTo>
                    <a:pt x="677049" y="52324"/>
                  </a:lnTo>
                  <a:lnTo>
                    <a:pt x="682104" y="42545"/>
                  </a:lnTo>
                  <a:lnTo>
                    <a:pt x="683958" y="30607"/>
                  </a:lnTo>
                  <a:lnTo>
                    <a:pt x="682104" y="18669"/>
                  </a:lnTo>
                  <a:lnTo>
                    <a:pt x="677049" y="9017"/>
                  </a:lnTo>
                  <a:lnTo>
                    <a:pt x="669544" y="2412"/>
                  </a:lnTo>
                  <a:lnTo>
                    <a:pt x="660361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247840" y="2926207"/>
            <a:ext cx="2412365" cy="87630"/>
            <a:chOff x="247840" y="2926207"/>
            <a:chExt cx="2412365" cy="87630"/>
          </a:xfrm>
        </p:grpSpPr>
        <p:sp>
          <p:nvSpPr>
            <p:cNvPr id="12" name="object 12"/>
            <p:cNvSpPr/>
            <p:nvPr/>
          </p:nvSpPr>
          <p:spPr>
            <a:xfrm>
              <a:off x="247840" y="2926207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700"/>
                  </a:lnTo>
                  <a:lnTo>
                    <a:pt x="3428" y="26542"/>
                  </a:lnTo>
                  <a:lnTo>
                    <a:pt x="0" y="43560"/>
                  </a:lnTo>
                  <a:lnTo>
                    <a:pt x="3428" y="60451"/>
                  </a:lnTo>
                  <a:lnTo>
                    <a:pt x="12750" y="74294"/>
                  </a:lnTo>
                  <a:lnTo>
                    <a:pt x="26593" y="83692"/>
                  </a:lnTo>
                  <a:lnTo>
                    <a:pt x="43535" y="87121"/>
                  </a:lnTo>
                  <a:lnTo>
                    <a:pt x="2368486" y="87121"/>
                  </a:lnTo>
                  <a:lnTo>
                    <a:pt x="2385504" y="83692"/>
                  </a:lnTo>
                  <a:lnTo>
                    <a:pt x="2399347" y="74294"/>
                  </a:lnTo>
                  <a:lnTo>
                    <a:pt x="2408618" y="60451"/>
                  </a:lnTo>
                  <a:lnTo>
                    <a:pt x="2412047" y="43560"/>
                  </a:lnTo>
                  <a:lnTo>
                    <a:pt x="2408618" y="26542"/>
                  </a:lnTo>
                  <a:lnTo>
                    <a:pt x="2399347" y="12700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855724" y="2939161"/>
              <a:ext cx="785495" cy="60960"/>
            </a:xfrm>
            <a:custGeom>
              <a:avLst/>
              <a:gdLst/>
              <a:ahLst/>
              <a:cxnLst/>
              <a:rect l="l" t="t" r="r" b="b"/>
              <a:pathLst>
                <a:path w="785494" h="60960">
                  <a:moveTo>
                    <a:pt x="757555" y="0"/>
                  </a:moveTo>
                  <a:lnTo>
                    <a:pt x="27558" y="0"/>
                  </a:lnTo>
                  <a:lnTo>
                    <a:pt x="16890" y="2412"/>
                  </a:lnTo>
                  <a:lnTo>
                    <a:pt x="8127" y="8889"/>
                  </a:lnTo>
                  <a:lnTo>
                    <a:pt x="2158" y="18541"/>
                  </a:lnTo>
                  <a:lnTo>
                    <a:pt x="0" y="30352"/>
                  </a:lnTo>
                  <a:lnTo>
                    <a:pt x="2158" y="42163"/>
                  </a:lnTo>
                  <a:lnTo>
                    <a:pt x="8127" y="51815"/>
                  </a:lnTo>
                  <a:lnTo>
                    <a:pt x="16890" y="58419"/>
                  </a:lnTo>
                  <a:lnTo>
                    <a:pt x="27558" y="60833"/>
                  </a:lnTo>
                  <a:lnTo>
                    <a:pt x="757555" y="60833"/>
                  </a:lnTo>
                  <a:lnTo>
                    <a:pt x="768350" y="58419"/>
                  </a:lnTo>
                  <a:lnTo>
                    <a:pt x="777113" y="51815"/>
                  </a:lnTo>
                  <a:lnTo>
                    <a:pt x="783082" y="42163"/>
                  </a:lnTo>
                  <a:lnTo>
                    <a:pt x="785240" y="30352"/>
                  </a:lnTo>
                  <a:lnTo>
                    <a:pt x="783082" y="18541"/>
                  </a:lnTo>
                  <a:lnTo>
                    <a:pt x="777113" y="8889"/>
                  </a:lnTo>
                  <a:lnTo>
                    <a:pt x="768350" y="2412"/>
                  </a:lnTo>
                  <a:lnTo>
                    <a:pt x="757555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96620" y="2751582"/>
            <a:ext cx="21717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52245" y="2751582"/>
            <a:ext cx="5969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096770" y="2751582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07009" y="3021329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211681" y="3021329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68829" y="3021329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1777218" y="187528"/>
            <a:ext cx="396240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55" dirty="0">
                <a:solidFill>
                  <a:srgbClr val="FCFBFF"/>
                </a:solidFill>
                <a:latin typeface="Tahoma"/>
                <a:cs typeface="Tahoma"/>
              </a:rPr>
              <a:t>NEW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5123307" y="2838386"/>
            <a:ext cx="3027680" cy="678815"/>
            <a:chOff x="5123307" y="2838386"/>
            <a:chExt cx="3027680" cy="678815"/>
          </a:xfrm>
        </p:grpSpPr>
        <p:sp>
          <p:nvSpPr>
            <p:cNvPr id="23" name="object 23"/>
            <p:cNvSpPr/>
            <p:nvPr/>
          </p:nvSpPr>
          <p:spPr>
            <a:xfrm>
              <a:off x="5123307" y="3506215"/>
              <a:ext cx="2817495" cy="0"/>
            </a:xfrm>
            <a:custGeom>
              <a:avLst/>
              <a:gdLst/>
              <a:ahLst/>
              <a:cxnLst/>
              <a:rect l="l" t="t" r="r" b="b"/>
              <a:pathLst>
                <a:path w="2817495">
                  <a:moveTo>
                    <a:pt x="0" y="0"/>
                  </a:moveTo>
                  <a:lnTo>
                    <a:pt x="2816987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 descr="Une image contenant texte, carte de visite  Description générée automatiquement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73646" y="2838386"/>
              <a:ext cx="1077163" cy="678751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5116448" y="2424072"/>
            <a:ext cx="1761489" cy="788670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lang="pt-BR" sz="1000" b="1" dirty="0">
                <a:latin typeface="Tahoma"/>
                <a:cs typeface="Tahoma"/>
              </a:rPr>
              <a:t>T E C H N O L O G I E </a:t>
            </a:r>
            <a:endParaRPr sz="1000" dirty="0">
              <a:latin typeface="Tahoma"/>
              <a:cs typeface="Tahoma"/>
            </a:endParaRPr>
          </a:p>
          <a:p>
            <a:pPr marL="186055" indent="-165100">
              <a:lnSpc>
                <a:spcPct val="100000"/>
              </a:lnSpc>
              <a:spcBef>
                <a:spcPts val="535"/>
              </a:spcBef>
              <a:buFont typeface="Tahoma"/>
              <a:buChar char="►"/>
              <a:tabLst>
                <a:tab pos="186055" algn="l"/>
              </a:tabLst>
            </a:pPr>
            <a:r>
              <a:rPr sz="1050" spc="-25" dirty="0">
                <a:latin typeface="Verdana"/>
                <a:cs typeface="Verdana"/>
              </a:rPr>
              <a:t>LCT</a:t>
            </a:r>
            <a:endParaRPr sz="1050" dirty="0">
              <a:latin typeface="Verdana"/>
              <a:cs typeface="Verdana"/>
            </a:endParaRPr>
          </a:p>
          <a:p>
            <a:pPr marL="186690" indent="-165735">
              <a:lnSpc>
                <a:spcPct val="100000"/>
              </a:lnSpc>
              <a:buFont typeface="Times New Roman"/>
              <a:buChar char="►"/>
              <a:tabLst>
                <a:tab pos="186690" algn="l"/>
              </a:tabLst>
            </a:pPr>
            <a:r>
              <a:rPr sz="1050" spc="10" dirty="0">
                <a:latin typeface="Verdana"/>
                <a:cs typeface="Verdana"/>
              </a:rPr>
              <a:t>Worldcup</a:t>
            </a:r>
            <a:r>
              <a:rPr sz="1050" spc="13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construction</a:t>
            </a:r>
            <a:endParaRPr sz="1050" dirty="0">
              <a:latin typeface="Verdana"/>
              <a:cs typeface="Verdana"/>
            </a:endParaRPr>
          </a:p>
          <a:p>
            <a:pPr marL="186690" indent="-165735">
              <a:lnSpc>
                <a:spcPct val="100000"/>
              </a:lnSpc>
              <a:buFont typeface="Times New Roman"/>
              <a:buChar char="►"/>
              <a:tabLst>
                <a:tab pos="186690" algn="l"/>
              </a:tabLst>
            </a:pPr>
            <a:r>
              <a:rPr sz="1050" dirty="0">
                <a:latin typeface="Verdana"/>
                <a:cs typeface="Verdana"/>
              </a:rPr>
              <a:t>Full</a:t>
            </a:r>
            <a:r>
              <a:rPr sz="1050" spc="1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titanal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120385" y="3456138"/>
            <a:ext cx="1487805" cy="897040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17780">
              <a:lnSpc>
                <a:spcPct val="100000"/>
              </a:lnSpc>
              <a:spcBef>
                <a:spcPts val="715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  <a:p>
            <a:pPr marL="178435" indent="-165735">
              <a:lnSpc>
                <a:spcPct val="100000"/>
              </a:lnSpc>
              <a:spcBef>
                <a:spcPts val="66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ASH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Woodcore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70" dirty="0">
                <a:latin typeface="Verdana"/>
                <a:cs typeface="Verdana"/>
              </a:rPr>
              <a:t>WC</a:t>
            </a:r>
            <a:r>
              <a:rPr sz="1050" spc="-11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construction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Full</a:t>
            </a:r>
            <a:r>
              <a:rPr sz="1050" spc="1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camber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8720835" y="107797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8803491" y="1006898"/>
            <a:ext cx="3046244" cy="3107902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55244">
              <a:lnSpc>
                <a:spcPct val="100000"/>
              </a:lnSpc>
              <a:spcBef>
                <a:spcPts val="775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725"/>
              </a:spcBef>
            </a:pPr>
            <a:r>
              <a:rPr lang="cs-CZ" sz="1050" dirty="0">
                <a:latin typeface="Verdana"/>
                <a:cs typeface="Verdana"/>
              </a:rPr>
              <a:t>Uvolněte veškerou svou sílu. Model </a:t>
            </a:r>
            <a:r>
              <a:rPr lang="cs-CZ" sz="1050" dirty="0" err="1">
                <a:latin typeface="Verdana"/>
                <a:cs typeface="Verdana"/>
              </a:rPr>
              <a:t>Hero</a:t>
            </a:r>
            <a:r>
              <a:rPr lang="cs-CZ" sz="1050" dirty="0">
                <a:latin typeface="Verdana"/>
                <a:cs typeface="Verdana"/>
              </a:rPr>
              <a:t> Master LT, vyrobený podle konstrukčních standardů pro závody Světového poháru – vrcholu závodní techniky značky Rossignol – je vaší bránou k vysokorychlostnímu carvingu s větším poloměrem oblouku. Každá jízda je záplavou energie a kontroly díky celoplošné titanové vrstvě a vylepšenému výkonu díky technologii LCT. Zažijte vzrušení ze závodu na lyžích, které reagují na každý váš pohyb. Precizní kontrola ovládání. Reaktivita. Výkon prověřený v závodech. Vyrobeno pro ty, kteří usilují o dokonalost</a:t>
            </a:r>
          </a:p>
          <a:p>
            <a:pPr marL="12700">
              <a:lnSpc>
                <a:spcPct val="100000"/>
              </a:lnSpc>
              <a:spcBef>
                <a:spcPts val="725"/>
              </a:spcBef>
            </a:pPr>
            <a:endParaRPr lang="cs-CZ" sz="105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725"/>
              </a:spcBef>
            </a:pPr>
            <a:endParaRPr lang="cs-CZ" sz="1050" dirty="0">
              <a:latin typeface="Verdana"/>
              <a:cs typeface="Verdan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687439" y="3931691"/>
            <a:ext cx="1383030" cy="409575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3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Full</a:t>
            </a:r>
            <a:r>
              <a:rPr sz="1050" spc="1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titanal</a:t>
            </a:r>
            <a:endParaRPr sz="105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-10" dirty="0">
                <a:latin typeface="Verdana"/>
                <a:cs typeface="Verdana"/>
              </a:rPr>
              <a:t>Oversized</a:t>
            </a:r>
            <a:r>
              <a:rPr sz="1050" spc="-3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pic>
        <p:nvPicPr>
          <p:cNvPr id="30" name="object 3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40296" y="4588925"/>
            <a:ext cx="1008613" cy="183731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382889" y="5123857"/>
            <a:ext cx="390088" cy="389913"/>
          </a:xfrm>
          <a:prstGeom prst="rect">
            <a:avLst/>
          </a:prstGeom>
        </p:spPr>
      </p:pic>
      <p:sp>
        <p:nvSpPr>
          <p:cNvPr id="32" name="object 32"/>
          <p:cNvSpPr/>
          <p:nvPr/>
        </p:nvSpPr>
        <p:spPr>
          <a:xfrm>
            <a:off x="5117210" y="5013578"/>
            <a:ext cx="2817495" cy="10795"/>
          </a:xfrm>
          <a:custGeom>
            <a:avLst/>
            <a:gdLst/>
            <a:ahLst/>
            <a:cxnLst/>
            <a:rect l="l" t="t" r="r" b="b"/>
            <a:pathLst>
              <a:path w="2817495" h="10795">
                <a:moveTo>
                  <a:pt x="0" y="0"/>
                </a:moveTo>
                <a:lnTo>
                  <a:pt x="2816987" y="10668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5120766" y="4977044"/>
            <a:ext cx="3185034" cy="1470915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20955">
              <a:lnSpc>
                <a:spcPct val="100000"/>
              </a:lnSpc>
              <a:spcBef>
                <a:spcPts val="610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55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05" dirty="0">
                <a:latin typeface="Verdana"/>
                <a:cs typeface="Verdana"/>
              </a:rPr>
              <a:t>30%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Bio pryskyřice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80%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</a:t>
            </a:r>
            <a:r>
              <a:rPr lang="cs-CZ" sz="1050" spc="65" dirty="0" err="1">
                <a:latin typeface="Verdana"/>
                <a:cs typeface="Verdana"/>
              </a:rPr>
              <a:t>titanalu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20%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sz="1050" dirty="0">
                <a:latin typeface="Verdana"/>
                <a:cs typeface="Verdana"/>
              </a:rPr>
              <a:t>Beech</a:t>
            </a:r>
            <a:r>
              <a:rPr sz="1050" spc="-20" dirty="0">
                <a:latin typeface="Verdana"/>
                <a:cs typeface="Verdana"/>
              </a:rPr>
              <a:t> </a:t>
            </a:r>
            <a:r>
              <a:rPr sz="1050" spc="55" dirty="0">
                <a:latin typeface="Verdana"/>
                <a:cs typeface="Verdana"/>
              </a:rPr>
              <a:t>PEFC</a:t>
            </a:r>
            <a:r>
              <a:rPr sz="1050" spc="-2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Woodcore</a:t>
            </a:r>
            <a:r>
              <a:rPr sz="1050" spc="-20" dirty="0">
                <a:latin typeface="Verdana"/>
                <a:cs typeface="Verdana"/>
              </a:rPr>
              <a:t> </a:t>
            </a:r>
            <a:r>
              <a:rPr sz="1050" spc="-120" dirty="0">
                <a:latin typeface="Verdana"/>
                <a:cs typeface="Verdana"/>
              </a:rPr>
              <a:t>(150</a:t>
            </a:r>
            <a:r>
              <a:rPr sz="1050" spc="10" dirty="0">
                <a:latin typeface="Verdana"/>
                <a:cs typeface="Verdana"/>
              </a:rPr>
              <a:t> </a:t>
            </a:r>
            <a:r>
              <a:rPr sz="1050" spc="-145" dirty="0">
                <a:latin typeface="Verdana"/>
                <a:cs typeface="Verdana"/>
              </a:rPr>
              <a:t>–</a:t>
            </a:r>
            <a:r>
              <a:rPr sz="1050" spc="1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156)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"zelená energie" při výrobě</a:t>
            </a:r>
            <a:endParaRPr sz="1050" dirty="0">
              <a:latin typeface="Verdana"/>
              <a:cs typeface="Verdana"/>
            </a:endParaRPr>
          </a:p>
        </p:txBody>
      </p:sp>
      <p:pic>
        <p:nvPicPr>
          <p:cNvPr id="34" name="object 3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909338" y="5124335"/>
            <a:ext cx="252131" cy="356116"/>
          </a:xfrm>
          <a:prstGeom prst="rect">
            <a:avLst/>
          </a:prstGeom>
        </p:spPr>
      </p:pic>
      <p:sp>
        <p:nvSpPr>
          <p:cNvPr id="35" name="object 35"/>
          <p:cNvSpPr/>
          <p:nvPr/>
        </p:nvSpPr>
        <p:spPr>
          <a:xfrm>
            <a:off x="8799195" y="37338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8803490" y="3796158"/>
            <a:ext cx="2702709" cy="810543"/>
          </a:xfrm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45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13335" marR="187325">
              <a:lnSpc>
                <a:spcPct val="120000"/>
              </a:lnSpc>
              <a:spcBef>
                <a:spcPts val="225"/>
              </a:spcBef>
            </a:pPr>
            <a:r>
              <a:rPr lang="cs-CZ" sz="1050" dirty="0">
                <a:latin typeface="Verdana"/>
                <a:cs typeface="Verdana"/>
              </a:rPr>
              <a:t>Zkušení lyžaři, kteří hledají produkt s maximální výkonností. Jejich cílem je vysoká přesnost a styl.</a:t>
            </a:r>
          </a:p>
        </p:txBody>
      </p:sp>
      <p:sp>
        <p:nvSpPr>
          <p:cNvPr id="37" name="object 37"/>
          <p:cNvSpPr/>
          <p:nvPr/>
        </p:nvSpPr>
        <p:spPr>
          <a:xfrm>
            <a:off x="8744457" y="48006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8806241" y="4771157"/>
            <a:ext cx="2583435" cy="1744195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5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88595" indent="-165100">
              <a:lnSpc>
                <a:spcPct val="100000"/>
              </a:lnSpc>
              <a:spcBef>
                <a:spcPts val="610"/>
              </a:spcBef>
              <a:buFont typeface="Tahoma"/>
              <a:buChar char="►"/>
              <a:tabLst>
                <a:tab pos="188595" algn="l"/>
              </a:tabLst>
            </a:pPr>
            <a:r>
              <a:rPr lang="cs-CZ" sz="1050" dirty="0">
                <a:latin typeface="Verdana"/>
                <a:cs typeface="Verdana"/>
              </a:rPr>
              <a:t>U modelu Master LT neexistují žádná omezení. Plně si vychutnáte závodní výkon těchto lyží.</a:t>
            </a:r>
            <a:r>
              <a:rPr sz="1050" spc="-20" dirty="0">
                <a:latin typeface="Verdana"/>
                <a:cs typeface="Verdana"/>
              </a:rPr>
              <a:t>.</a:t>
            </a:r>
            <a:endParaRPr sz="1050" dirty="0">
              <a:latin typeface="Verdana"/>
              <a:cs typeface="Verdana"/>
            </a:endParaRPr>
          </a:p>
          <a:p>
            <a:pPr marL="23495" marR="184150" indent="165100">
              <a:lnSpc>
                <a:spcPct val="120000"/>
              </a:lnSpc>
              <a:buFont typeface="Tahoma"/>
              <a:buChar char="►"/>
              <a:tabLst>
                <a:tab pos="188595" algn="l"/>
              </a:tabLst>
            </a:pPr>
            <a:r>
              <a:rPr lang="cs-CZ" sz="1050" dirty="0">
                <a:latin typeface="Verdana"/>
                <a:cs typeface="Verdana"/>
              </a:rPr>
              <a:t>Udržujte správnou linii a buďte sebevědomější, ať už je svah v jakémkoli stavu.</a:t>
            </a:r>
          </a:p>
          <a:p>
            <a:pPr marL="188595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88595" algn="l"/>
              </a:tabLst>
            </a:pPr>
            <a:r>
              <a:rPr lang="cs-CZ" sz="1050" dirty="0">
                <a:latin typeface="Verdana"/>
                <a:cs typeface="Verdana"/>
              </a:rPr>
              <a:t>Vnímejte energii a rychlost každém oblouku</a:t>
            </a:r>
          </a:p>
        </p:txBody>
      </p:sp>
      <p:sp>
        <p:nvSpPr>
          <p:cNvPr id="39" name="object 39"/>
          <p:cNvSpPr/>
          <p:nvPr/>
        </p:nvSpPr>
        <p:spPr>
          <a:xfrm>
            <a:off x="224053" y="3251453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243331" y="3264154"/>
            <a:ext cx="249301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dirty="0">
                <a:latin typeface="Tahoma"/>
                <a:cs typeface="Tahoma"/>
              </a:rPr>
              <a:t>D O P O R U Č E N É  V Á Z Á N Í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43331" y="3415029"/>
            <a:ext cx="66294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 dirty="0">
                <a:latin typeface="Verdana"/>
                <a:cs typeface="Verdana"/>
              </a:rPr>
              <a:t>FCPBS04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43331" y="3574744"/>
            <a:ext cx="2239645" cy="1873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dirty="0">
                <a:latin typeface="Verdana"/>
                <a:cs typeface="Verdana"/>
              </a:rPr>
              <a:t>SPX</a:t>
            </a:r>
            <a:r>
              <a:rPr sz="1050" spc="-25" dirty="0">
                <a:latin typeface="Verdana"/>
                <a:cs typeface="Verdana"/>
              </a:rPr>
              <a:t> </a:t>
            </a:r>
            <a:r>
              <a:rPr sz="1050" spc="-180" dirty="0">
                <a:latin typeface="Verdana"/>
                <a:cs typeface="Verdana"/>
              </a:rPr>
              <a:t>15</a:t>
            </a:r>
            <a:r>
              <a:rPr sz="1050" spc="-20" dirty="0">
                <a:latin typeface="Verdana"/>
                <a:cs typeface="Verdana"/>
              </a:rPr>
              <a:t> </a:t>
            </a:r>
            <a:r>
              <a:rPr sz="1050" spc="60" dirty="0">
                <a:latin typeface="Verdana"/>
                <a:cs typeface="Verdana"/>
              </a:rPr>
              <a:t>GW</a:t>
            </a:r>
            <a:r>
              <a:rPr sz="1050" spc="-2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ROCKERACE</a:t>
            </a:r>
            <a:r>
              <a:rPr sz="1050" spc="-7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MASTER</a:t>
            </a:r>
            <a:endParaRPr sz="1050">
              <a:latin typeface="Verdana"/>
              <a:cs typeface="Verdana"/>
            </a:endParaRPr>
          </a:p>
        </p:txBody>
      </p:sp>
      <p:pic>
        <p:nvPicPr>
          <p:cNvPr id="43" name="object 43" descr="Une image contenant levier  Le contenu généré par l’IA peut être incorrect.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70826" y="3911943"/>
            <a:ext cx="1778762" cy="1134783"/>
          </a:xfrm>
          <a:prstGeom prst="rect">
            <a:avLst/>
          </a:prstGeom>
        </p:spPr>
      </p:pic>
      <p:sp>
        <p:nvSpPr>
          <p:cNvPr id="44" name="object 44"/>
          <p:cNvSpPr txBox="1"/>
          <p:nvPr/>
        </p:nvSpPr>
        <p:spPr>
          <a:xfrm>
            <a:off x="189128" y="5232120"/>
            <a:ext cx="2682875" cy="920124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60325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475"/>
              </a:spcBef>
            </a:pP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135" dirty="0">
                <a:latin typeface="Tahoma"/>
                <a:cs typeface="Tahoma"/>
              </a:rPr>
              <a:t>  </a:t>
            </a:r>
            <a:r>
              <a:rPr sz="1000" b="1" spc="60" dirty="0">
                <a:latin typeface="Tahoma"/>
                <a:cs typeface="Tahoma"/>
              </a:rPr>
              <a:t>M</a:t>
            </a:r>
            <a:r>
              <a:rPr sz="1000" b="1" spc="-2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114" dirty="0">
                <a:latin typeface="Tahoma"/>
                <a:cs typeface="Tahoma"/>
              </a:rPr>
              <a:t> 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G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" dirty="0">
                <a:latin typeface="Tahoma"/>
                <a:cs typeface="Tahoma"/>
              </a:rPr>
              <a:t>E</a:t>
            </a:r>
            <a:endParaRPr sz="1000" dirty="0">
              <a:latin typeface="Tahoma"/>
              <a:cs typeface="Tahoma"/>
            </a:endParaRPr>
          </a:p>
          <a:p>
            <a:pPr marL="70485" marR="278130">
              <a:lnSpc>
                <a:spcPct val="100000"/>
              </a:lnSpc>
              <a:spcBef>
                <a:spcPts val="670"/>
              </a:spcBef>
            </a:pPr>
            <a:r>
              <a:rPr lang="cs-CZ" sz="1000" i="1" dirty="0">
                <a:latin typeface="Verdana"/>
                <a:cs typeface="Verdana"/>
              </a:rPr>
              <a:t>Závodní DNA v žilách a osobnost v každém oblouku. Od surové síly po hravou přesnost. Vše stvořeno k překonávání hranic.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123307" y="2464942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5096383" y="1113536"/>
            <a:ext cx="274574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dirty="0">
                <a:latin typeface="Tahoma"/>
                <a:cs typeface="Tahoma"/>
              </a:rPr>
              <a:t>T E C H N I C K É   S P E C I F I K A C E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5093715" y="108585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5136260" y="336905"/>
            <a:ext cx="5899150" cy="1944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lang="cs-CZ" sz="1100" b="1" i="1" dirty="0">
                <a:latin typeface="Verdana"/>
                <a:cs typeface="Verdana"/>
              </a:rPr>
              <a:t>Uvolněná síla, </a:t>
            </a:r>
            <a:r>
              <a:rPr lang="cs-CZ" sz="1100" b="1" i="1" dirty="0" err="1">
                <a:latin typeface="Verdana"/>
                <a:cs typeface="Verdana"/>
              </a:rPr>
              <a:t>bezkompromisní</a:t>
            </a:r>
            <a:r>
              <a:rPr lang="cs-CZ" sz="1100" b="1" i="1" dirty="0">
                <a:latin typeface="Verdana"/>
                <a:cs typeface="Verdana"/>
              </a:rPr>
              <a:t> ovládání,  přesná linie v každém oblouku 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46989" y="6284248"/>
            <a:ext cx="708025" cy="316112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endParaRPr sz="10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endParaRPr sz="1000" dirty="0">
              <a:latin typeface="Verdana"/>
              <a:cs typeface="Verdana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120766" y="6458840"/>
            <a:ext cx="2531110" cy="17056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15" dirty="0">
                <a:latin typeface="Tahoma"/>
                <a:cs typeface="Tahoma"/>
              </a:rPr>
              <a:t> </a:t>
            </a:r>
            <a:r>
              <a:rPr lang="pl-PL" sz="1050" dirty="0">
                <a:latin typeface="Verdana"/>
                <a:cs typeface="Verdana"/>
              </a:rPr>
              <a:t>Výroba i zdroje materiálů z Evropy  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50" name="object 56">
            <a:extLst>
              <a:ext uri="{FF2B5EF4-FFF2-40B4-BE49-F238E27FC236}">
                <a16:creationId xmlns:a16="http://schemas.microsoft.com/office/drawing/2014/main" id="{F8A12173-7764-E552-6C1A-025994BB2D4C}"/>
              </a:ext>
            </a:extLst>
          </p:cNvPr>
          <p:cNvSpPr txBox="1"/>
          <p:nvPr/>
        </p:nvSpPr>
        <p:spPr>
          <a:xfrm>
            <a:off x="241300" y="6515100"/>
            <a:ext cx="2115820" cy="162224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lang="cs-CZ" sz="1000" b="1" i="1" spc="-20" dirty="0">
                <a:solidFill>
                  <a:srgbClr val="7E7E7E"/>
                </a:solidFill>
                <a:latin typeface="Verdana"/>
                <a:cs typeface="Verdana"/>
              </a:rPr>
              <a:t>Z lásky k rychlosti</a:t>
            </a:r>
            <a:endParaRPr sz="10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192000" y="68580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282C3E">
                <a:alpha val="4745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58800">
              <a:lnSpc>
                <a:spcPct val="100000"/>
              </a:lnSpc>
              <a:spcBef>
                <a:spcPts val="105"/>
              </a:spcBef>
            </a:pPr>
            <a:r>
              <a:rPr spc="190" dirty="0"/>
              <a:t>H</a:t>
            </a:r>
            <a:r>
              <a:rPr spc="-210" dirty="0"/>
              <a:t> </a:t>
            </a:r>
            <a:r>
              <a:rPr spc="275" dirty="0"/>
              <a:t>E</a:t>
            </a:r>
            <a:r>
              <a:rPr spc="-204" dirty="0"/>
              <a:t> </a:t>
            </a:r>
            <a:r>
              <a:rPr dirty="0"/>
              <a:t>R</a:t>
            </a:r>
            <a:r>
              <a:rPr spc="-204" dirty="0"/>
              <a:t> </a:t>
            </a:r>
            <a:r>
              <a:rPr spc="295" dirty="0"/>
              <a:t>O</a:t>
            </a:r>
          </a:p>
          <a:p>
            <a:pPr marL="558800">
              <a:lnSpc>
                <a:spcPct val="100000"/>
              </a:lnSpc>
              <a:spcBef>
                <a:spcPts val="85"/>
              </a:spcBef>
            </a:pPr>
            <a:r>
              <a:rPr sz="3200" b="0" dirty="0">
                <a:latin typeface="Verdana"/>
                <a:cs typeface="Verdana"/>
              </a:rPr>
              <a:t>S</a:t>
            </a:r>
            <a:r>
              <a:rPr sz="3200" b="0" spc="-15" dirty="0">
                <a:latin typeface="Verdana"/>
                <a:cs typeface="Verdana"/>
              </a:rPr>
              <a:t> </a:t>
            </a:r>
            <a:r>
              <a:rPr sz="3200" b="0" spc="365" dirty="0">
                <a:latin typeface="Verdana"/>
                <a:cs typeface="Verdana"/>
              </a:rPr>
              <a:t>P</a:t>
            </a:r>
            <a:r>
              <a:rPr sz="3200" b="0" spc="80" dirty="0">
                <a:latin typeface="Verdana"/>
                <a:cs typeface="Verdana"/>
              </a:rPr>
              <a:t> </a:t>
            </a:r>
            <a:r>
              <a:rPr sz="3200" b="0" spc="100" dirty="0">
                <a:latin typeface="Verdana"/>
                <a:cs typeface="Verdana"/>
              </a:rPr>
              <a:t>E</a:t>
            </a:r>
            <a:r>
              <a:rPr sz="3200" b="0" spc="80" dirty="0">
                <a:latin typeface="Verdana"/>
                <a:cs typeface="Verdana"/>
              </a:rPr>
              <a:t> </a:t>
            </a:r>
            <a:r>
              <a:rPr sz="3200" b="0" spc="65" dirty="0">
                <a:latin typeface="Verdana"/>
                <a:cs typeface="Verdana"/>
              </a:rPr>
              <a:t>C</a:t>
            </a:r>
            <a:r>
              <a:rPr sz="3200" b="0" spc="70" dirty="0">
                <a:latin typeface="Verdana"/>
                <a:cs typeface="Verdana"/>
              </a:rPr>
              <a:t> </a:t>
            </a:r>
            <a:r>
              <a:rPr sz="3200" b="0" spc="-395" dirty="0">
                <a:latin typeface="Verdana"/>
                <a:cs typeface="Verdana"/>
              </a:rPr>
              <a:t>I</a:t>
            </a:r>
            <a:r>
              <a:rPr sz="3200" b="0" spc="114" dirty="0">
                <a:latin typeface="Verdana"/>
                <a:cs typeface="Verdana"/>
              </a:rPr>
              <a:t> </a:t>
            </a:r>
            <a:r>
              <a:rPr sz="3200" b="0" spc="105" dirty="0">
                <a:latin typeface="Verdana"/>
                <a:cs typeface="Verdana"/>
              </a:rPr>
              <a:t>A</a:t>
            </a:r>
            <a:r>
              <a:rPr sz="3200" b="0" spc="70" dirty="0">
                <a:latin typeface="Verdana"/>
                <a:cs typeface="Verdana"/>
              </a:rPr>
              <a:t> </a:t>
            </a:r>
            <a:r>
              <a:rPr sz="3200" b="0" spc="85" dirty="0">
                <a:latin typeface="Verdana"/>
                <a:cs typeface="Verdana"/>
              </a:rPr>
              <a:t>L</a:t>
            </a:r>
            <a:r>
              <a:rPr sz="3200" b="0" spc="65" dirty="0">
                <a:latin typeface="Verdana"/>
                <a:cs typeface="Verdana"/>
              </a:rPr>
              <a:t> </a:t>
            </a:r>
            <a:r>
              <a:rPr sz="3200" b="0" spc="-395" dirty="0">
                <a:latin typeface="Verdana"/>
                <a:cs typeface="Verdana"/>
              </a:rPr>
              <a:t>I</a:t>
            </a:r>
            <a:r>
              <a:rPr sz="3200" b="0" spc="114" dirty="0">
                <a:latin typeface="Verdana"/>
                <a:cs typeface="Verdana"/>
              </a:rPr>
              <a:t> </a:t>
            </a:r>
            <a:r>
              <a:rPr sz="3200" b="0" dirty="0">
                <a:latin typeface="Verdana"/>
                <a:cs typeface="Verdana"/>
              </a:rPr>
              <a:t>S</a:t>
            </a:r>
            <a:r>
              <a:rPr sz="3200" b="0" spc="70" dirty="0">
                <a:latin typeface="Verdana"/>
                <a:cs typeface="Verdana"/>
              </a:rPr>
              <a:t> </a:t>
            </a:r>
            <a:r>
              <a:rPr sz="3200" b="0" spc="-50" dirty="0">
                <a:latin typeface="Verdana"/>
                <a:cs typeface="Verdana"/>
              </a:rPr>
              <a:t>T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590109" y="3349828"/>
            <a:ext cx="216154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85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3200" spc="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200" spc="10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3200" spc="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200" spc="19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3200" spc="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200" dirty="0">
                <a:solidFill>
                  <a:srgbClr val="FFFFFF"/>
                </a:solidFill>
                <a:latin typeface="Verdana"/>
                <a:cs typeface="Verdana"/>
              </a:rPr>
              <a:t>G</a:t>
            </a:r>
            <a:r>
              <a:rPr sz="3200" spc="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200" spc="5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endParaRPr sz="3200">
              <a:latin typeface="Verdana"/>
              <a:cs typeface="Verdan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991635" y="2599838"/>
            <a:ext cx="1941195" cy="1472565"/>
            <a:chOff x="1991635" y="2599838"/>
            <a:chExt cx="1941195" cy="147256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91635" y="2599838"/>
              <a:ext cx="1477223" cy="147235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28288" y="2697480"/>
              <a:ext cx="104360" cy="130225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881754" y="2724404"/>
              <a:ext cx="0" cy="1224280"/>
            </a:xfrm>
            <a:custGeom>
              <a:avLst/>
              <a:gdLst/>
              <a:ahLst/>
              <a:cxnLst/>
              <a:rect l="l" t="t" r="r" b="b"/>
              <a:pathLst>
                <a:path h="1224279">
                  <a:moveTo>
                    <a:pt x="0" y="0"/>
                  </a:moveTo>
                  <a:lnTo>
                    <a:pt x="0" y="1224153"/>
                  </a:lnTo>
                </a:path>
              </a:pathLst>
            </a:custGeom>
            <a:ln w="508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6952775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91600" y="952093"/>
            <a:ext cx="871423" cy="518161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59830" y="952093"/>
            <a:ext cx="897712" cy="51816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26157" y="952093"/>
            <a:ext cx="899490" cy="51816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547105" y="6236309"/>
            <a:ext cx="124650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50" dirty="0">
                <a:solidFill>
                  <a:srgbClr val="292729"/>
                </a:solidFill>
                <a:latin typeface="Tahoma"/>
                <a:cs typeface="Tahoma"/>
              </a:rPr>
              <a:t>HERO</a:t>
            </a:r>
            <a:r>
              <a:rPr sz="1200" b="1" spc="-20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92729"/>
                </a:solidFill>
                <a:latin typeface="Tahoma"/>
                <a:cs typeface="Tahoma"/>
              </a:rPr>
              <a:t>ST</a:t>
            </a:r>
            <a:r>
              <a:rPr sz="1200" b="1" spc="-20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200" b="1" spc="-100" dirty="0">
                <a:solidFill>
                  <a:srgbClr val="292729"/>
                </a:solidFill>
                <a:latin typeface="Tahoma"/>
                <a:cs typeface="Tahoma"/>
              </a:rPr>
              <a:t>TI</a:t>
            </a:r>
            <a:r>
              <a:rPr sz="1200" b="1" spc="-20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200" b="1" spc="-25" dirty="0">
                <a:solidFill>
                  <a:srgbClr val="292729"/>
                </a:solidFill>
                <a:latin typeface="Tahoma"/>
                <a:cs typeface="Tahoma"/>
              </a:rPr>
              <a:t>R22</a:t>
            </a:r>
            <a:endParaRPr sz="12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spc="50" dirty="0">
                <a:solidFill>
                  <a:srgbClr val="292729"/>
                </a:solidFill>
                <a:latin typeface="Verdana"/>
                <a:cs typeface="Verdana"/>
              </a:rPr>
              <a:t>OPEN</a:t>
            </a:r>
            <a:endParaRPr sz="12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292729"/>
                </a:solidFill>
                <a:latin typeface="Verdana"/>
                <a:cs typeface="Verdana"/>
              </a:rPr>
              <a:t>SPX</a:t>
            </a:r>
            <a:r>
              <a:rPr sz="1200" spc="-120" dirty="0">
                <a:solidFill>
                  <a:srgbClr val="292729"/>
                </a:solidFill>
                <a:latin typeface="Verdana"/>
                <a:cs typeface="Verdana"/>
              </a:rPr>
              <a:t> </a:t>
            </a:r>
            <a:r>
              <a:rPr sz="1200" spc="-25" dirty="0">
                <a:solidFill>
                  <a:srgbClr val="292729"/>
                </a:solidFill>
                <a:latin typeface="Verdana"/>
                <a:cs typeface="Verdana"/>
              </a:rPr>
              <a:t>14</a:t>
            </a:r>
            <a:endParaRPr sz="1200" dirty="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37892" y="6236309"/>
            <a:ext cx="11360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50" dirty="0">
                <a:solidFill>
                  <a:srgbClr val="292729"/>
                </a:solidFill>
                <a:latin typeface="Tahoma"/>
                <a:cs typeface="Tahoma"/>
              </a:rPr>
              <a:t>HERO</a:t>
            </a:r>
            <a:r>
              <a:rPr sz="1200" b="1" spc="-20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200" b="1" spc="50" dirty="0">
                <a:solidFill>
                  <a:srgbClr val="292729"/>
                </a:solidFill>
                <a:latin typeface="Tahoma"/>
                <a:cs typeface="Tahoma"/>
              </a:rPr>
              <a:t>CARVE</a:t>
            </a:r>
            <a:endParaRPr sz="12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solidFill>
                  <a:srgbClr val="292729"/>
                </a:solidFill>
                <a:latin typeface="Verdana"/>
                <a:cs typeface="Verdana"/>
              </a:rPr>
              <a:t>K</a:t>
            </a:r>
            <a:r>
              <a:rPr sz="1200" spc="-114" dirty="0">
                <a:solidFill>
                  <a:srgbClr val="292729"/>
                </a:solidFill>
                <a:latin typeface="Verdana"/>
                <a:cs typeface="Verdana"/>
              </a:rPr>
              <a:t> </a:t>
            </a:r>
            <a:r>
              <a:rPr sz="1200" spc="-20" dirty="0">
                <a:solidFill>
                  <a:srgbClr val="292729"/>
                </a:solidFill>
                <a:latin typeface="Verdana"/>
                <a:cs typeface="Verdana"/>
              </a:rPr>
              <a:t>NX12</a:t>
            </a:r>
            <a:endParaRPr lang="cs-CZ" sz="12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solidFill>
                  <a:srgbClr val="292729"/>
                </a:solidFill>
                <a:latin typeface="Verdana"/>
                <a:cs typeface="Verdana"/>
              </a:rPr>
              <a:t>K</a:t>
            </a:r>
            <a:r>
              <a:rPr sz="1200" spc="-90" dirty="0">
                <a:solidFill>
                  <a:srgbClr val="292729"/>
                </a:solidFill>
                <a:latin typeface="Verdana"/>
                <a:cs typeface="Verdana"/>
              </a:rPr>
              <a:t> </a:t>
            </a:r>
            <a:r>
              <a:rPr sz="1200" spc="-70" dirty="0">
                <a:solidFill>
                  <a:srgbClr val="292729"/>
                </a:solidFill>
                <a:latin typeface="Verdana"/>
                <a:cs typeface="Verdana"/>
              </a:rPr>
              <a:t>SPX12</a:t>
            </a:r>
            <a:endParaRPr sz="1200" dirty="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844788" y="6236309"/>
            <a:ext cx="124206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50" dirty="0">
                <a:solidFill>
                  <a:srgbClr val="292729"/>
                </a:solidFill>
                <a:latin typeface="Tahoma"/>
                <a:cs typeface="Tahoma"/>
              </a:rPr>
              <a:t>HERO</a:t>
            </a:r>
            <a:r>
              <a:rPr sz="1200" b="1" spc="-10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92729"/>
                </a:solidFill>
                <a:latin typeface="Tahoma"/>
                <a:cs typeface="Tahoma"/>
              </a:rPr>
              <a:t>LT </a:t>
            </a:r>
            <a:r>
              <a:rPr sz="1200" b="1" spc="-100" dirty="0">
                <a:solidFill>
                  <a:srgbClr val="292729"/>
                </a:solidFill>
                <a:latin typeface="Tahoma"/>
                <a:cs typeface="Tahoma"/>
              </a:rPr>
              <a:t>TI</a:t>
            </a:r>
            <a:r>
              <a:rPr sz="1200" b="1" spc="-15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200" b="1" spc="-25" dirty="0">
                <a:solidFill>
                  <a:srgbClr val="292729"/>
                </a:solidFill>
                <a:latin typeface="Tahoma"/>
                <a:cs typeface="Tahoma"/>
              </a:rPr>
              <a:t>R22</a:t>
            </a:r>
            <a:endParaRPr sz="12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spc="50" dirty="0">
                <a:solidFill>
                  <a:srgbClr val="292729"/>
                </a:solidFill>
                <a:latin typeface="Verdana"/>
                <a:cs typeface="Verdana"/>
              </a:rPr>
              <a:t>OPEN</a:t>
            </a:r>
            <a:endParaRPr sz="12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292729"/>
                </a:solidFill>
                <a:latin typeface="Verdana"/>
                <a:cs typeface="Verdana"/>
              </a:rPr>
              <a:t>SPX</a:t>
            </a:r>
            <a:r>
              <a:rPr sz="1200" spc="-120" dirty="0">
                <a:solidFill>
                  <a:srgbClr val="292729"/>
                </a:solidFill>
                <a:latin typeface="Verdana"/>
                <a:cs typeface="Verdana"/>
              </a:rPr>
              <a:t> </a:t>
            </a:r>
            <a:r>
              <a:rPr sz="1200" spc="-25" dirty="0">
                <a:solidFill>
                  <a:srgbClr val="292729"/>
                </a:solidFill>
                <a:latin typeface="Verdana"/>
                <a:cs typeface="Verdana"/>
              </a:rPr>
              <a:t>14</a:t>
            </a:r>
            <a:endParaRPr sz="1200" dirty="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5991" y="279907"/>
            <a:ext cx="1472565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50" dirty="0">
                <a:solidFill>
                  <a:srgbClr val="292729"/>
                </a:solidFill>
                <a:latin typeface="Verdana"/>
                <a:cs typeface="Verdana"/>
              </a:rPr>
              <a:t>HERO</a:t>
            </a:r>
            <a:r>
              <a:rPr sz="1250" spc="75" dirty="0">
                <a:solidFill>
                  <a:srgbClr val="292729"/>
                </a:solidFill>
                <a:latin typeface="Verdana"/>
                <a:cs typeface="Verdana"/>
              </a:rPr>
              <a:t> </a:t>
            </a:r>
            <a:r>
              <a:rPr sz="1250" spc="-20" dirty="0">
                <a:solidFill>
                  <a:srgbClr val="292729"/>
                </a:solidFill>
                <a:latin typeface="Verdana"/>
                <a:cs typeface="Verdana"/>
              </a:rPr>
              <a:t>SPECIALIST</a:t>
            </a:r>
            <a:endParaRPr sz="1250">
              <a:latin typeface="Verdana"/>
              <a:cs typeface="Verdana"/>
            </a:endParaRPr>
          </a:p>
        </p:txBody>
      </p:sp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xfrm>
            <a:off x="335991" y="459740"/>
            <a:ext cx="209042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solidFill>
                  <a:srgbClr val="292729"/>
                </a:solidFill>
              </a:rPr>
              <a:t>R</a:t>
            </a:r>
            <a:r>
              <a:rPr sz="3000" spc="375" dirty="0">
                <a:solidFill>
                  <a:srgbClr val="292729"/>
                </a:solidFill>
              </a:rPr>
              <a:t> </a:t>
            </a:r>
            <a:r>
              <a:rPr sz="3000" spc="245" dirty="0">
                <a:solidFill>
                  <a:srgbClr val="292729"/>
                </a:solidFill>
              </a:rPr>
              <a:t>A</a:t>
            </a:r>
            <a:r>
              <a:rPr sz="3000" spc="380" dirty="0">
                <a:solidFill>
                  <a:srgbClr val="292729"/>
                </a:solidFill>
              </a:rPr>
              <a:t> </a:t>
            </a:r>
            <a:r>
              <a:rPr sz="3000" spc="90" dirty="0">
                <a:solidFill>
                  <a:srgbClr val="292729"/>
                </a:solidFill>
              </a:rPr>
              <a:t>N</a:t>
            </a:r>
            <a:r>
              <a:rPr sz="3000" spc="375" dirty="0">
                <a:solidFill>
                  <a:srgbClr val="292729"/>
                </a:solidFill>
              </a:rPr>
              <a:t> </a:t>
            </a:r>
            <a:r>
              <a:rPr sz="3000" spc="65" dirty="0">
                <a:solidFill>
                  <a:srgbClr val="292729"/>
                </a:solidFill>
              </a:rPr>
              <a:t>G</a:t>
            </a:r>
            <a:r>
              <a:rPr sz="3000" spc="375" dirty="0">
                <a:solidFill>
                  <a:srgbClr val="292729"/>
                </a:solidFill>
              </a:rPr>
              <a:t> </a:t>
            </a:r>
            <a:r>
              <a:rPr sz="3000" spc="95" dirty="0">
                <a:solidFill>
                  <a:srgbClr val="292729"/>
                </a:solidFill>
              </a:rPr>
              <a:t>E</a:t>
            </a:r>
            <a:endParaRPr sz="3000"/>
          </a:p>
        </p:txBody>
      </p:sp>
    </p:spTree>
    <p:extLst>
      <p:ext uri="{BB962C8B-B14F-4D97-AF65-F5344CB8AC3E}">
        <p14:creationId xmlns:p14="http://schemas.microsoft.com/office/powerpoint/2010/main" val="32278693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49005" y="109348"/>
            <a:ext cx="495300" cy="6666865"/>
            <a:chOff x="3349005" y="109348"/>
            <a:chExt cx="495300" cy="66668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49005" y="109348"/>
              <a:ext cx="495054" cy="6666348"/>
            </a:xfrm>
            <a:prstGeom prst="rect">
              <a:avLst/>
            </a:prstGeom>
          </p:spPr>
        </p:pic>
        <p:pic>
          <p:nvPicPr>
            <p:cNvPr id="4" name="object 4" descr="Une image contenant robot, vêtement de protection  Le contenu généré par l’IA peut être incorrect.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94202" y="2957448"/>
              <a:ext cx="394550" cy="1834514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3944001" y="109348"/>
            <a:ext cx="495300" cy="6666865"/>
            <a:chOff x="3944001" y="109348"/>
            <a:chExt cx="495300" cy="666686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44001" y="109348"/>
              <a:ext cx="495065" cy="6666348"/>
            </a:xfrm>
            <a:prstGeom prst="rect">
              <a:avLst/>
            </a:prstGeom>
          </p:spPr>
        </p:pic>
        <p:pic>
          <p:nvPicPr>
            <p:cNvPr id="7" name="object 7" descr="Une image contenant robot, vêtement de protection  Le contenu généré par l’IA peut être incorrect.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89323" y="2957448"/>
              <a:ext cx="394550" cy="1834514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243331" y="2772282"/>
            <a:ext cx="249301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dirty="0">
                <a:latin typeface="Tahoma"/>
                <a:cs typeface="Tahoma"/>
              </a:rPr>
              <a:t>D O P O R U Č E N É  V Á Z Á N Í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3331" y="2923159"/>
            <a:ext cx="65024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 dirty="0">
                <a:latin typeface="Verdana"/>
                <a:cs typeface="Verdana"/>
              </a:rPr>
              <a:t>FCPBS05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3331" y="3083178"/>
            <a:ext cx="1647825" cy="346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050" dirty="0">
                <a:latin typeface="Verdana"/>
                <a:cs typeface="Verdana"/>
              </a:rPr>
              <a:t>SPX </a:t>
            </a:r>
            <a:r>
              <a:rPr sz="1050" spc="-135" dirty="0">
                <a:latin typeface="Verdana"/>
                <a:cs typeface="Verdana"/>
              </a:rPr>
              <a:t>14</a:t>
            </a:r>
            <a:r>
              <a:rPr sz="1050" spc="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ROCKERACE</a:t>
            </a:r>
            <a:r>
              <a:rPr sz="1050" spc="-45" dirty="0">
                <a:latin typeface="Verdana"/>
                <a:cs typeface="Verdana"/>
              </a:rPr>
              <a:t> </a:t>
            </a:r>
            <a:r>
              <a:rPr sz="1050" spc="35" dirty="0">
                <a:latin typeface="Verdana"/>
                <a:cs typeface="Verdana"/>
              </a:rPr>
              <a:t>GW </a:t>
            </a:r>
            <a:r>
              <a:rPr sz="1050" dirty="0">
                <a:latin typeface="Verdana"/>
                <a:cs typeface="Verdana"/>
              </a:rPr>
              <a:t>WHITE</a:t>
            </a:r>
            <a:r>
              <a:rPr sz="1050" spc="-7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BLACK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24053" y="2755773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247840" y="2065273"/>
            <a:ext cx="2412365" cy="87630"/>
            <a:chOff x="247840" y="2065273"/>
            <a:chExt cx="2412365" cy="87630"/>
          </a:xfrm>
        </p:grpSpPr>
        <p:sp>
          <p:nvSpPr>
            <p:cNvPr id="13" name="object 13"/>
            <p:cNvSpPr/>
            <p:nvPr/>
          </p:nvSpPr>
          <p:spPr>
            <a:xfrm>
              <a:off x="247840" y="2065273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826"/>
                  </a:lnTo>
                  <a:lnTo>
                    <a:pt x="3428" y="26670"/>
                  </a:lnTo>
                  <a:lnTo>
                    <a:pt x="0" y="43561"/>
                  </a:lnTo>
                  <a:lnTo>
                    <a:pt x="3428" y="60578"/>
                  </a:lnTo>
                  <a:lnTo>
                    <a:pt x="12750" y="74422"/>
                  </a:lnTo>
                  <a:lnTo>
                    <a:pt x="26593" y="83692"/>
                  </a:lnTo>
                  <a:lnTo>
                    <a:pt x="43535" y="87122"/>
                  </a:lnTo>
                  <a:lnTo>
                    <a:pt x="2368486" y="87122"/>
                  </a:lnTo>
                  <a:lnTo>
                    <a:pt x="2385504" y="83692"/>
                  </a:lnTo>
                  <a:lnTo>
                    <a:pt x="2399347" y="74422"/>
                  </a:lnTo>
                  <a:lnTo>
                    <a:pt x="2408618" y="60578"/>
                  </a:lnTo>
                  <a:lnTo>
                    <a:pt x="2412047" y="43561"/>
                  </a:lnTo>
                  <a:lnTo>
                    <a:pt x="2408618" y="26670"/>
                  </a:lnTo>
                  <a:lnTo>
                    <a:pt x="2399347" y="12826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65468" y="2078227"/>
              <a:ext cx="684530" cy="61594"/>
            </a:xfrm>
            <a:custGeom>
              <a:avLst/>
              <a:gdLst/>
              <a:ahLst/>
              <a:cxnLst/>
              <a:rect l="l" t="t" r="r" b="b"/>
              <a:pathLst>
                <a:path w="684530" h="61594">
                  <a:moveTo>
                    <a:pt x="660361" y="0"/>
                  </a:moveTo>
                  <a:lnTo>
                    <a:pt x="23583" y="0"/>
                  </a:lnTo>
                  <a:lnTo>
                    <a:pt x="14401" y="2412"/>
                  </a:lnTo>
                  <a:lnTo>
                    <a:pt x="6908" y="9017"/>
                  </a:lnTo>
                  <a:lnTo>
                    <a:pt x="1854" y="18669"/>
                  </a:lnTo>
                  <a:lnTo>
                    <a:pt x="0" y="30607"/>
                  </a:lnTo>
                  <a:lnTo>
                    <a:pt x="1854" y="42545"/>
                  </a:lnTo>
                  <a:lnTo>
                    <a:pt x="6908" y="52324"/>
                  </a:lnTo>
                  <a:lnTo>
                    <a:pt x="14401" y="58800"/>
                  </a:lnTo>
                  <a:lnTo>
                    <a:pt x="23583" y="61213"/>
                  </a:lnTo>
                  <a:lnTo>
                    <a:pt x="660361" y="61213"/>
                  </a:lnTo>
                  <a:lnTo>
                    <a:pt x="669544" y="58800"/>
                  </a:lnTo>
                  <a:lnTo>
                    <a:pt x="677049" y="52324"/>
                  </a:lnTo>
                  <a:lnTo>
                    <a:pt x="682104" y="42545"/>
                  </a:lnTo>
                  <a:lnTo>
                    <a:pt x="683958" y="30607"/>
                  </a:lnTo>
                  <a:lnTo>
                    <a:pt x="682104" y="18669"/>
                  </a:lnTo>
                  <a:lnTo>
                    <a:pt x="677049" y="9017"/>
                  </a:lnTo>
                  <a:lnTo>
                    <a:pt x="669544" y="2412"/>
                  </a:lnTo>
                  <a:lnTo>
                    <a:pt x="660361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247840" y="2335657"/>
            <a:ext cx="2412365" cy="87630"/>
            <a:chOff x="247840" y="2335657"/>
            <a:chExt cx="2412365" cy="87630"/>
          </a:xfrm>
        </p:grpSpPr>
        <p:sp>
          <p:nvSpPr>
            <p:cNvPr id="16" name="object 16"/>
            <p:cNvSpPr/>
            <p:nvPr/>
          </p:nvSpPr>
          <p:spPr>
            <a:xfrm>
              <a:off x="247840" y="2335657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700"/>
                  </a:lnTo>
                  <a:lnTo>
                    <a:pt x="3428" y="26542"/>
                  </a:lnTo>
                  <a:lnTo>
                    <a:pt x="0" y="43560"/>
                  </a:lnTo>
                  <a:lnTo>
                    <a:pt x="3428" y="60451"/>
                  </a:lnTo>
                  <a:lnTo>
                    <a:pt x="12750" y="74294"/>
                  </a:lnTo>
                  <a:lnTo>
                    <a:pt x="26593" y="83692"/>
                  </a:lnTo>
                  <a:lnTo>
                    <a:pt x="43535" y="87121"/>
                  </a:lnTo>
                  <a:lnTo>
                    <a:pt x="2368486" y="87121"/>
                  </a:lnTo>
                  <a:lnTo>
                    <a:pt x="2385504" y="83692"/>
                  </a:lnTo>
                  <a:lnTo>
                    <a:pt x="2399347" y="74294"/>
                  </a:lnTo>
                  <a:lnTo>
                    <a:pt x="2408618" y="60451"/>
                  </a:lnTo>
                  <a:lnTo>
                    <a:pt x="2412047" y="43560"/>
                  </a:lnTo>
                  <a:lnTo>
                    <a:pt x="2408618" y="26542"/>
                  </a:lnTo>
                  <a:lnTo>
                    <a:pt x="2399347" y="12700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855724" y="2348611"/>
              <a:ext cx="785495" cy="60960"/>
            </a:xfrm>
            <a:custGeom>
              <a:avLst/>
              <a:gdLst/>
              <a:ahLst/>
              <a:cxnLst/>
              <a:rect l="l" t="t" r="r" b="b"/>
              <a:pathLst>
                <a:path w="785494" h="60960">
                  <a:moveTo>
                    <a:pt x="757555" y="0"/>
                  </a:moveTo>
                  <a:lnTo>
                    <a:pt x="27558" y="0"/>
                  </a:lnTo>
                  <a:lnTo>
                    <a:pt x="16890" y="2412"/>
                  </a:lnTo>
                  <a:lnTo>
                    <a:pt x="8127" y="8889"/>
                  </a:lnTo>
                  <a:lnTo>
                    <a:pt x="2158" y="18541"/>
                  </a:lnTo>
                  <a:lnTo>
                    <a:pt x="0" y="30352"/>
                  </a:lnTo>
                  <a:lnTo>
                    <a:pt x="2158" y="42163"/>
                  </a:lnTo>
                  <a:lnTo>
                    <a:pt x="8127" y="51815"/>
                  </a:lnTo>
                  <a:lnTo>
                    <a:pt x="16890" y="58419"/>
                  </a:lnTo>
                  <a:lnTo>
                    <a:pt x="27558" y="60833"/>
                  </a:lnTo>
                  <a:lnTo>
                    <a:pt x="757555" y="60833"/>
                  </a:lnTo>
                  <a:lnTo>
                    <a:pt x="768350" y="58419"/>
                  </a:lnTo>
                  <a:lnTo>
                    <a:pt x="777113" y="51815"/>
                  </a:lnTo>
                  <a:lnTo>
                    <a:pt x="783082" y="42163"/>
                  </a:lnTo>
                  <a:lnTo>
                    <a:pt x="785240" y="30352"/>
                  </a:lnTo>
                  <a:lnTo>
                    <a:pt x="783082" y="18541"/>
                  </a:lnTo>
                  <a:lnTo>
                    <a:pt x="777113" y="8889"/>
                  </a:lnTo>
                  <a:lnTo>
                    <a:pt x="768350" y="2412"/>
                  </a:lnTo>
                  <a:lnTo>
                    <a:pt x="757555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96620" y="2160778"/>
            <a:ext cx="21717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52245" y="2160778"/>
            <a:ext cx="5969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096770" y="2160778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07009" y="2430526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211681" y="2430526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068829" y="2430526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35102" y="244220"/>
            <a:ext cx="2637790" cy="1093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95"/>
              </a:lnSpc>
              <a:spcBef>
                <a:spcPts val="100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UNISEX</a:t>
            </a:r>
            <a:r>
              <a:rPr sz="1100" spc="-8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5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60" dirty="0">
                <a:solidFill>
                  <a:srgbClr val="7E7E7E"/>
                </a:solidFill>
                <a:latin typeface="Verdana"/>
                <a:cs typeface="Verdana"/>
              </a:rPr>
              <a:t>–</a:t>
            </a:r>
            <a:r>
              <a:rPr sz="1100" spc="-5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7E7E7E"/>
                </a:solidFill>
                <a:latin typeface="Verdana"/>
                <a:cs typeface="Verdana"/>
              </a:rPr>
              <a:t>RACE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45" dirty="0">
                <a:solidFill>
                  <a:srgbClr val="7E7E7E"/>
                </a:solidFill>
                <a:latin typeface="Verdana"/>
                <a:cs typeface="Verdana"/>
              </a:rPr>
              <a:t>PERFORMANCE</a:t>
            </a:r>
            <a:endParaRPr sz="1100" dirty="0">
              <a:latin typeface="Verdana"/>
              <a:cs typeface="Verdana"/>
            </a:endParaRPr>
          </a:p>
          <a:p>
            <a:pPr marL="12700">
              <a:lnSpc>
                <a:spcPts val="2855"/>
              </a:lnSpc>
            </a:pPr>
            <a:r>
              <a:rPr sz="2400" b="1" spc="90" dirty="0">
                <a:latin typeface="Tahoma"/>
                <a:cs typeface="Tahoma"/>
              </a:rPr>
              <a:t>H</a:t>
            </a:r>
            <a:r>
              <a:rPr sz="2400" b="1" spc="-160" dirty="0">
                <a:latin typeface="Tahoma"/>
                <a:cs typeface="Tahoma"/>
              </a:rPr>
              <a:t> </a:t>
            </a:r>
            <a:r>
              <a:rPr sz="2400" b="1" spc="130" dirty="0">
                <a:latin typeface="Tahoma"/>
                <a:cs typeface="Tahoma"/>
              </a:rPr>
              <a:t>E</a:t>
            </a:r>
            <a:r>
              <a:rPr sz="2400" b="1" spc="-165" dirty="0">
                <a:latin typeface="Tahoma"/>
                <a:cs typeface="Tahoma"/>
              </a:rPr>
              <a:t> </a:t>
            </a:r>
            <a:r>
              <a:rPr sz="2400" b="1" dirty="0">
                <a:latin typeface="Tahoma"/>
                <a:cs typeface="Tahoma"/>
              </a:rPr>
              <a:t>R</a:t>
            </a:r>
            <a:r>
              <a:rPr sz="2400" b="1" spc="-160" dirty="0">
                <a:latin typeface="Tahoma"/>
                <a:cs typeface="Tahoma"/>
              </a:rPr>
              <a:t> </a:t>
            </a:r>
            <a:r>
              <a:rPr sz="2400" b="1" spc="114" dirty="0">
                <a:latin typeface="Tahoma"/>
                <a:cs typeface="Tahoma"/>
              </a:rPr>
              <a:t>O</a:t>
            </a:r>
            <a:endParaRPr sz="24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1268095" algn="l"/>
              </a:tabLst>
            </a:pPr>
            <a:r>
              <a:rPr sz="2400" b="1" dirty="0">
                <a:latin typeface="Tahoma"/>
                <a:cs typeface="Tahoma"/>
              </a:rPr>
              <a:t>S</a:t>
            </a:r>
            <a:r>
              <a:rPr sz="2400" b="1" spc="-175" dirty="0">
                <a:latin typeface="Tahoma"/>
                <a:cs typeface="Tahoma"/>
              </a:rPr>
              <a:t> </a:t>
            </a:r>
            <a:r>
              <a:rPr sz="2400" b="1" dirty="0">
                <a:latin typeface="Tahoma"/>
                <a:cs typeface="Tahoma"/>
              </a:rPr>
              <a:t>T</a:t>
            </a:r>
            <a:r>
              <a:rPr sz="2400" b="1" spc="170" dirty="0">
                <a:latin typeface="Tahoma"/>
                <a:cs typeface="Tahoma"/>
              </a:rPr>
              <a:t>  </a:t>
            </a:r>
            <a:r>
              <a:rPr sz="2400" b="1" dirty="0">
                <a:latin typeface="Tahoma"/>
                <a:cs typeface="Tahoma"/>
              </a:rPr>
              <a:t>T</a:t>
            </a:r>
            <a:r>
              <a:rPr sz="2400" b="1" spc="-160" dirty="0">
                <a:latin typeface="Tahoma"/>
                <a:cs typeface="Tahoma"/>
              </a:rPr>
              <a:t> </a:t>
            </a:r>
            <a:r>
              <a:rPr sz="2400" b="1" spc="-434" dirty="0">
                <a:latin typeface="Tahoma"/>
                <a:cs typeface="Tahoma"/>
              </a:rPr>
              <a:t>I</a:t>
            </a:r>
            <a:r>
              <a:rPr sz="2400" b="1" dirty="0">
                <a:latin typeface="Tahoma"/>
                <a:cs typeface="Tahoma"/>
              </a:rPr>
              <a:t>	R</a:t>
            </a:r>
            <a:r>
              <a:rPr sz="2400" b="1" spc="-160" dirty="0">
                <a:latin typeface="Tahoma"/>
                <a:cs typeface="Tahoma"/>
              </a:rPr>
              <a:t> </a:t>
            </a:r>
            <a:r>
              <a:rPr sz="2400" b="1" spc="-125" dirty="0">
                <a:latin typeface="Tahoma"/>
                <a:cs typeface="Tahoma"/>
              </a:rPr>
              <a:t>2</a:t>
            </a:r>
            <a:r>
              <a:rPr sz="2400" b="1" spc="-160" dirty="0">
                <a:latin typeface="Tahoma"/>
                <a:cs typeface="Tahoma"/>
              </a:rPr>
              <a:t> </a:t>
            </a:r>
            <a:r>
              <a:rPr sz="2400" b="1" spc="-50" dirty="0">
                <a:latin typeface="Tahoma"/>
                <a:cs typeface="Tahoma"/>
              </a:rPr>
              <a:t>2</a:t>
            </a:r>
            <a:endParaRPr sz="24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RAPSD04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35101" y="1471421"/>
            <a:ext cx="2296007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Verdana"/>
                <a:cs typeface="Verdana"/>
              </a:rPr>
              <a:t>RRPSD06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50" dirty="0">
                <a:latin typeface="Verdana"/>
                <a:cs typeface="Verdana"/>
              </a:rPr>
              <a:t>HERO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spc="-70" dirty="0">
                <a:latin typeface="Verdana"/>
                <a:cs typeface="Verdana"/>
              </a:rPr>
              <a:t>ST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95" dirty="0">
                <a:latin typeface="Verdana"/>
                <a:cs typeface="Verdana"/>
              </a:rPr>
              <a:t>TI</a:t>
            </a:r>
            <a:r>
              <a:rPr sz="1100" spc="-3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R22 </a:t>
            </a:r>
            <a:r>
              <a:rPr sz="1100" spc="-60" dirty="0">
                <a:latin typeface="Verdana"/>
                <a:cs typeface="Verdana"/>
              </a:rPr>
              <a:t>SPX14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ROCKERACE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spc="-160" dirty="0">
                <a:latin typeface="Verdana"/>
                <a:cs typeface="Verdana"/>
              </a:rPr>
              <a:t>–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lang="cs-CZ" sz="1100" b="1" spc="-95" dirty="0">
                <a:latin typeface="Tahoma"/>
                <a:cs typeface="Tahoma"/>
              </a:rPr>
              <a:t>28 990,- </a:t>
            </a:r>
            <a:endParaRPr sz="1100" dirty="0">
              <a:latin typeface="Tahoma"/>
              <a:cs typeface="Tahoma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11777218" y="187528"/>
            <a:ext cx="396240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55" dirty="0">
                <a:solidFill>
                  <a:srgbClr val="FCFBFF"/>
                </a:solidFill>
                <a:latin typeface="Tahoma"/>
                <a:cs typeface="Tahoma"/>
              </a:rPr>
              <a:t>NEW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28" name="object 2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8916" y="3509810"/>
            <a:ext cx="1772539" cy="1159217"/>
          </a:xfrm>
          <a:prstGeom prst="rect">
            <a:avLst/>
          </a:prstGeom>
        </p:spPr>
      </p:pic>
      <p:graphicFrame>
        <p:nvGraphicFramePr>
          <p:cNvPr id="29" name="object 29"/>
          <p:cNvGraphicFramePr>
            <a:graphicFrameLocks noGrp="1"/>
          </p:cNvGraphicFramePr>
          <p:nvPr/>
        </p:nvGraphicFramePr>
        <p:xfrm>
          <a:off x="5114797" y="1353920"/>
          <a:ext cx="2931160" cy="11093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31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>
                        <a:lnSpc>
                          <a:spcPts val="1230"/>
                        </a:lnSpc>
                      </a:pPr>
                      <a:r>
                        <a:rPr sz="1050" spc="-25" dirty="0">
                          <a:latin typeface="Verdana"/>
                          <a:cs typeface="Verdana"/>
                        </a:rPr>
                        <a:t>R22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spc="-125" dirty="0">
                          <a:latin typeface="Verdana"/>
                          <a:cs typeface="Verdana"/>
                        </a:rPr>
                        <a:t>167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0" dirty="0">
                          <a:latin typeface="Verdana"/>
                          <a:cs typeface="Verdana"/>
                        </a:rPr>
                        <a:t>172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177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182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40" dirty="0">
                          <a:latin typeface="Verdana"/>
                          <a:cs typeface="Verdana"/>
                        </a:rPr>
                        <a:t>cm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123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68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103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78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85" dirty="0">
                          <a:latin typeface="Verdana"/>
                          <a:cs typeface="Verdana"/>
                        </a:rPr>
                        <a:t>13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(167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4,2</a:t>
                      </a:r>
                      <a:r>
                        <a:rPr sz="1050" spc="-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(167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0" name="object 30"/>
          <p:cNvSpPr/>
          <p:nvPr/>
        </p:nvSpPr>
        <p:spPr>
          <a:xfrm>
            <a:off x="8720835" y="4649851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744457" y="560265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2" name="object 3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82889" y="5123857"/>
            <a:ext cx="390088" cy="389913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8736330" y="5572410"/>
            <a:ext cx="2053589" cy="1008609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86690" indent="-165100">
              <a:lnSpc>
                <a:spcPct val="100000"/>
              </a:lnSpc>
              <a:spcBef>
                <a:spcPts val="465"/>
              </a:spcBef>
              <a:buFont typeface="Tahoma"/>
              <a:buChar char="►"/>
              <a:tabLst>
                <a:tab pos="186690" algn="l"/>
              </a:tabLst>
            </a:pPr>
            <a:r>
              <a:rPr lang="cs-CZ" sz="1050" spc="-10" dirty="0">
                <a:latin typeface="Verdana"/>
                <a:cs typeface="Verdana"/>
              </a:rPr>
              <a:t>Výkon</a:t>
            </a:r>
          </a:p>
          <a:p>
            <a:pPr marL="18732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87325" algn="l"/>
              </a:tabLst>
            </a:pPr>
            <a:r>
              <a:rPr lang="cs-CZ" sz="1050" spc="-10" dirty="0">
                <a:latin typeface="Verdana"/>
                <a:cs typeface="Verdana"/>
              </a:rPr>
              <a:t>Precizní kontrola ovládání a rychlost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87325" algn="l"/>
              </a:tabLst>
            </a:pPr>
            <a:r>
              <a:rPr lang="cs-CZ" sz="1050" spc="-10" dirty="0">
                <a:latin typeface="Verdana"/>
                <a:cs typeface="Verdana"/>
              </a:rPr>
              <a:t>Hravost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721979" y="4614517"/>
            <a:ext cx="2540635" cy="44820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535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475"/>
              </a:spcBef>
            </a:pPr>
            <a:endParaRPr sz="1050" dirty="0">
              <a:latin typeface="Verdana"/>
              <a:cs typeface="Verdana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5117210" y="5013578"/>
            <a:ext cx="2817495" cy="10795"/>
          </a:xfrm>
          <a:custGeom>
            <a:avLst/>
            <a:gdLst/>
            <a:ahLst/>
            <a:cxnLst/>
            <a:rect l="l" t="t" r="r" b="b"/>
            <a:pathLst>
              <a:path w="2817495" h="10795">
                <a:moveTo>
                  <a:pt x="0" y="0"/>
                </a:moveTo>
                <a:lnTo>
                  <a:pt x="2816987" y="10668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5120765" y="4977044"/>
            <a:ext cx="2721357" cy="1470915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20955">
              <a:lnSpc>
                <a:spcPct val="100000"/>
              </a:lnSpc>
              <a:spcBef>
                <a:spcPts val="610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55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05" dirty="0">
                <a:latin typeface="Verdana"/>
                <a:cs typeface="Verdana"/>
              </a:rPr>
              <a:t>30%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80%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</a:t>
            </a:r>
            <a:r>
              <a:rPr lang="cs-CZ" sz="1050" spc="65" dirty="0" err="1">
                <a:latin typeface="Verdana"/>
                <a:cs typeface="Verdana"/>
              </a:rPr>
              <a:t>titanalu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20%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pt-BR" sz="1050" dirty="0">
                <a:latin typeface="Verdana"/>
                <a:cs typeface="Verdana"/>
              </a:rPr>
              <a:t>Bukové jádro s certif. PEFC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"zelená energie" při výrobě</a:t>
            </a: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pl-PL" sz="1050" dirty="0">
                <a:latin typeface="Verdana"/>
                <a:cs typeface="Verdana"/>
              </a:rPr>
              <a:t>Výroba i zdroje materiálů z Evropy  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8720835" y="107797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8723503" y="1103122"/>
            <a:ext cx="227711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5123307" y="2464942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123307" y="3512311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5116448" y="2410519"/>
            <a:ext cx="1464310" cy="651510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0"/>
              </a:spcBef>
            </a:pPr>
            <a:r>
              <a:rPr lang="pt-BR" sz="1000" b="1" dirty="0">
                <a:latin typeface="Tahoma"/>
                <a:cs typeface="Tahoma"/>
              </a:rPr>
              <a:t>T E C H N O L O G I E </a:t>
            </a:r>
            <a:endParaRPr sz="1000" dirty="0">
              <a:latin typeface="Tahoma"/>
              <a:cs typeface="Tahoma"/>
            </a:endParaRPr>
          </a:p>
          <a:p>
            <a:pPr marL="196850" indent="-165100">
              <a:lnSpc>
                <a:spcPct val="100000"/>
              </a:lnSpc>
              <a:spcBef>
                <a:spcPts val="625"/>
              </a:spcBef>
              <a:buFont typeface="Tahoma"/>
              <a:buChar char="►"/>
              <a:tabLst>
                <a:tab pos="196850" algn="l"/>
              </a:tabLst>
            </a:pPr>
            <a:r>
              <a:rPr sz="1050" spc="75" dirty="0">
                <a:latin typeface="Verdana"/>
                <a:cs typeface="Verdana"/>
              </a:rPr>
              <a:t>POWER</a:t>
            </a:r>
            <a:r>
              <a:rPr sz="1050" spc="-135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TIP</a:t>
            </a:r>
            <a:endParaRPr sz="1050" dirty="0">
              <a:latin typeface="Verdana"/>
              <a:cs typeface="Verdana"/>
            </a:endParaRPr>
          </a:p>
          <a:p>
            <a:pPr marL="197485" indent="-165735">
              <a:lnSpc>
                <a:spcPct val="100000"/>
              </a:lnSpc>
              <a:buFont typeface="Times New Roman"/>
              <a:buChar char="►"/>
              <a:tabLst>
                <a:tab pos="197485" algn="l"/>
              </a:tabLst>
            </a:pPr>
            <a:r>
              <a:rPr sz="1050" dirty="0">
                <a:latin typeface="Verdana"/>
                <a:cs typeface="Verdana"/>
              </a:rPr>
              <a:t>V</a:t>
            </a:r>
            <a:r>
              <a:rPr sz="1050" spc="-75" dirty="0">
                <a:latin typeface="Verdana"/>
                <a:cs typeface="Verdana"/>
              </a:rPr>
              <a:t> </a:t>
            </a:r>
            <a:r>
              <a:rPr sz="1050" spc="-85" dirty="0">
                <a:latin typeface="Verdana"/>
                <a:cs typeface="Verdana"/>
              </a:rPr>
              <a:t>-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PROFILE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125592" y="3532759"/>
            <a:ext cx="148272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096383" y="1113536"/>
            <a:ext cx="274574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dirty="0">
                <a:latin typeface="Tahoma"/>
                <a:cs typeface="Tahoma"/>
              </a:rPr>
              <a:t>T E C H N I C K É   S P E C I F I K A C E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093715" y="108585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5" name="object 45"/>
          <p:cNvGrpSpPr/>
          <p:nvPr/>
        </p:nvGrpSpPr>
        <p:grpSpPr>
          <a:xfrm>
            <a:off x="5989954" y="2758351"/>
            <a:ext cx="2193290" cy="757555"/>
            <a:chOff x="5989954" y="2758351"/>
            <a:chExt cx="2193290" cy="757555"/>
          </a:xfrm>
        </p:grpSpPr>
        <p:pic>
          <p:nvPicPr>
            <p:cNvPr id="46" name="object 46" descr="Une image contenant livre, conception, fournitures de bureau  Description générée automatiquement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71156" y="2758351"/>
              <a:ext cx="1211618" cy="757262"/>
            </a:xfrm>
            <a:prstGeom prst="rect">
              <a:avLst/>
            </a:prstGeom>
          </p:spPr>
        </p:pic>
        <p:pic>
          <p:nvPicPr>
            <p:cNvPr id="47" name="object 47" descr="Une image contenant conception  Le contenu généré par l’IA peut être incorrect.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989954" y="2827185"/>
              <a:ext cx="1083678" cy="686015"/>
            </a:xfrm>
            <a:prstGeom prst="rect">
              <a:avLst/>
            </a:prstGeom>
          </p:spPr>
        </p:pic>
      </p:grpSp>
      <p:pic>
        <p:nvPicPr>
          <p:cNvPr id="48" name="object 4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240296" y="4588925"/>
            <a:ext cx="1008613" cy="183731"/>
          </a:xfrm>
          <a:prstGeom prst="rect">
            <a:avLst/>
          </a:prstGeom>
        </p:spPr>
      </p:pic>
      <p:sp>
        <p:nvSpPr>
          <p:cNvPr id="49" name="object 49"/>
          <p:cNvSpPr txBox="1"/>
          <p:nvPr/>
        </p:nvSpPr>
        <p:spPr>
          <a:xfrm>
            <a:off x="5120385" y="3740302"/>
            <a:ext cx="1075690" cy="60198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3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BEECH</a:t>
            </a:r>
            <a:r>
              <a:rPr sz="1050" spc="100" dirty="0">
                <a:latin typeface="Verdana"/>
                <a:cs typeface="Verdana"/>
              </a:rPr>
              <a:t> </a:t>
            </a:r>
            <a:r>
              <a:rPr sz="1050" spc="35" dirty="0">
                <a:latin typeface="Verdana"/>
                <a:cs typeface="Verdana"/>
              </a:rPr>
              <a:t>PEFC</a:t>
            </a:r>
            <a:endParaRPr sz="1050">
              <a:latin typeface="Verdana"/>
              <a:cs typeface="Verdana"/>
            </a:endParaRPr>
          </a:p>
          <a:p>
            <a:pPr marR="164465" algn="r">
              <a:lnSpc>
                <a:spcPct val="100000"/>
              </a:lnSpc>
              <a:spcBef>
                <a:spcPts val="250"/>
              </a:spcBef>
            </a:pPr>
            <a:r>
              <a:rPr sz="1050" spc="-10" dirty="0">
                <a:latin typeface="Verdana"/>
                <a:cs typeface="Verdana"/>
              </a:rPr>
              <a:t>Woodcore</a:t>
            </a:r>
            <a:endParaRPr sz="1050">
              <a:latin typeface="Verdana"/>
              <a:cs typeface="Verdana"/>
            </a:endParaRPr>
          </a:p>
          <a:p>
            <a:pPr marL="165735" marR="220979" indent="-165735" algn="r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65735" algn="l"/>
              </a:tabLst>
            </a:pPr>
            <a:r>
              <a:rPr sz="1050" dirty="0">
                <a:latin typeface="Verdana"/>
                <a:cs typeface="Verdana"/>
              </a:rPr>
              <a:t>Tip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pic>
        <p:nvPicPr>
          <p:cNvPr id="50" name="object 5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823931" y="4466628"/>
            <a:ext cx="902232" cy="423453"/>
          </a:xfrm>
          <a:prstGeom prst="rect">
            <a:avLst/>
          </a:prstGeom>
        </p:spPr>
      </p:pic>
      <p:sp>
        <p:nvSpPr>
          <p:cNvPr id="51" name="object 51"/>
          <p:cNvSpPr txBox="1"/>
          <p:nvPr/>
        </p:nvSpPr>
        <p:spPr>
          <a:xfrm>
            <a:off x="6554851" y="3726840"/>
            <a:ext cx="1598930" cy="60198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3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Rectangular</a:t>
            </a:r>
            <a:r>
              <a:rPr sz="1050" spc="10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sidewall</a:t>
            </a:r>
            <a:endParaRPr sz="105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Full</a:t>
            </a:r>
            <a:r>
              <a:rPr sz="1050" spc="1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titanal</a:t>
            </a:r>
            <a:endParaRPr sz="105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Predictive</a:t>
            </a:r>
            <a:r>
              <a:rPr sz="1050" spc="3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241300" y="6515100"/>
            <a:ext cx="2115820" cy="162224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lang="cs-CZ" sz="1000" b="1" i="1" spc="-20" dirty="0">
                <a:solidFill>
                  <a:srgbClr val="7E7E7E"/>
                </a:solidFill>
                <a:latin typeface="Verdana"/>
                <a:cs typeface="Verdana"/>
              </a:rPr>
              <a:t>Z lásky k rychlosti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89128" y="5232120"/>
            <a:ext cx="2682875" cy="894476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60325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475"/>
              </a:spcBef>
            </a:pP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140" dirty="0">
                <a:latin typeface="Tahoma"/>
                <a:cs typeface="Tahoma"/>
              </a:rPr>
              <a:t> 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G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" dirty="0">
                <a:latin typeface="Tahoma"/>
                <a:cs typeface="Tahoma"/>
              </a:rPr>
              <a:t>E</a:t>
            </a:r>
            <a:endParaRPr lang="cs-CZ" sz="1000" b="1" spc="5" dirty="0">
              <a:latin typeface="Tahoma"/>
              <a:cs typeface="Tahoma"/>
            </a:endParaRPr>
          </a:p>
          <a:p>
            <a:pPr marL="86995">
              <a:lnSpc>
                <a:spcPct val="100000"/>
              </a:lnSpc>
              <a:spcBef>
                <a:spcPts val="475"/>
              </a:spcBef>
            </a:pPr>
            <a:r>
              <a:rPr lang="cs-CZ" sz="1000" i="1" dirty="0">
                <a:latin typeface="Verdana"/>
                <a:cs typeface="Verdana"/>
              </a:rPr>
              <a:t>V žilách mají závodní DNA a v každém manévru se projevuje jejich osobnost. Od surové síly až po hravou přesnost. Stvořeny k překonávání hranic.</a:t>
            </a:r>
          </a:p>
        </p:txBody>
      </p:sp>
      <p:sp>
        <p:nvSpPr>
          <p:cNvPr id="58" name="TextovéPole 57">
            <a:extLst>
              <a:ext uri="{FF2B5EF4-FFF2-40B4-BE49-F238E27FC236}">
                <a16:creationId xmlns:a16="http://schemas.microsoft.com/office/drawing/2014/main" id="{B486B52F-DDFB-9943-B611-94885BB1281D}"/>
              </a:ext>
            </a:extLst>
          </p:cNvPr>
          <p:cNvSpPr txBox="1"/>
          <p:nvPr/>
        </p:nvSpPr>
        <p:spPr>
          <a:xfrm>
            <a:off x="8744456" y="1295400"/>
            <a:ext cx="2761744" cy="31624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50" dirty="0">
                <a:latin typeface="Verdana"/>
              </a:rPr>
              <a:t>Precizní konstrukce. Inspirováno závodním oddělením. Lyže </a:t>
            </a:r>
            <a:r>
              <a:rPr lang="cs-CZ" sz="1050" dirty="0" err="1">
                <a:latin typeface="Verdana"/>
              </a:rPr>
              <a:t>Hero</a:t>
            </a:r>
            <a:r>
              <a:rPr lang="cs-CZ" sz="1050" dirty="0">
                <a:latin typeface="Verdana"/>
              </a:rPr>
              <a:t> ST TI jsou určeny pro lyžaře, kteří touží po přesnosti a intenzitě v každém krátkém oblouku ve  stylu SL. Díky technologii </a:t>
            </a:r>
            <a:r>
              <a:rPr lang="cs-CZ" sz="1050" dirty="0" err="1">
                <a:latin typeface="Verdana"/>
              </a:rPr>
              <a:t>Predictive</a:t>
            </a:r>
            <a:r>
              <a:rPr lang="cs-CZ" sz="1050" dirty="0">
                <a:latin typeface="Verdana"/>
              </a:rPr>
              <a:t> </a:t>
            </a:r>
            <a:r>
              <a:rPr lang="cs-CZ" sz="1050" dirty="0" err="1">
                <a:latin typeface="Verdana"/>
              </a:rPr>
              <a:t>Sidecut</a:t>
            </a:r>
            <a:r>
              <a:rPr lang="cs-CZ" sz="1050" dirty="0">
                <a:latin typeface="Verdana"/>
              </a:rPr>
              <a:t> se lyže stávají prodloužením vašeho těla, předvídají vaše pohyby a zajišťují plynulé, intuitivní přechody. Špička </a:t>
            </a:r>
            <a:r>
              <a:rPr lang="cs-CZ" sz="1050" dirty="0" err="1">
                <a:latin typeface="Verdana"/>
              </a:rPr>
              <a:t>Power</a:t>
            </a:r>
            <a:r>
              <a:rPr lang="cs-CZ" sz="1050" dirty="0">
                <a:latin typeface="Verdana"/>
              </a:rPr>
              <a:t> Tip zajišťuje výbušné zahájení zatáčky a plynulý přenos energie, zatímco naše  závody prověřená technologie LCT zvyšuje stabilitu, kontrolu -  zajišťuje tak optimální rychlost při přechodu z hrany na hranu, přesnost a sílu.  LCT zamezuje  nechtěnému reverznímu průhybu lyží a  tím udržuje lyži ve  stálém kontaktu se  sněhem</a:t>
            </a:r>
          </a:p>
        </p:txBody>
      </p:sp>
      <p:sp>
        <p:nvSpPr>
          <p:cNvPr id="60" name="TextovéPole 59">
            <a:extLst>
              <a:ext uri="{FF2B5EF4-FFF2-40B4-BE49-F238E27FC236}">
                <a16:creationId xmlns:a16="http://schemas.microsoft.com/office/drawing/2014/main" id="{2E11B737-3A34-B337-BCD9-89692C5804EB}"/>
              </a:ext>
            </a:extLst>
          </p:cNvPr>
          <p:cNvSpPr txBox="1"/>
          <p:nvPr/>
        </p:nvSpPr>
        <p:spPr>
          <a:xfrm>
            <a:off x="8720836" y="4918502"/>
            <a:ext cx="3699764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50" dirty="0"/>
              <a:t>Pro experty a zkušené lyžaře, kteří hledají výkon při krátkých obloucích a závodní energii a  jsou závislí na hravosti s plnou energií.</a:t>
            </a:r>
          </a:p>
        </p:txBody>
      </p:sp>
      <p:sp>
        <p:nvSpPr>
          <p:cNvPr id="57" name="TextovéPole 56">
            <a:extLst>
              <a:ext uri="{FF2B5EF4-FFF2-40B4-BE49-F238E27FC236}">
                <a16:creationId xmlns:a16="http://schemas.microsoft.com/office/drawing/2014/main" id="{A20156EF-BFD5-C48B-0DF1-A1631F6B3FCD}"/>
              </a:ext>
            </a:extLst>
          </p:cNvPr>
          <p:cNvSpPr txBox="1"/>
          <p:nvPr/>
        </p:nvSpPr>
        <p:spPr>
          <a:xfrm>
            <a:off x="5067300" y="381000"/>
            <a:ext cx="6210300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cs-CZ" sz="1100" b="1" i="1" kern="100" dirty="0">
                <a:effectLst/>
                <a:latin typeface="Verdana" panose="020B0604030504040204" pitchFamily="34" charset="0"/>
                <a:ea typeface="Aptos" panose="020B0004020202020204" pitchFamily="34" charset="0"/>
                <a:cs typeface="Verdana" panose="020B0604030504040204" pitchFamily="34" charset="0"/>
              </a:rPr>
              <a:t>Díky výbušnému duchu a hravé ovladatelnosti krátké oblouky ještě nikdy nebyly tak divoké.</a:t>
            </a:r>
            <a:endParaRPr lang="cs-CZ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3" name="object 46" descr="Une image contenant texte, carte de visite  Description générée automatiquement">
            <a:extLst>
              <a:ext uri="{FF2B5EF4-FFF2-40B4-BE49-F238E27FC236}">
                <a16:creationId xmlns:a16="http://schemas.microsoft.com/office/drawing/2014/main" id="{7EC7B72A-1426-AF71-BBC0-587596F68B79}"/>
              </a:ext>
            </a:extLst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978572" y="2491275"/>
            <a:ext cx="1067385" cy="556366"/>
          </a:xfrm>
          <a:prstGeom prst="rect">
            <a:avLst/>
          </a:prstGeom>
        </p:spPr>
      </p:pic>
      <p:sp>
        <p:nvSpPr>
          <p:cNvPr id="59" name="TextovéPole 58">
            <a:extLst>
              <a:ext uri="{FF2B5EF4-FFF2-40B4-BE49-F238E27FC236}">
                <a16:creationId xmlns:a16="http://schemas.microsoft.com/office/drawing/2014/main" id="{BD916596-8416-B942-E2C1-A1781288AFB9}"/>
              </a:ext>
            </a:extLst>
          </p:cNvPr>
          <p:cNvSpPr txBox="1"/>
          <p:nvPr/>
        </p:nvSpPr>
        <p:spPr>
          <a:xfrm>
            <a:off x="5067300" y="3082476"/>
            <a:ext cx="3115474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8435" indent="-165735">
              <a:lnSpc>
                <a:spcPct val="100000"/>
              </a:lnSpc>
              <a:buFont typeface="Times New Roman"/>
              <a:buChar char="►"/>
              <a:tabLst>
                <a:tab pos="178435" algn="l"/>
              </a:tabLst>
            </a:pPr>
            <a:r>
              <a:rPr lang="cs-CZ" sz="1050" dirty="0">
                <a:latin typeface="Verdana"/>
                <a:cs typeface="Verdana"/>
              </a:rPr>
              <a:t>L</a:t>
            </a:r>
            <a:r>
              <a:rPr lang="cs-CZ" sz="1050" spc="-85" dirty="0">
                <a:latin typeface="Verdana"/>
                <a:cs typeface="Verdana"/>
              </a:rPr>
              <a:t> </a:t>
            </a:r>
            <a:r>
              <a:rPr lang="cs-CZ" sz="1050" dirty="0">
                <a:latin typeface="Verdana"/>
                <a:cs typeface="Verdana"/>
              </a:rPr>
              <a:t>C</a:t>
            </a:r>
            <a:r>
              <a:rPr lang="cs-CZ" sz="1050" spc="-80" dirty="0">
                <a:latin typeface="Verdana"/>
                <a:cs typeface="Verdana"/>
              </a:rPr>
              <a:t> </a:t>
            </a:r>
            <a:r>
              <a:rPr lang="cs-CZ" sz="1050" spc="-50" dirty="0">
                <a:latin typeface="Verdana"/>
                <a:cs typeface="Verdana"/>
              </a:rPr>
              <a:t>T</a:t>
            </a:r>
            <a:endParaRPr lang="cs-CZ" sz="105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0797498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59209" y="140972"/>
            <a:ext cx="458470" cy="6630670"/>
            <a:chOff x="3359209" y="140972"/>
            <a:chExt cx="458470" cy="66306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59209" y="140972"/>
              <a:ext cx="457860" cy="6630145"/>
            </a:xfrm>
            <a:prstGeom prst="rect">
              <a:avLst/>
            </a:prstGeom>
          </p:spPr>
        </p:pic>
        <p:pic>
          <p:nvPicPr>
            <p:cNvPr id="4" name="object 4" descr="Une image contenant robot, vêtement de protection  Le contenu généré par l’IA peut être incorrect.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90010" y="3025775"/>
              <a:ext cx="380822" cy="1770633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3967539" y="131488"/>
            <a:ext cx="458470" cy="6630670"/>
            <a:chOff x="3967539" y="131488"/>
            <a:chExt cx="458470" cy="663067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67539" y="131488"/>
              <a:ext cx="457860" cy="6630146"/>
            </a:xfrm>
            <a:prstGeom prst="rect">
              <a:avLst/>
            </a:prstGeom>
          </p:spPr>
        </p:pic>
        <p:pic>
          <p:nvPicPr>
            <p:cNvPr id="7" name="object 7" descr="Une image contenant robot, vêtement de protection  Le contenu généré par l’IA peut être incorrect.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98341" y="3016250"/>
              <a:ext cx="380822" cy="1770633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236626" y="243662"/>
            <a:ext cx="2642870" cy="1093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295"/>
              </a:lnSpc>
              <a:spcBef>
                <a:spcPts val="105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UNISEX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 SKIS</a:t>
            </a:r>
            <a:r>
              <a:rPr sz="1100" spc="-5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55" dirty="0">
                <a:solidFill>
                  <a:srgbClr val="7E7E7E"/>
                </a:solidFill>
                <a:latin typeface="Verdana"/>
                <a:cs typeface="Verdana"/>
              </a:rPr>
              <a:t>–</a:t>
            </a:r>
            <a:r>
              <a:rPr sz="1100" spc="-5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7E7E7E"/>
                </a:solidFill>
                <a:latin typeface="Verdana"/>
                <a:cs typeface="Verdana"/>
              </a:rPr>
              <a:t>RACE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45" dirty="0">
                <a:solidFill>
                  <a:srgbClr val="7E7E7E"/>
                </a:solidFill>
                <a:latin typeface="Verdana"/>
                <a:cs typeface="Verdana"/>
              </a:rPr>
              <a:t>PERFORMANCE</a:t>
            </a:r>
            <a:endParaRPr sz="1100" dirty="0">
              <a:latin typeface="Verdana"/>
              <a:cs typeface="Verdana"/>
            </a:endParaRPr>
          </a:p>
          <a:p>
            <a:pPr marL="12700">
              <a:lnSpc>
                <a:spcPts val="2855"/>
              </a:lnSpc>
            </a:pPr>
            <a:r>
              <a:rPr sz="2400" b="1" spc="90" dirty="0">
                <a:solidFill>
                  <a:srgbClr val="030505"/>
                </a:solidFill>
                <a:latin typeface="Tahoma"/>
                <a:cs typeface="Tahoma"/>
              </a:rPr>
              <a:t>H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3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R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14" dirty="0">
                <a:solidFill>
                  <a:srgbClr val="030505"/>
                </a:solidFill>
                <a:latin typeface="Tahoma"/>
                <a:cs typeface="Tahoma"/>
              </a:rPr>
              <a:t>O</a:t>
            </a:r>
            <a:endParaRPr sz="24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tabLst>
                <a:tab pos="677545" algn="l"/>
                <a:tab pos="1258570" algn="l"/>
              </a:tabLst>
            </a:pPr>
            <a:r>
              <a:rPr sz="2400" b="1" spc="65" dirty="0">
                <a:solidFill>
                  <a:srgbClr val="030505"/>
                </a:solidFill>
                <a:latin typeface="Tahoma"/>
                <a:cs typeface="Tahoma"/>
              </a:rPr>
              <a:t>L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50" dirty="0">
                <a:solidFill>
                  <a:srgbClr val="030505"/>
                </a:solidFill>
                <a:latin typeface="Tahoma"/>
                <a:cs typeface="Tahoma"/>
              </a:rPr>
              <a:t>T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	T</a:t>
            </a:r>
            <a:r>
              <a:rPr sz="2400" b="1" spc="-17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434" dirty="0">
                <a:solidFill>
                  <a:srgbClr val="030505"/>
                </a:solidFill>
                <a:latin typeface="Tahoma"/>
                <a:cs typeface="Tahoma"/>
              </a:rPr>
              <a:t>I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	R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125" dirty="0">
                <a:solidFill>
                  <a:srgbClr val="030505"/>
                </a:solidFill>
                <a:latin typeface="Tahoma"/>
                <a:cs typeface="Tahoma"/>
              </a:rPr>
              <a:t>2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50" dirty="0">
                <a:solidFill>
                  <a:srgbClr val="030505"/>
                </a:solidFill>
                <a:latin typeface="Tahoma"/>
                <a:cs typeface="Tahoma"/>
              </a:rPr>
              <a:t>2</a:t>
            </a:r>
            <a:endParaRPr sz="24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RAPSE02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6626" y="1471040"/>
            <a:ext cx="2430772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Verdana"/>
                <a:cs typeface="Verdana"/>
              </a:rPr>
              <a:t>RRPSE03</a:t>
            </a:r>
            <a:r>
              <a:rPr sz="1100" spc="-105" dirty="0">
                <a:latin typeface="Verdana"/>
                <a:cs typeface="Verdana"/>
              </a:rPr>
              <a:t> </a:t>
            </a:r>
            <a:r>
              <a:rPr sz="1100" spc="50" dirty="0">
                <a:latin typeface="Verdana"/>
                <a:cs typeface="Verdana"/>
              </a:rPr>
              <a:t>HERO</a:t>
            </a:r>
            <a:r>
              <a:rPr sz="1100" spc="-9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LT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spc="-90" dirty="0">
                <a:latin typeface="Verdana"/>
                <a:cs typeface="Verdana"/>
              </a:rPr>
              <a:t>TI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R22</a:t>
            </a:r>
            <a:endParaRPr sz="11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100" spc="-60" dirty="0">
                <a:latin typeface="Verdana"/>
                <a:cs typeface="Verdana"/>
              </a:rPr>
              <a:t>SPX14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ROCKERACE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spc="-155" dirty="0">
                <a:latin typeface="Verdana"/>
                <a:cs typeface="Verdana"/>
              </a:rPr>
              <a:t>–</a:t>
            </a:r>
            <a:r>
              <a:rPr sz="1100" spc="-10" dirty="0">
                <a:latin typeface="Verdana"/>
                <a:cs typeface="Verdana"/>
              </a:rPr>
              <a:t> </a:t>
            </a:r>
            <a:r>
              <a:rPr lang="cs-CZ" sz="1100" b="1" spc="-95" dirty="0">
                <a:latin typeface="Tahoma"/>
                <a:cs typeface="Tahoma"/>
              </a:rPr>
              <a:t>28 990,- </a:t>
            </a:r>
            <a:endParaRPr sz="1100" dirty="0">
              <a:latin typeface="Tahoma"/>
              <a:cs typeface="Tahom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24053" y="3187573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object 11"/>
          <p:cNvSpPr txBox="1"/>
          <p:nvPr/>
        </p:nvSpPr>
        <p:spPr>
          <a:xfrm>
            <a:off x="243331" y="3204210"/>
            <a:ext cx="249301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dirty="0">
                <a:latin typeface="Tahoma"/>
                <a:cs typeface="Tahoma"/>
              </a:rPr>
              <a:t>D O P O R U Č E N É  V Á Z Á N Í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43331" y="3355085"/>
            <a:ext cx="65024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 dirty="0">
                <a:latin typeface="Verdana"/>
                <a:cs typeface="Verdana"/>
              </a:rPr>
              <a:t>FCPBS05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43331" y="3515105"/>
            <a:ext cx="1647825" cy="346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050" dirty="0">
                <a:latin typeface="Verdana"/>
                <a:cs typeface="Verdana"/>
              </a:rPr>
              <a:t>SPX </a:t>
            </a:r>
            <a:r>
              <a:rPr sz="1050" spc="-135" dirty="0">
                <a:latin typeface="Verdana"/>
                <a:cs typeface="Verdana"/>
              </a:rPr>
              <a:t>14</a:t>
            </a:r>
            <a:r>
              <a:rPr sz="1050" spc="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ROCKERACE</a:t>
            </a:r>
            <a:r>
              <a:rPr sz="1050" spc="-45" dirty="0">
                <a:latin typeface="Verdana"/>
                <a:cs typeface="Verdana"/>
              </a:rPr>
              <a:t> </a:t>
            </a:r>
            <a:r>
              <a:rPr sz="1050" spc="35" dirty="0">
                <a:latin typeface="Verdana"/>
                <a:cs typeface="Verdana"/>
              </a:rPr>
              <a:t>GW </a:t>
            </a:r>
            <a:r>
              <a:rPr sz="1050" dirty="0">
                <a:latin typeface="Verdana"/>
                <a:cs typeface="Verdana"/>
              </a:rPr>
              <a:t>WHITE</a:t>
            </a:r>
            <a:r>
              <a:rPr sz="1050" spc="-7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BLACK</a:t>
            </a:r>
            <a:endParaRPr sz="1050" dirty="0">
              <a:latin typeface="Verdana"/>
              <a:cs typeface="Verdana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247840" y="2420873"/>
            <a:ext cx="2412365" cy="87630"/>
            <a:chOff x="247840" y="2420873"/>
            <a:chExt cx="2412365" cy="87630"/>
          </a:xfrm>
        </p:grpSpPr>
        <p:sp>
          <p:nvSpPr>
            <p:cNvPr id="15" name="object 15"/>
            <p:cNvSpPr/>
            <p:nvPr/>
          </p:nvSpPr>
          <p:spPr>
            <a:xfrm>
              <a:off x="247840" y="2420873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826"/>
                  </a:lnTo>
                  <a:lnTo>
                    <a:pt x="3428" y="26670"/>
                  </a:lnTo>
                  <a:lnTo>
                    <a:pt x="0" y="43561"/>
                  </a:lnTo>
                  <a:lnTo>
                    <a:pt x="3428" y="60578"/>
                  </a:lnTo>
                  <a:lnTo>
                    <a:pt x="12750" y="74422"/>
                  </a:lnTo>
                  <a:lnTo>
                    <a:pt x="26593" y="83692"/>
                  </a:lnTo>
                  <a:lnTo>
                    <a:pt x="43535" y="87122"/>
                  </a:lnTo>
                  <a:lnTo>
                    <a:pt x="2368486" y="87122"/>
                  </a:lnTo>
                  <a:lnTo>
                    <a:pt x="2385504" y="83692"/>
                  </a:lnTo>
                  <a:lnTo>
                    <a:pt x="2399347" y="74422"/>
                  </a:lnTo>
                  <a:lnTo>
                    <a:pt x="2408618" y="60578"/>
                  </a:lnTo>
                  <a:lnTo>
                    <a:pt x="2412047" y="43561"/>
                  </a:lnTo>
                  <a:lnTo>
                    <a:pt x="2408618" y="26670"/>
                  </a:lnTo>
                  <a:lnTo>
                    <a:pt x="2399347" y="12826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265468" y="2433827"/>
              <a:ext cx="684530" cy="61594"/>
            </a:xfrm>
            <a:custGeom>
              <a:avLst/>
              <a:gdLst/>
              <a:ahLst/>
              <a:cxnLst/>
              <a:rect l="l" t="t" r="r" b="b"/>
              <a:pathLst>
                <a:path w="684530" h="61594">
                  <a:moveTo>
                    <a:pt x="660361" y="0"/>
                  </a:moveTo>
                  <a:lnTo>
                    <a:pt x="23583" y="0"/>
                  </a:lnTo>
                  <a:lnTo>
                    <a:pt x="14401" y="2412"/>
                  </a:lnTo>
                  <a:lnTo>
                    <a:pt x="6908" y="9017"/>
                  </a:lnTo>
                  <a:lnTo>
                    <a:pt x="1854" y="18669"/>
                  </a:lnTo>
                  <a:lnTo>
                    <a:pt x="0" y="30607"/>
                  </a:lnTo>
                  <a:lnTo>
                    <a:pt x="1854" y="42545"/>
                  </a:lnTo>
                  <a:lnTo>
                    <a:pt x="6908" y="52324"/>
                  </a:lnTo>
                  <a:lnTo>
                    <a:pt x="14401" y="58800"/>
                  </a:lnTo>
                  <a:lnTo>
                    <a:pt x="23583" y="61213"/>
                  </a:lnTo>
                  <a:lnTo>
                    <a:pt x="660361" y="61213"/>
                  </a:lnTo>
                  <a:lnTo>
                    <a:pt x="669544" y="58800"/>
                  </a:lnTo>
                  <a:lnTo>
                    <a:pt x="677049" y="52324"/>
                  </a:lnTo>
                  <a:lnTo>
                    <a:pt x="682104" y="42545"/>
                  </a:lnTo>
                  <a:lnTo>
                    <a:pt x="683958" y="30607"/>
                  </a:lnTo>
                  <a:lnTo>
                    <a:pt x="682104" y="18669"/>
                  </a:lnTo>
                  <a:lnTo>
                    <a:pt x="677049" y="9017"/>
                  </a:lnTo>
                  <a:lnTo>
                    <a:pt x="669544" y="2412"/>
                  </a:lnTo>
                  <a:lnTo>
                    <a:pt x="660361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247840" y="2691257"/>
            <a:ext cx="2412365" cy="87630"/>
            <a:chOff x="247840" y="2691257"/>
            <a:chExt cx="2412365" cy="87630"/>
          </a:xfrm>
        </p:grpSpPr>
        <p:sp>
          <p:nvSpPr>
            <p:cNvPr id="18" name="object 18"/>
            <p:cNvSpPr/>
            <p:nvPr/>
          </p:nvSpPr>
          <p:spPr>
            <a:xfrm>
              <a:off x="247840" y="2691257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700"/>
                  </a:lnTo>
                  <a:lnTo>
                    <a:pt x="3428" y="26542"/>
                  </a:lnTo>
                  <a:lnTo>
                    <a:pt x="0" y="43560"/>
                  </a:lnTo>
                  <a:lnTo>
                    <a:pt x="3428" y="60451"/>
                  </a:lnTo>
                  <a:lnTo>
                    <a:pt x="12750" y="74294"/>
                  </a:lnTo>
                  <a:lnTo>
                    <a:pt x="26593" y="83692"/>
                  </a:lnTo>
                  <a:lnTo>
                    <a:pt x="43535" y="87121"/>
                  </a:lnTo>
                  <a:lnTo>
                    <a:pt x="2368486" y="87121"/>
                  </a:lnTo>
                  <a:lnTo>
                    <a:pt x="2385504" y="83692"/>
                  </a:lnTo>
                  <a:lnTo>
                    <a:pt x="2399347" y="74294"/>
                  </a:lnTo>
                  <a:lnTo>
                    <a:pt x="2408618" y="60451"/>
                  </a:lnTo>
                  <a:lnTo>
                    <a:pt x="2412047" y="43560"/>
                  </a:lnTo>
                  <a:lnTo>
                    <a:pt x="2408618" y="26542"/>
                  </a:lnTo>
                  <a:lnTo>
                    <a:pt x="2399347" y="12700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9" name="object 19"/>
            <p:cNvSpPr/>
            <p:nvPr/>
          </p:nvSpPr>
          <p:spPr>
            <a:xfrm>
              <a:off x="1855724" y="2704211"/>
              <a:ext cx="785495" cy="60960"/>
            </a:xfrm>
            <a:custGeom>
              <a:avLst/>
              <a:gdLst/>
              <a:ahLst/>
              <a:cxnLst/>
              <a:rect l="l" t="t" r="r" b="b"/>
              <a:pathLst>
                <a:path w="785494" h="60960">
                  <a:moveTo>
                    <a:pt x="757555" y="0"/>
                  </a:moveTo>
                  <a:lnTo>
                    <a:pt x="27558" y="0"/>
                  </a:lnTo>
                  <a:lnTo>
                    <a:pt x="16890" y="2412"/>
                  </a:lnTo>
                  <a:lnTo>
                    <a:pt x="8127" y="8889"/>
                  </a:lnTo>
                  <a:lnTo>
                    <a:pt x="2158" y="18541"/>
                  </a:lnTo>
                  <a:lnTo>
                    <a:pt x="0" y="30352"/>
                  </a:lnTo>
                  <a:lnTo>
                    <a:pt x="2158" y="42163"/>
                  </a:lnTo>
                  <a:lnTo>
                    <a:pt x="8127" y="51815"/>
                  </a:lnTo>
                  <a:lnTo>
                    <a:pt x="16890" y="58419"/>
                  </a:lnTo>
                  <a:lnTo>
                    <a:pt x="27558" y="60833"/>
                  </a:lnTo>
                  <a:lnTo>
                    <a:pt x="757555" y="60833"/>
                  </a:lnTo>
                  <a:lnTo>
                    <a:pt x="768350" y="58419"/>
                  </a:lnTo>
                  <a:lnTo>
                    <a:pt x="777113" y="51815"/>
                  </a:lnTo>
                  <a:lnTo>
                    <a:pt x="783082" y="42163"/>
                  </a:lnTo>
                  <a:lnTo>
                    <a:pt x="785240" y="30352"/>
                  </a:lnTo>
                  <a:lnTo>
                    <a:pt x="783082" y="18541"/>
                  </a:lnTo>
                  <a:lnTo>
                    <a:pt x="777113" y="8889"/>
                  </a:lnTo>
                  <a:lnTo>
                    <a:pt x="768350" y="2412"/>
                  </a:lnTo>
                  <a:lnTo>
                    <a:pt x="757555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496620" y="2516504"/>
            <a:ext cx="21717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 dirty="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52245" y="2516504"/>
            <a:ext cx="5969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 dirty="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096770" y="2516504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 dirty="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07009" y="2786253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 dirty="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211681" y="2786253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 dirty="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068829" y="2786253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 dirty="0">
              <a:latin typeface="Verdana"/>
              <a:cs typeface="Verdana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7" name="object 27"/>
          <p:cNvSpPr txBox="1"/>
          <p:nvPr/>
        </p:nvSpPr>
        <p:spPr>
          <a:xfrm>
            <a:off x="11777218" y="187528"/>
            <a:ext cx="396240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55" dirty="0">
                <a:solidFill>
                  <a:srgbClr val="FCFBFF"/>
                </a:solidFill>
                <a:latin typeface="Tahoma"/>
                <a:cs typeface="Tahoma"/>
              </a:rPr>
              <a:t>NEW</a:t>
            </a:r>
            <a:endParaRPr sz="1100" dirty="0">
              <a:latin typeface="Tahoma"/>
              <a:cs typeface="Tahoma"/>
            </a:endParaRPr>
          </a:p>
        </p:txBody>
      </p:sp>
      <p:pic>
        <p:nvPicPr>
          <p:cNvPr id="28" name="object 2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8523" y="3933101"/>
            <a:ext cx="1735708" cy="1135087"/>
          </a:xfrm>
          <a:prstGeom prst="rect">
            <a:avLst/>
          </a:prstGeom>
        </p:spPr>
      </p:pic>
      <p:graphicFrame>
        <p:nvGraphicFramePr>
          <p:cNvPr id="29" name="object 29"/>
          <p:cNvGraphicFramePr>
            <a:graphicFrameLocks noGrp="1"/>
          </p:cNvGraphicFramePr>
          <p:nvPr/>
        </p:nvGraphicFramePr>
        <p:xfrm>
          <a:off x="5115814" y="1357857"/>
          <a:ext cx="2933065" cy="11048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330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>
                        <a:lnSpc>
                          <a:spcPts val="1230"/>
                        </a:lnSpc>
                      </a:pPr>
                      <a:r>
                        <a:rPr sz="1050" spc="-25" dirty="0">
                          <a:latin typeface="Verdana"/>
                          <a:cs typeface="Verdana"/>
                        </a:rPr>
                        <a:t>R22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spc="-125" dirty="0">
                          <a:latin typeface="Verdana"/>
                          <a:cs typeface="Verdana"/>
                        </a:rPr>
                        <a:t>167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0" dirty="0">
                          <a:latin typeface="Verdana"/>
                          <a:cs typeface="Verdana"/>
                        </a:rPr>
                        <a:t>172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177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182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40" dirty="0">
                          <a:latin typeface="Verdana"/>
                          <a:cs typeface="Verdana"/>
                        </a:rPr>
                        <a:t>CM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120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75" dirty="0">
                          <a:latin typeface="Verdana"/>
                          <a:cs typeface="Verdana"/>
                        </a:rPr>
                        <a:t>71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102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75" dirty="0">
                          <a:latin typeface="Verdana"/>
                          <a:cs typeface="Verdana"/>
                        </a:rPr>
                        <a:t>17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(177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60" dirty="0">
                          <a:latin typeface="Verdana"/>
                          <a:cs typeface="Verdana"/>
                        </a:rPr>
                        <a:t>4,9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(177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1778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0" name="object 30"/>
          <p:cNvSpPr/>
          <p:nvPr/>
        </p:nvSpPr>
        <p:spPr>
          <a:xfrm>
            <a:off x="8720835" y="49530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1" name="object 31"/>
          <p:cNvSpPr/>
          <p:nvPr/>
        </p:nvSpPr>
        <p:spPr>
          <a:xfrm>
            <a:off x="8744457" y="59436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2" name="object 3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82889" y="5123857"/>
            <a:ext cx="390088" cy="389913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8736330" y="5949316"/>
            <a:ext cx="2053589" cy="451484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86690" indent="-165100">
              <a:lnSpc>
                <a:spcPct val="100000"/>
              </a:lnSpc>
              <a:spcBef>
                <a:spcPts val="465"/>
              </a:spcBef>
              <a:buFont typeface="Tahoma"/>
              <a:buChar char="►"/>
              <a:tabLst>
                <a:tab pos="186690" algn="l"/>
              </a:tabLst>
            </a:pPr>
            <a:r>
              <a:rPr lang="cs-CZ" sz="1050" dirty="0">
                <a:latin typeface="Verdana"/>
                <a:cs typeface="Verdana"/>
              </a:rPr>
              <a:t>Výkonnostní carving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8721979" y="4933315"/>
            <a:ext cx="2540635" cy="932948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535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475"/>
              </a:spcBef>
            </a:pPr>
            <a:r>
              <a:rPr lang="cs-CZ" sz="1050" dirty="0">
                <a:latin typeface="Verdana"/>
                <a:cs typeface="Verdana"/>
              </a:rPr>
              <a:t>Zkušení a nadšení lyžaři, kteří hledají výkonné a technologicky moderní </a:t>
            </a:r>
            <a:r>
              <a:rPr lang="cs-CZ" sz="1050" dirty="0" err="1">
                <a:latin typeface="Verdana"/>
                <a:cs typeface="Verdana"/>
              </a:rPr>
              <a:t>produkty.Milovníci</a:t>
            </a:r>
            <a:r>
              <a:rPr lang="cs-CZ" sz="1050" dirty="0">
                <a:latin typeface="Verdana"/>
                <a:cs typeface="Verdana"/>
              </a:rPr>
              <a:t> přesnosti a rychlosti.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5117210" y="5013578"/>
            <a:ext cx="2817495" cy="10795"/>
          </a:xfrm>
          <a:custGeom>
            <a:avLst/>
            <a:gdLst/>
            <a:ahLst/>
            <a:cxnLst/>
            <a:rect l="l" t="t" r="r" b="b"/>
            <a:pathLst>
              <a:path w="2817495" h="10795">
                <a:moveTo>
                  <a:pt x="0" y="0"/>
                </a:moveTo>
                <a:lnTo>
                  <a:pt x="2816987" y="10668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5120766" y="4977044"/>
            <a:ext cx="2310130" cy="1070806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20955">
              <a:lnSpc>
                <a:spcPct val="100000"/>
              </a:lnSpc>
              <a:spcBef>
                <a:spcPts val="610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55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05" dirty="0">
                <a:latin typeface="Verdana"/>
                <a:cs typeface="Verdana"/>
              </a:rPr>
              <a:t>30%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80%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</a:t>
            </a:r>
            <a:r>
              <a:rPr lang="cs-CZ" sz="1050" spc="65" dirty="0" err="1">
                <a:latin typeface="Verdana"/>
                <a:cs typeface="Verdana"/>
              </a:rPr>
              <a:t>titanalu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20%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pt-BR" sz="1050" dirty="0">
                <a:latin typeface="Verdana"/>
                <a:cs typeface="Verdana"/>
              </a:rPr>
              <a:t>Bukové jádro s certif. PEFC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8720835" y="107797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8723503" y="1103122"/>
            <a:ext cx="227711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5123307" y="2464942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123307" y="3512311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5116448" y="2410519"/>
            <a:ext cx="1464310" cy="651510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0"/>
              </a:spcBef>
            </a:pPr>
            <a:r>
              <a:rPr lang="pt-BR" sz="1000" b="1" dirty="0">
                <a:latin typeface="Tahoma"/>
                <a:cs typeface="Tahoma"/>
              </a:rPr>
              <a:t>T E C H N O L O G I E </a:t>
            </a:r>
            <a:endParaRPr sz="1000" dirty="0">
              <a:latin typeface="Tahoma"/>
              <a:cs typeface="Tahoma"/>
            </a:endParaRPr>
          </a:p>
          <a:p>
            <a:pPr marL="196850" indent="-165100">
              <a:lnSpc>
                <a:spcPct val="100000"/>
              </a:lnSpc>
              <a:spcBef>
                <a:spcPts val="625"/>
              </a:spcBef>
              <a:buFont typeface="Tahoma"/>
              <a:buChar char="►"/>
              <a:tabLst>
                <a:tab pos="196850" algn="l"/>
              </a:tabLst>
            </a:pPr>
            <a:r>
              <a:rPr sz="1050" spc="75" dirty="0">
                <a:latin typeface="Verdana"/>
                <a:cs typeface="Verdana"/>
              </a:rPr>
              <a:t>POWER</a:t>
            </a:r>
            <a:r>
              <a:rPr sz="1050" spc="-135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TIP</a:t>
            </a:r>
            <a:endParaRPr sz="1050" dirty="0">
              <a:latin typeface="Verdana"/>
              <a:cs typeface="Verdana"/>
            </a:endParaRPr>
          </a:p>
          <a:p>
            <a:pPr marL="197485" indent="-165735">
              <a:lnSpc>
                <a:spcPct val="100000"/>
              </a:lnSpc>
              <a:buFont typeface="Times New Roman"/>
              <a:buChar char="►"/>
              <a:tabLst>
                <a:tab pos="197485" algn="l"/>
              </a:tabLst>
            </a:pPr>
            <a:r>
              <a:rPr sz="1050" dirty="0">
                <a:latin typeface="Verdana"/>
                <a:cs typeface="Verdana"/>
              </a:rPr>
              <a:t>V</a:t>
            </a:r>
            <a:r>
              <a:rPr sz="1050" spc="-75" dirty="0">
                <a:latin typeface="Verdana"/>
                <a:cs typeface="Verdana"/>
              </a:rPr>
              <a:t> </a:t>
            </a:r>
            <a:r>
              <a:rPr sz="1050" spc="-85" dirty="0">
                <a:latin typeface="Verdana"/>
                <a:cs typeface="Verdana"/>
              </a:rPr>
              <a:t>-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PROFILE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125592" y="3532759"/>
            <a:ext cx="148272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096383" y="1113536"/>
            <a:ext cx="274574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dirty="0">
                <a:latin typeface="Tahoma"/>
                <a:cs typeface="Tahoma"/>
              </a:rPr>
              <a:t>T E C H N I C K É   S P E C I F I K A C E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093715" y="108585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5" name="object 45"/>
          <p:cNvGrpSpPr/>
          <p:nvPr/>
        </p:nvGrpSpPr>
        <p:grpSpPr>
          <a:xfrm>
            <a:off x="5989954" y="2758351"/>
            <a:ext cx="2193290" cy="757555"/>
            <a:chOff x="5989954" y="2758351"/>
            <a:chExt cx="2193290" cy="757555"/>
          </a:xfrm>
        </p:grpSpPr>
        <p:pic>
          <p:nvPicPr>
            <p:cNvPr id="46" name="object 46" descr="Une image contenant livre, conception, fournitures de bureau  Description générée automatiquement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71156" y="2758351"/>
              <a:ext cx="1211618" cy="757262"/>
            </a:xfrm>
            <a:prstGeom prst="rect">
              <a:avLst/>
            </a:prstGeom>
          </p:spPr>
        </p:pic>
        <p:pic>
          <p:nvPicPr>
            <p:cNvPr id="47" name="object 47" descr="Une image contenant conception  Le contenu généré par l’IA peut être incorrect.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989954" y="2827185"/>
              <a:ext cx="1083678" cy="686015"/>
            </a:xfrm>
            <a:prstGeom prst="rect">
              <a:avLst/>
            </a:prstGeom>
          </p:spPr>
        </p:pic>
      </p:grpSp>
      <p:pic>
        <p:nvPicPr>
          <p:cNvPr id="48" name="object 4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240296" y="4588925"/>
            <a:ext cx="1008613" cy="183731"/>
          </a:xfrm>
          <a:prstGeom prst="rect">
            <a:avLst/>
          </a:prstGeom>
        </p:spPr>
      </p:pic>
      <p:sp>
        <p:nvSpPr>
          <p:cNvPr id="49" name="object 49"/>
          <p:cNvSpPr txBox="1"/>
          <p:nvPr/>
        </p:nvSpPr>
        <p:spPr>
          <a:xfrm>
            <a:off x="5120385" y="3740302"/>
            <a:ext cx="1075690" cy="60198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3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BEECH</a:t>
            </a:r>
            <a:r>
              <a:rPr sz="1050" spc="100" dirty="0">
                <a:latin typeface="Verdana"/>
                <a:cs typeface="Verdana"/>
              </a:rPr>
              <a:t> </a:t>
            </a:r>
            <a:r>
              <a:rPr sz="1050" spc="35" dirty="0">
                <a:latin typeface="Verdana"/>
                <a:cs typeface="Verdana"/>
              </a:rPr>
              <a:t>PEFC</a:t>
            </a:r>
            <a:endParaRPr sz="1050" dirty="0">
              <a:latin typeface="Verdana"/>
              <a:cs typeface="Verdana"/>
            </a:endParaRPr>
          </a:p>
          <a:p>
            <a:pPr marR="164465" algn="r">
              <a:lnSpc>
                <a:spcPct val="100000"/>
              </a:lnSpc>
              <a:spcBef>
                <a:spcPts val="250"/>
              </a:spcBef>
            </a:pPr>
            <a:r>
              <a:rPr sz="1050" spc="-10" dirty="0">
                <a:latin typeface="Verdana"/>
                <a:cs typeface="Verdana"/>
              </a:rPr>
              <a:t>Woodcore</a:t>
            </a:r>
            <a:endParaRPr sz="1050" dirty="0">
              <a:latin typeface="Verdana"/>
              <a:cs typeface="Verdana"/>
            </a:endParaRPr>
          </a:p>
          <a:p>
            <a:pPr marL="165735" marR="220979" indent="-165735" algn="r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65735" algn="l"/>
              </a:tabLst>
            </a:pPr>
            <a:r>
              <a:rPr sz="1050" dirty="0">
                <a:latin typeface="Verdana"/>
                <a:cs typeface="Verdana"/>
              </a:rPr>
              <a:t>Tip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 dirty="0">
              <a:latin typeface="Verdana"/>
              <a:cs typeface="Verdana"/>
            </a:endParaRPr>
          </a:p>
        </p:txBody>
      </p:sp>
      <p:pic>
        <p:nvPicPr>
          <p:cNvPr id="50" name="object 5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823931" y="4466628"/>
            <a:ext cx="902232" cy="423453"/>
          </a:xfrm>
          <a:prstGeom prst="rect">
            <a:avLst/>
          </a:prstGeom>
        </p:spPr>
      </p:pic>
      <p:sp>
        <p:nvSpPr>
          <p:cNvPr id="51" name="object 51"/>
          <p:cNvSpPr txBox="1"/>
          <p:nvPr/>
        </p:nvSpPr>
        <p:spPr>
          <a:xfrm>
            <a:off x="6554851" y="3726840"/>
            <a:ext cx="1598930" cy="60198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3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Rectangular</a:t>
            </a:r>
            <a:r>
              <a:rPr sz="1050" spc="10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sidewall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Full</a:t>
            </a:r>
            <a:r>
              <a:rPr sz="1050" spc="1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titanal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Predictive</a:t>
            </a:r>
            <a:r>
              <a:rPr sz="1050" spc="3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241300" y="6515100"/>
            <a:ext cx="2269490" cy="162224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cs-CZ" sz="1000" b="1" i="1" spc="-20" dirty="0">
                <a:solidFill>
                  <a:srgbClr val="7E7E7E"/>
                </a:solidFill>
                <a:latin typeface="Verdana"/>
                <a:cs typeface="Verdana"/>
              </a:rPr>
              <a:t>Z lásky k rychlosti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120765" y="6019800"/>
            <a:ext cx="2721357" cy="344966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40" dirty="0">
                <a:latin typeface="Tahoma"/>
                <a:cs typeface="Tahom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"zelená energie" při výrobě</a:t>
            </a:r>
          </a:p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15" dirty="0">
                <a:latin typeface="Tahoma"/>
                <a:cs typeface="Tahoma"/>
              </a:rPr>
              <a:t> </a:t>
            </a:r>
            <a:r>
              <a:rPr lang="pl-PL" sz="1050" dirty="0">
                <a:latin typeface="Verdana"/>
                <a:cs typeface="Verdana"/>
              </a:rPr>
              <a:t>Výroba i zdroje materiálů z Evropy  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8736329" y="6411186"/>
            <a:ext cx="2125725" cy="370614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1050" dirty="0">
                <a:latin typeface="Times New Roman"/>
                <a:cs typeface="Times New Roman"/>
              </a:rPr>
              <a:t>► </a:t>
            </a:r>
            <a:r>
              <a:rPr lang="cs-CZ" sz="1050" spc="-10" dirty="0">
                <a:latin typeface="Verdana"/>
                <a:cs typeface="Verdana"/>
              </a:rPr>
              <a:t>Precizní kontrola ovládání</a:t>
            </a: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lang="cs-CZ" sz="1050" dirty="0">
                <a:latin typeface="Times New Roman"/>
                <a:cs typeface="Times New Roman"/>
              </a:rPr>
              <a:t>► 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Rychlost</a:t>
            </a:r>
          </a:p>
        </p:txBody>
      </p:sp>
      <p:sp>
        <p:nvSpPr>
          <p:cNvPr id="52" name="object 52"/>
          <p:cNvSpPr txBox="1"/>
          <p:nvPr/>
        </p:nvSpPr>
        <p:spPr>
          <a:xfrm>
            <a:off x="5136260" y="336905"/>
            <a:ext cx="5725795" cy="215444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lang="cs-CZ" sz="1100" b="1" i="1" spc="-85" dirty="0">
                <a:latin typeface="Verdana"/>
              </a:rPr>
              <a:t>Tahle lyže proměňuje přesnost v sílu. Linii  oblouků určuje.</a:t>
            </a:r>
            <a:endParaRPr sz="1100" b="1" i="1" spc="-85" dirty="0">
              <a:latin typeface="Verdana"/>
            </a:endParaRPr>
          </a:p>
        </p:txBody>
      </p:sp>
      <p:sp>
        <p:nvSpPr>
          <p:cNvPr id="59" name="object 54">
            <a:extLst>
              <a:ext uri="{FF2B5EF4-FFF2-40B4-BE49-F238E27FC236}">
                <a16:creationId xmlns:a16="http://schemas.microsoft.com/office/drawing/2014/main" id="{DB7349D5-2AC9-2ED5-E4F5-5835C47770BC}"/>
              </a:ext>
            </a:extLst>
          </p:cNvPr>
          <p:cNvSpPr txBox="1"/>
          <p:nvPr/>
        </p:nvSpPr>
        <p:spPr>
          <a:xfrm>
            <a:off x="189128" y="5410200"/>
            <a:ext cx="2682875" cy="894476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60325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475"/>
              </a:spcBef>
            </a:pP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140" dirty="0">
                <a:latin typeface="Tahoma"/>
                <a:cs typeface="Tahoma"/>
              </a:rPr>
              <a:t> 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G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" dirty="0">
                <a:latin typeface="Tahoma"/>
                <a:cs typeface="Tahoma"/>
              </a:rPr>
              <a:t>E</a:t>
            </a:r>
            <a:endParaRPr lang="cs-CZ" sz="1000" b="1" spc="5" dirty="0">
              <a:latin typeface="Tahoma"/>
              <a:cs typeface="Tahoma"/>
            </a:endParaRPr>
          </a:p>
          <a:p>
            <a:pPr marL="86995">
              <a:lnSpc>
                <a:spcPct val="100000"/>
              </a:lnSpc>
              <a:spcBef>
                <a:spcPts val="475"/>
              </a:spcBef>
            </a:pPr>
            <a:r>
              <a:rPr lang="cs-CZ" sz="1000" i="1" dirty="0">
                <a:latin typeface="Verdana"/>
                <a:cs typeface="Verdana"/>
              </a:rPr>
              <a:t>V žilách mají závodní DNA a v každém manévru se projevuje jejich osobnost. Od surové síly až po hravou přesnost. Stvořeny k překonávání hranic.</a:t>
            </a:r>
          </a:p>
        </p:txBody>
      </p:sp>
      <p:sp>
        <p:nvSpPr>
          <p:cNvPr id="61" name="TextovéPole 60">
            <a:extLst>
              <a:ext uri="{FF2B5EF4-FFF2-40B4-BE49-F238E27FC236}">
                <a16:creationId xmlns:a16="http://schemas.microsoft.com/office/drawing/2014/main" id="{AD2DB4B3-FDCD-3F03-6D74-CDEDE0871A57}"/>
              </a:ext>
            </a:extLst>
          </p:cNvPr>
          <p:cNvSpPr txBox="1"/>
          <p:nvPr/>
        </p:nvSpPr>
        <p:spPr>
          <a:xfrm>
            <a:off x="8728803" y="1219200"/>
            <a:ext cx="3226572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50" dirty="0">
                <a:latin typeface="Verdana"/>
                <a:ea typeface="Verdana"/>
              </a:rPr>
              <a:t>Model </a:t>
            </a:r>
            <a:r>
              <a:rPr lang="cs-CZ" sz="1050" dirty="0" err="1">
                <a:latin typeface="Verdana"/>
                <a:ea typeface="Verdana"/>
              </a:rPr>
              <a:t>Hero</a:t>
            </a:r>
            <a:r>
              <a:rPr lang="cs-CZ" sz="1050" dirty="0">
                <a:latin typeface="Verdana"/>
                <a:ea typeface="Verdana"/>
              </a:rPr>
              <a:t> </a:t>
            </a:r>
            <a:r>
              <a:rPr lang="cs-CZ" sz="1050" dirty="0" err="1">
                <a:latin typeface="Verdana"/>
                <a:ea typeface="Verdana"/>
              </a:rPr>
              <a:t>Elite</a:t>
            </a:r>
            <a:r>
              <a:rPr lang="cs-CZ" sz="1050" dirty="0">
                <a:latin typeface="Verdana"/>
                <a:ea typeface="Verdana"/>
              </a:rPr>
              <a:t> LT TI R22, vytvořený pro vášnivé fanoušky závodního lyžování, je lyže inspirovaná závodním modelem GS, určená pro technické lyžaře na upravených sjezdovkách.  Jsou stvořeny pro stylové kreslení dlouhých oblouků. V závodech SP prověřená technologie Line </a:t>
            </a:r>
            <a:r>
              <a:rPr lang="cs-CZ" sz="1050" dirty="0" err="1">
                <a:latin typeface="Verdana"/>
                <a:ea typeface="Verdana"/>
              </a:rPr>
              <a:t>Control</a:t>
            </a:r>
            <a:r>
              <a:rPr lang="cs-CZ" sz="1050" dirty="0">
                <a:latin typeface="Verdana"/>
                <a:ea typeface="Verdana"/>
              </a:rPr>
              <a:t> Technology (LCT) doplňuje užší šířku ve středu 71 mm a profil pro dlouhé oblouky, což zajišťuje optimální rychlost při přechodu z hrany na hranu, přesnost a sílu. Technologie LCT eliminuje protisměrné prohýbání a nabízí tak maximální stabilitu a optimalizovanou trajektorii v oblouku pro naprostou kontrolu nad vaší jízdní stopou. Technologie </a:t>
            </a:r>
            <a:r>
              <a:rPr lang="cs-CZ" sz="1050" dirty="0" err="1">
                <a:latin typeface="Verdana"/>
                <a:ea typeface="Verdana"/>
              </a:rPr>
              <a:t>Power</a:t>
            </a:r>
            <a:r>
              <a:rPr lang="cs-CZ" sz="1050" dirty="0">
                <a:latin typeface="Verdana"/>
                <a:ea typeface="Verdana"/>
              </a:rPr>
              <a:t> Tip a </a:t>
            </a:r>
            <a:r>
              <a:rPr lang="cs-CZ" sz="1050" dirty="0" err="1">
                <a:latin typeface="Verdana"/>
                <a:ea typeface="Verdana"/>
              </a:rPr>
              <a:t>Predictive</a:t>
            </a:r>
            <a:r>
              <a:rPr lang="cs-CZ" sz="1050" dirty="0">
                <a:latin typeface="Verdana"/>
                <a:ea typeface="Verdana"/>
              </a:rPr>
              <a:t> </a:t>
            </a:r>
            <a:r>
              <a:rPr lang="cs-CZ" sz="1050" dirty="0" err="1">
                <a:latin typeface="Verdana"/>
                <a:ea typeface="Verdana"/>
              </a:rPr>
              <a:t>Sidecut</a:t>
            </a:r>
            <a:r>
              <a:rPr lang="cs-CZ" sz="1050" dirty="0">
                <a:latin typeface="Verdana"/>
                <a:ea typeface="Verdana"/>
              </a:rPr>
              <a:t> zajišťují okamžité zahájení oblouku a maximální zrychlení. Celoplošná vrstva </a:t>
            </a:r>
            <a:r>
              <a:rPr lang="cs-CZ" sz="1050" dirty="0" err="1">
                <a:latin typeface="Verdana"/>
                <a:ea typeface="Verdana"/>
              </a:rPr>
              <a:t>Titanalu</a:t>
            </a:r>
            <a:r>
              <a:rPr lang="cs-CZ" sz="1050" dirty="0">
                <a:latin typeface="Verdana"/>
                <a:ea typeface="Verdana"/>
              </a:rPr>
              <a:t> v kombinaci s rockerem na špičce zajišťuje vynikající carvingové vlastnosti a maximální ovladatelnost.</a:t>
            </a:r>
          </a:p>
        </p:txBody>
      </p:sp>
      <p:pic>
        <p:nvPicPr>
          <p:cNvPr id="53" name="object 46" descr="Une image contenant texte, carte de visite  Description générée automatiquement">
            <a:extLst>
              <a:ext uri="{FF2B5EF4-FFF2-40B4-BE49-F238E27FC236}">
                <a16:creationId xmlns:a16="http://schemas.microsoft.com/office/drawing/2014/main" id="{7B2C891B-6269-F264-11E8-9AAFF093AFEB}"/>
              </a:ext>
            </a:extLst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923837" y="2514600"/>
            <a:ext cx="1077163" cy="509063"/>
          </a:xfrm>
          <a:prstGeom prst="rect">
            <a:avLst/>
          </a:prstGeom>
        </p:spPr>
      </p:pic>
      <p:sp>
        <p:nvSpPr>
          <p:cNvPr id="58" name="TextovéPole 57">
            <a:extLst>
              <a:ext uri="{FF2B5EF4-FFF2-40B4-BE49-F238E27FC236}">
                <a16:creationId xmlns:a16="http://schemas.microsoft.com/office/drawing/2014/main" id="{0A51ECC3-F40A-36F7-4672-B715876D2734}"/>
              </a:ext>
            </a:extLst>
          </p:cNvPr>
          <p:cNvSpPr txBox="1"/>
          <p:nvPr/>
        </p:nvSpPr>
        <p:spPr>
          <a:xfrm>
            <a:off x="5029200" y="3048000"/>
            <a:ext cx="6117166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8435" marR="0" lvl="0" indent="-165735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Times New Roman"/>
              <a:buChar char="►"/>
              <a:tabLst>
                <a:tab pos="178435" algn="l"/>
              </a:tabLst>
              <a:defRPr/>
            </a:pPr>
            <a:r>
              <a:rPr kumimoji="0" lang="cs-CZ" sz="10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L</a:t>
            </a:r>
            <a:r>
              <a:rPr kumimoji="0" lang="cs-CZ" sz="1050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lang="cs-CZ" sz="10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C</a:t>
            </a:r>
            <a:r>
              <a:rPr kumimoji="0" lang="cs-CZ" sz="1050" b="0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lang="cs-CZ" sz="105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T</a:t>
            </a:r>
            <a:endParaRPr kumimoji="0" lang="cs-CZ" sz="105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6526874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15780" y="104246"/>
            <a:ext cx="532598" cy="667205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25125" y="104364"/>
            <a:ext cx="532587" cy="6671926"/>
          </a:xfrm>
          <a:prstGeom prst="rect">
            <a:avLst/>
          </a:prstGeom>
        </p:spPr>
      </p:pic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5115433" y="1365223"/>
          <a:ext cx="2921635" cy="109727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21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>
                        <a:lnSpc>
                          <a:spcPts val="1230"/>
                        </a:lnSpc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KONECT</a:t>
                      </a:r>
                      <a:r>
                        <a:rPr sz="1050" spc="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spc="-150" dirty="0">
                          <a:latin typeface="Verdana"/>
                          <a:cs typeface="Verdana"/>
                        </a:rPr>
                        <a:t>152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0" dirty="0">
                          <a:latin typeface="Verdana"/>
                          <a:cs typeface="Verdana"/>
                        </a:rPr>
                        <a:t>157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162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167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0" dirty="0">
                          <a:latin typeface="Verdana"/>
                          <a:cs typeface="Verdana"/>
                        </a:rPr>
                        <a:t>172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3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123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68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104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85" dirty="0">
                          <a:latin typeface="Verdana"/>
                          <a:cs typeface="Verdana"/>
                        </a:rPr>
                        <a:t>13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(167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78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3,6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(167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233578" y="243662"/>
            <a:ext cx="2638425" cy="194732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295"/>
              </a:lnSpc>
              <a:spcBef>
                <a:spcPts val="105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UNISEX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 SKIS</a:t>
            </a:r>
            <a:r>
              <a:rPr sz="1100" spc="-6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55" dirty="0">
                <a:solidFill>
                  <a:srgbClr val="7E7E7E"/>
                </a:solidFill>
                <a:latin typeface="Verdana"/>
                <a:cs typeface="Verdana"/>
              </a:rPr>
              <a:t>–</a:t>
            </a:r>
            <a:r>
              <a:rPr sz="1100" spc="-5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7E7E7E"/>
                </a:solidFill>
                <a:latin typeface="Verdana"/>
                <a:cs typeface="Verdana"/>
              </a:rPr>
              <a:t>RACE</a:t>
            </a:r>
            <a:r>
              <a:rPr sz="1100" spc="-8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45" dirty="0">
                <a:solidFill>
                  <a:srgbClr val="7E7E7E"/>
                </a:solidFill>
                <a:latin typeface="Verdana"/>
                <a:cs typeface="Verdana"/>
              </a:rPr>
              <a:t>PERFORMANCE</a:t>
            </a:r>
            <a:endParaRPr sz="1100" dirty="0">
              <a:latin typeface="Verdana"/>
              <a:cs typeface="Verdana"/>
            </a:endParaRPr>
          </a:p>
          <a:p>
            <a:pPr marL="12700">
              <a:lnSpc>
                <a:spcPts val="2855"/>
              </a:lnSpc>
            </a:pPr>
            <a:r>
              <a:rPr sz="2400" b="1" spc="90" dirty="0">
                <a:solidFill>
                  <a:srgbClr val="030505"/>
                </a:solidFill>
                <a:latin typeface="Tahoma"/>
                <a:cs typeface="Tahoma"/>
              </a:rPr>
              <a:t>H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3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R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14" dirty="0">
                <a:solidFill>
                  <a:srgbClr val="030505"/>
                </a:solidFill>
                <a:latin typeface="Tahoma"/>
                <a:cs typeface="Tahoma"/>
              </a:rPr>
              <a:t>O</a:t>
            </a:r>
            <a:endParaRPr sz="24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tabLst>
                <a:tab pos="1623060" algn="l"/>
              </a:tabLst>
            </a:pPr>
            <a:r>
              <a:rPr sz="2400" b="1" spc="140" dirty="0">
                <a:solidFill>
                  <a:srgbClr val="030505"/>
                </a:solidFill>
                <a:latin typeface="Tahoma"/>
                <a:cs typeface="Tahoma"/>
              </a:rPr>
              <a:t>C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9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R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0" dirty="0">
                <a:solidFill>
                  <a:srgbClr val="030505"/>
                </a:solidFill>
                <a:latin typeface="Tahoma"/>
                <a:cs typeface="Tahoma"/>
              </a:rPr>
              <a:t>V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8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	T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434" dirty="0">
                <a:solidFill>
                  <a:srgbClr val="030505"/>
                </a:solidFill>
                <a:latin typeface="Tahoma"/>
                <a:cs typeface="Tahoma"/>
              </a:rPr>
              <a:t>I</a:t>
            </a:r>
            <a:endParaRPr sz="24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RAPPY01</a:t>
            </a:r>
            <a:endParaRPr sz="11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260"/>
              </a:spcBef>
            </a:pPr>
            <a:r>
              <a:rPr sz="1100" dirty="0">
                <a:latin typeface="Verdana"/>
                <a:cs typeface="Verdana"/>
              </a:rPr>
              <a:t>RRPPY01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50" dirty="0">
                <a:latin typeface="Verdana"/>
                <a:cs typeface="Verdana"/>
              </a:rPr>
              <a:t>HERO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CARVE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spc="-90" dirty="0">
                <a:latin typeface="Verdana"/>
                <a:cs typeface="Verdana"/>
              </a:rPr>
              <a:t>TI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KONECT</a:t>
            </a:r>
            <a:endParaRPr sz="11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100" spc="-80" dirty="0">
                <a:latin typeface="Verdana"/>
                <a:cs typeface="Verdana"/>
              </a:rPr>
              <a:t>SPX12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155" dirty="0">
                <a:latin typeface="Verdana"/>
                <a:cs typeface="Verdana"/>
              </a:rPr>
              <a:t>–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lang="cs-CZ" sz="1100" b="1" spc="-70" dirty="0">
                <a:latin typeface="Tahoma"/>
                <a:cs typeface="Tahoma"/>
              </a:rPr>
              <a:t>19 990,- </a:t>
            </a:r>
            <a:endParaRPr sz="1100" dirty="0">
              <a:latin typeface="Tahoma"/>
              <a:cs typeface="Tahoma"/>
            </a:endParaRPr>
          </a:p>
          <a:p>
            <a:pPr marL="12700" marR="158750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latin typeface="Verdana"/>
                <a:cs typeface="Verdana"/>
              </a:rPr>
              <a:t>RRPPY02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spc="50" dirty="0">
                <a:latin typeface="Verdana"/>
                <a:cs typeface="Verdana"/>
              </a:rPr>
              <a:t>HERO</a:t>
            </a:r>
            <a:r>
              <a:rPr sz="1100" spc="1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CARVE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spc="-95" dirty="0">
                <a:latin typeface="Verdana"/>
                <a:cs typeface="Verdana"/>
              </a:rPr>
              <a:t>TI</a:t>
            </a:r>
            <a:r>
              <a:rPr sz="1100" spc="4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KONECT </a:t>
            </a:r>
            <a:r>
              <a:rPr sz="1100" spc="-95" dirty="0">
                <a:latin typeface="Verdana"/>
                <a:cs typeface="Verdana"/>
              </a:rPr>
              <a:t>NX12</a:t>
            </a:r>
            <a:r>
              <a:rPr sz="1100" spc="-100" dirty="0">
                <a:latin typeface="Verdana"/>
                <a:cs typeface="Verdana"/>
              </a:rPr>
              <a:t> </a:t>
            </a:r>
            <a:r>
              <a:rPr sz="1100" spc="-160" dirty="0">
                <a:latin typeface="Verdana"/>
                <a:cs typeface="Verdana"/>
              </a:rPr>
              <a:t>–</a:t>
            </a:r>
            <a:r>
              <a:rPr sz="1100" spc="-95" dirty="0">
                <a:latin typeface="Verdana"/>
                <a:cs typeface="Verdana"/>
              </a:rPr>
              <a:t> </a:t>
            </a:r>
            <a:r>
              <a:rPr lang="cs-CZ" sz="1100" b="1" spc="-95" dirty="0">
                <a:latin typeface="Tahoma"/>
                <a:cs typeface="Tahoma"/>
              </a:rPr>
              <a:t>18 990,- </a:t>
            </a:r>
            <a:endParaRPr sz="1100" dirty="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24053" y="3187573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43331" y="3204210"/>
            <a:ext cx="249301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dirty="0">
                <a:latin typeface="Tahoma"/>
                <a:cs typeface="Tahoma"/>
              </a:rPr>
              <a:t>D O P O R U Č E N É  V Á Z Á N Í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3331" y="3355085"/>
            <a:ext cx="64579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 dirty="0">
                <a:latin typeface="Verdana"/>
                <a:cs typeface="Verdana"/>
              </a:rPr>
              <a:t>FCPCS02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3331" y="3515105"/>
            <a:ext cx="1654810" cy="346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050" dirty="0">
                <a:latin typeface="Verdana"/>
                <a:cs typeface="Verdana"/>
              </a:rPr>
              <a:t>SPX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sz="1050" spc="-180" dirty="0">
                <a:latin typeface="Verdana"/>
                <a:cs typeface="Verdana"/>
              </a:rPr>
              <a:t>12</a:t>
            </a:r>
            <a:r>
              <a:rPr sz="1050" spc="-5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KONECT</a:t>
            </a:r>
            <a:r>
              <a:rPr sz="1050" spc="-95" dirty="0">
                <a:latin typeface="Verdana"/>
                <a:cs typeface="Verdana"/>
              </a:rPr>
              <a:t> </a:t>
            </a:r>
            <a:r>
              <a:rPr sz="1050" spc="60" dirty="0">
                <a:latin typeface="Verdana"/>
                <a:cs typeface="Verdana"/>
              </a:rPr>
              <a:t>GW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B80 </a:t>
            </a:r>
            <a:r>
              <a:rPr sz="1050" spc="-10" dirty="0">
                <a:latin typeface="Verdana"/>
                <a:cs typeface="Verdana"/>
              </a:rPr>
              <a:t>SILVER</a:t>
            </a:r>
            <a:r>
              <a:rPr sz="1050" spc="-120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RED</a:t>
            </a:r>
            <a:endParaRPr sz="1050">
              <a:latin typeface="Verdana"/>
              <a:cs typeface="Verdan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47840" y="2420873"/>
            <a:ext cx="2412365" cy="87630"/>
            <a:chOff x="247840" y="2420873"/>
            <a:chExt cx="2412365" cy="87630"/>
          </a:xfrm>
        </p:grpSpPr>
        <p:sp>
          <p:nvSpPr>
            <p:cNvPr id="11" name="object 11"/>
            <p:cNvSpPr/>
            <p:nvPr/>
          </p:nvSpPr>
          <p:spPr>
            <a:xfrm>
              <a:off x="247840" y="2420873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826"/>
                  </a:lnTo>
                  <a:lnTo>
                    <a:pt x="3428" y="26670"/>
                  </a:lnTo>
                  <a:lnTo>
                    <a:pt x="0" y="43561"/>
                  </a:lnTo>
                  <a:lnTo>
                    <a:pt x="3428" y="60578"/>
                  </a:lnTo>
                  <a:lnTo>
                    <a:pt x="12750" y="74422"/>
                  </a:lnTo>
                  <a:lnTo>
                    <a:pt x="26593" y="83692"/>
                  </a:lnTo>
                  <a:lnTo>
                    <a:pt x="43535" y="87122"/>
                  </a:lnTo>
                  <a:lnTo>
                    <a:pt x="2368486" y="87122"/>
                  </a:lnTo>
                  <a:lnTo>
                    <a:pt x="2385504" y="83692"/>
                  </a:lnTo>
                  <a:lnTo>
                    <a:pt x="2399347" y="74422"/>
                  </a:lnTo>
                  <a:lnTo>
                    <a:pt x="2408618" y="60578"/>
                  </a:lnTo>
                  <a:lnTo>
                    <a:pt x="2412047" y="43561"/>
                  </a:lnTo>
                  <a:lnTo>
                    <a:pt x="2408618" y="26670"/>
                  </a:lnTo>
                  <a:lnTo>
                    <a:pt x="2399347" y="12826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65468" y="2433827"/>
              <a:ext cx="684530" cy="61594"/>
            </a:xfrm>
            <a:custGeom>
              <a:avLst/>
              <a:gdLst/>
              <a:ahLst/>
              <a:cxnLst/>
              <a:rect l="l" t="t" r="r" b="b"/>
              <a:pathLst>
                <a:path w="684530" h="61594">
                  <a:moveTo>
                    <a:pt x="660361" y="0"/>
                  </a:moveTo>
                  <a:lnTo>
                    <a:pt x="23583" y="0"/>
                  </a:lnTo>
                  <a:lnTo>
                    <a:pt x="14401" y="2412"/>
                  </a:lnTo>
                  <a:lnTo>
                    <a:pt x="6908" y="9017"/>
                  </a:lnTo>
                  <a:lnTo>
                    <a:pt x="1854" y="18669"/>
                  </a:lnTo>
                  <a:lnTo>
                    <a:pt x="0" y="30607"/>
                  </a:lnTo>
                  <a:lnTo>
                    <a:pt x="1854" y="42545"/>
                  </a:lnTo>
                  <a:lnTo>
                    <a:pt x="6908" y="52324"/>
                  </a:lnTo>
                  <a:lnTo>
                    <a:pt x="14401" y="58800"/>
                  </a:lnTo>
                  <a:lnTo>
                    <a:pt x="23583" y="61213"/>
                  </a:lnTo>
                  <a:lnTo>
                    <a:pt x="660361" y="61213"/>
                  </a:lnTo>
                  <a:lnTo>
                    <a:pt x="669544" y="58800"/>
                  </a:lnTo>
                  <a:lnTo>
                    <a:pt x="677049" y="52324"/>
                  </a:lnTo>
                  <a:lnTo>
                    <a:pt x="682104" y="42545"/>
                  </a:lnTo>
                  <a:lnTo>
                    <a:pt x="683958" y="30607"/>
                  </a:lnTo>
                  <a:lnTo>
                    <a:pt x="682104" y="18669"/>
                  </a:lnTo>
                  <a:lnTo>
                    <a:pt x="677049" y="9017"/>
                  </a:lnTo>
                  <a:lnTo>
                    <a:pt x="669544" y="2412"/>
                  </a:lnTo>
                  <a:lnTo>
                    <a:pt x="660361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247840" y="2691257"/>
            <a:ext cx="2412365" cy="87630"/>
            <a:chOff x="247840" y="2691257"/>
            <a:chExt cx="2412365" cy="87630"/>
          </a:xfrm>
        </p:grpSpPr>
        <p:sp>
          <p:nvSpPr>
            <p:cNvPr id="14" name="object 14"/>
            <p:cNvSpPr/>
            <p:nvPr/>
          </p:nvSpPr>
          <p:spPr>
            <a:xfrm>
              <a:off x="247840" y="2691257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700"/>
                  </a:lnTo>
                  <a:lnTo>
                    <a:pt x="3428" y="26542"/>
                  </a:lnTo>
                  <a:lnTo>
                    <a:pt x="0" y="43560"/>
                  </a:lnTo>
                  <a:lnTo>
                    <a:pt x="3428" y="60451"/>
                  </a:lnTo>
                  <a:lnTo>
                    <a:pt x="12750" y="74294"/>
                  </a:lnTo>
                  <a:lnTo>
                    <a:pt x="26593" y="83692"/>
                  </a:lnTo>
                  <a:lnTo>
                    <a:pt x="43535" y="87121"/>
                  </a:lnTo>
                  <a:lnTo>
                    <a:pt x="2368486" y="87121"/>
                  </a:lnTo>
                  <a:lnTo>
                    <a:pt x="2385504" y="83692"/>
                  </a:lnTo>
                  <a:lnTo>
                    <a:pt x="2399347" y="74294"/>
                  </a:lnTo>
                  <a:lnTo>
                    <a:pt x="2408618" y="60451"/>
                  </a:lnTo>
                  <a:lnTo>
                    <a:pt x="2412047" y="43560"/>
                  </a:lnTo>
                  <a:lnTo>
                    <a:pt x="2408618" y="26542"/>
                  </a:lnTo>
                  <a:lnTo>
                    <a:pt x="2399347" y="12700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855724" y="2704211"/>
              <a:ext cx="785495" cy="60960"/>
            </a:xfrm>
            <a:custGeom>
              <a:avLst/>
              <a:gdLst/>
              <a:ahLst/>
              <a:cxnLst/>
              <a:rect l="l" t="t" r="r" b="b"/>
              <a:pathLst>
                <a:path w="785494" h="60960">
                  <a:moveTo>
                    <a:pt x="757555" y="0"/>
                  </a:moveTo>
                  <a:lnTo>
                    <a:pt x="27558" y="0"/>
                  </a:lnTo>
                  <a:lnTo>
                    <a:pt x="16890" y="2412"/>
                  </a:lnTo>
                  <a:lnTo>
                    <a:pt x="8127" y="8889"/>
                  </a:lnTo>
                  <a:lnTo>
                    <a:pt x="2158" y="18541"/>
                  </a:lnTo>
                  <a:lnTo>
                    <a:pt x="0" y="30352"/>
                  </a:lnTo>
                  <a:lnTo>
                    <a:pt x="2158" y="42163"/>
                  </a:lnTo>
                  <a:lnTo>
                    <a:pt x="8127" y="51815"/>
                  </a:lnTo>
                  <a:lnTo>
                    <a:pt x="16890" y="58419"/>
                  </a:lnTo>
                  <a:lnTo>
                    <a:pt x="27558" y="60833"/>
                  </a:lnTo>
                  <a:lnTo>
                    <a:pt x="757555" y="60833"/>
                  </a:lnTo>
                  <a:lnTo>
                    <a:pt x="768350" y="58419"/>
                  </a:lnTo>
                  <a:lnTo>
                    <a:pt x="777113" y="51815"/>
                  </a:lnTo>
                  <a:lnTo>
                    <a:pt x="783082" y="42163"/>
                  </a:lnTo>
                  <a:lnTo>
                    <a:pt x="785240" y="30352"/>
                  </a:lnTo>
                  <a:lnTo>
                    <a:pt x="783082" y="18541"/>
                  </a:lnTo>
                  <a:lnTo>
                    <a:pt x="777113" y="8889"/>
                  </a:lnTo>
                  <a:lnTo>
                    <a:pt x="768350" y="2412"/>
                  </a:lnTo>
                  <a:lnTo>
                    <a:pt x="757555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496620" y="2516504"/>
            <a:ext cx="21717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52245" y="2516504"/>
            <a:ext cx="5969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096770" y="2516504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07009" y="2786253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211681" y="2786253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068829" y="2786253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11777218" y="187528"/>
            <a:ext cx="396240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55" dirty="0">
                <a:solidFill>
                  <a:srgbClr val="FCFBFF"/>
                </a:solidFill>
                <a:latin typeface="Tahoma"/>
                <a:cs typeface="Tahoma"/>
              </a:rPr>
              <a:t>NEW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24" name="object 24" descr="Une image contenant outil  Le contenu généré par l’IA peut être incorrect.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9909" y="4075519"/>
            <a:ext cx="1614043" cy="1055535"/>
          </a:xfrm>
          <a:prstGeom prst="rect">
            <a:avLst/>
          </a:prstGeom>
        </p:spPr>
      </p:pic>
      <p:sp>
        <p:nvSpPr>
          <p:cNvPr id="25" name="object 25"/>
          <p:cNvSpPr/>
          <p:nvPr/>
        </p:nvSpPr>
        <p:spPr>
          <a:xfrm>
            <a:off x="8720835" y="4649851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744457" y="560265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" name="object 2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382889" y="5123857"/>
            <a:ext cx="390088" cy="389913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8736330" y="5572410"/>
            <a:ext cx="2053589" cy="847027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86690" indent="-165100">
              <a:lnSpc>
                <a:spcPct val="100000"/>
              </a:lnSpc>
              <a:spcBef>
                <a:spcPts val="465"/>
              </a:spcBef>
              <a:buFont typeface="Tahoma"/>
              <a:buChar char="►"/>
              <a:tabLst>
                <a:tab pos="186690" algn="l"/>
              </a:tabLst>
            </a:pPr>
            <a:r>
              <a:rPr lang="cs-CZ" sz="1050" dirty="0">
                <a:latin typeface="Verdana"/>
                <a:cs typeface="Verdana"/>
              </a:rPr>
              <a:t>Výkonnostní carving</a:t>
            </a:r>
          </a:p>
          <a:p>
            <a:pPr marL="18732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87325" algn="l"/>
              </a:tabLst>
            </a:pPr>
            <a:r>
              <a:rPr lang="cs-CZ" sz="1050" spc="-10" dirty="0">
                <a:latin typeface="Verdana"/>
                <a:cs typeface="Verdana"/>
              </a:rPr>
              <a:t>Precizní kontrola ovládání</a:t>
            </a:r>
          </a:p>
          <a:p>
            <a:pPr marL="18732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87325" algn="l"/>
              </a:tabLst>
            </a:pPr>
            <a:r>
              <a:rPr lang="cs-CZ" sz="1050" spc="-10" dirty="0">
                <a:latin typeface="Verdana"/>
                <a:cs typeface="Verdana"/>
              </a:rPr>
              <a:t>Rychlost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721979" y="4614517"/>
            <a:ext cx="2592070" cy="93408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535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475"/>
              </a:spcBef>
            </a:pPr>
            <a:r>
              <a:rPr lang="cs-CZ" sz="1050" dirty="0">
                <a:latin typeface="Verdana"/>
                <a:cs typeface="Verdana"/>
              </a:rPr>
              <a:t>Středně pokročilí lyžaři, kteří hledají jistotu a snadnou ovladatelnost v kratších obloucích. Závodní DNA s jednoduchým ovládáním.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117210" y="5013578"/>
            <a:ext cx="2817495" cy="10795"/>
          </a:xfrm>
          <a:custGeom>
            <a:avLst/>
            <a:gdLst/>
            <a:ahLst/>
            <a:cxnLst/>
            <a:rect l="l" t="t" r="r" b="b"/>
            <a:pathLst>
              <a:path w="2817495" h="10795">
                <a:moveTo>
                  <a:pt x="0" y="0"/>
                </a:moveTo>
                <a:lnTo>
                  <a:pt x="2816987" y="10668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5120765" y="4977044"/>
            <a:ext cx="2813939" cy="1470915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20955">
              <a:lnSpc>
                <a:spcPct val="100000"/>
              </a:lnSpc>
              <a:spcBef>
                <a:spcPts val="610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55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05" dirty="0">
                <a:latin typeface="Verdana"/>
                <a:cs typeface="Verdana"/>
              </a:rPr>
              <a:t>30%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80%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</a:t>
            </a:r>
            <a:r>
              <a:rPr lang="cs-CZ" sz="1050" spc="65" dirty="0" err="1">
                <a:latin typeface="Verdana"/>
                <a:cs typeface="Verdana"/>
              </a:rPr>
              <a:t>titanalu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20%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pt-BR" sz="1050" dirty="0">
                <a:latin typeface="Verdana"/>
                <a:cs typeface="Verdana"/>
              </a:rPr>
              <a:t>Bukové jádro s certif. PEFC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"zelená energie" při výrobě</a:t>
            </a: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pl-PL" sz="1050" dirty="0">
                <a:latin typeface="Verdana"/>
                <a:cs typeface="Verdana"/>
              </a:rPr>
              <a:t>Výroba i zdroje materiálů z Evropy  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8720835" y="107797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8723503" y="1103122"/>
            <a:ext cx="227711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5123307" y="2464942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123307" y="3512311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5116448" y="2410519"/>
            <a:ext cx="1464310" cy="651510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0"/>
              </a:spcBef>
            </a:pPr>
            <a:r>
              <a:rPr lang="pt-BR" sz="1000" b="1" dirty="0">
                <a:latin typeface="Tahoma"/>
                <a:cs typeface="Tahoma"/>
              </a:rPr>
              <a:t>T E C H N O L O G I E </a:t>
            </a:r>
            <a:endParaRPr sz="1000" dirty="0">
              <a:latin typeface="Tahoma"/>
              <a:cs typeface="Tahoma"/>
            </a:endParaRPr>
          </a:p>
          <a:p>
            <a:pPr marL="196850" indent="-165100">
              <a:lnSpc>
                <a:spcPct val="100000"/>
              </a:lnSpc>
              <a:spcBef>
                <a:spcPts val="625"/>
              </a:spcBef>
              <a:buFont typeface="Tahoma"/>
              <a:buChar char="►"/>
              <a:tabLst>
                <a:tab pos="196850" algn="l"/>
              </a:tabLst>
            </a:pPr>
            <a:r>
              <a:rPr sz="1050" spc="75" dirty="0">
                <a:latin typeface="Verdana"/>
                <a:cs typeface="Verdana"/>
              </a:rPr>
              <a:t>POWER</a:t>
            </a:r>
            <a:r>
              <a:rPr sz="1050" spc="-135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TIP</a:t>
            </a:r>
            <a:endParaRPr sz="1050" dirty="0">
              <a:latin typeface="Verdana"/>
              <a:cs typeface="Verdana"/>
            </a:endParaRPr>
          </a:p>
          <a:p>
            <a:pPr marL="197485" indent="-165735">
              <a:lnSpc>
                <a:spcPct val="100000"/>
              </a:lnSpc>
              <a:buFont typeface="Times New Roman"/>
              <a:buChar char="►"/>
              <a:tabLst>
                <a:tab pos="197485" algn="l"/>
              </a:tabLst>
            </a:pPr>
            <a:r>
              <a:rPr sz="1050" dirty="0">
                <a:latin typeface="Verdana"/>
                <a:cs typeface="Verdana"/>
              </a:rPr>
              <a:t>V</a:t>
            </a:r>
            <a:r>
              <a:rPr sz="1050" spc="-75" dirty="0">
                <a:latin typeface="Verdana"/>
                <a:cs typeface="Verdana"/>
              </a:rPr>
              <a:t> </a:t>
            </a:r>
            <a:r>
              <a:rPr sz="1050" spc="-85" dirty="0">
                <a:latin typeface="Verdana"/>
                <a:cs typeface="Verdana"/>
              </a:rPr>
              <a:t>-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PROFILE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125592" y="3532759"/>
            <a:ext cx="148272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096383" y="1113536"/>
            <a:ext cx="274574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dirty="0">
                <a:latin typeface="Tahoma"/>
                <a:cs typeface="Tahoma"/>
              </a:rPr>
              <a:t>T E C H N I C K É   S P E C I F I K A C E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5093715" y="108585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0" name="object 40"/>
          <p:cNvGrpSpPr/>
          <p:nvPr/>
        </p:nvGrpSpPr>
        <p:grpSpPr>
          <a:xfrm>
            <a:off x="5989954" y="2758351"/>
            <a:ext cx="2193290" cy="757555"/>
            <a:chOff x="5989954" y="2758351"/>
            <a:chExt cx="2193290" cy="757555"/>
          </a:xfrm>
        </p:grpSpPr>
        <p:pic>
          <p:nvPicPr>
            <p:cNvPr id="41" name="object 41" descr="Une image contenant livre, conception, fournitures de bureau  Description générée automatiquement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71156" y="2758351"/>
              <a:ext cx="1211618" cy="757262"/>
            </a:xfrm>
            <a:prstGeom prst="rect">
              <a:avLst/>
            </a:prstGeom>
          </p:spPr>
        </p:pic>
        <p:pic>
          <p:nvPicPr>
            <p:cNvPr id="42" name="object 42" descr="Une image contenant conception  Le contenu généré par l’IA peut être incorrect.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89954" y="2827185"/>
              <a:ext cx="1083678" cy="686015"/>
            </a:xfrm>
            <a:prstGeom prst="rect">
              <a:avLst/>
            </a:prstGeom>
          </p:spPr>
        </p:pic>
      </p:grpSp>
      <p:pic>
        <p:nvPicPr>
          <p:cNvPr id="43" name="object 4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240296" y="4588925"/>
            <a:ext cx="1008613" cy="183731"/>
          </a:xfrm>
          <a:prstGeom prst="rect">
            <a:avLst/>
          </a:prstGeom>
        </p:spPr>
      </p:pic>
      <p:sp>
        <p:nvSpPr>
          <p:cNvPr id="44" name="object 44"/>
          <p:cNvSpPr txBox="1"/>
          <p:nvPr/>
        </p:nvSpPr>
        <p:spPr>
          <a:xfrm>
            <a:off x="5120385" y="3740302"/>
            <a:ext cx="1075690" cy="60198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3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BEECH</a:t>
            </a:r>
            <a:r>
              <a:rPr sz="1050" spc="100" dirty="0">
                <a:latin typeface="Verdana"/>
                <a:cs typeface="Verdana"/>
              </a:rPr>
              <a:t> </a:t>
            </a:r>
            <a:r>
              <a:rPr sz="1050" spc="35" dirty="0">
                <a:latin typeface="Verdana"/>
                <a:cs typeface="Verdana"/>
              </a:rPr>
              <a:t>PEFC</a:t>
            </a:r>
            <a:endParaRPr sz="1050">
              <a:latin typeface="Verdana"/>
              <a:cs typeface="Verdana"/>
            </a:endParaRPr>
          </a:p>
          <a:p>
            <a:pPr marR="164465" algn="r">
              <a:lnSpc>
                <a:spcPct val="100000"/>
              </a:lnSpc>
              <a:spcBef>
                <a:spcPts val="250"/>
              </a:spcBef>
            </a:pPr>
            <a:r>
              <a:rPr sz="1050" spc="-10" dirty="0">
                <a:latin typeface="Verdana"/>
                <a:cs typeface="Verdana"/>
              </a:rPr>
              <a:t>Woodcore</a:t>
            </a:r>
            <a:endParaRPr sz="1050">
              <a:latin typeface="Verdana"/>
              <a:cs typeface="Verdana"/>
            </a:endParaRPr>
          </a:p>
          <a:p>
            <a:pPr marL="165735" marR="220979" indent="-165735" algn="r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65735" algn="l"/>
              </a:tabLst>
            </a:pPr>
            <a:r>
              <a:rPr sz="1050" dirty="0">
                <a:latin typeface="Verdana"/>
                <a:cs typeface="Verdana"/>
              </a:rPr>
              <a:t>Tip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pic>
        <p:nvPicPr>
          <p:cNvPr id="45" name="object 4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823931" y="4466628"/>
            <a:ext cx="902232" cy="423453"/>
          </a:xfrm>
          <a:prstGeom prst="rect">
            <a:avLst/>
          </a:prstGeom>
        </p:spPr>
      </p:pic>
      <p:sp>
        <p:nvSpPr>
          <p:cNvPr id="46" name="object 46"/>
          <p:cNvSpPr txBox="1"/>
          <p:nvPr/>
        </p:nvSpPr>
        <p:spPr>
          <a:xfrm>
            <a:off x="6554851" y="3726840"/>
            <a:ext cx="1598930" cy="60198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3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Rectangular</a:t>
            </a:r>
            <a:r>
              <a:rPr sz="1050" spc="10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sidewall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lang="cs-CZ" sz="1050" spc="-10" dirty="0">
                <a:latin typeface="Verdana"/>
                <a:cs typeface="Verdana"/>
              </a:rPr>
              <a:t>T</a:t>
            </a:r>
            <a:r>
              <a:rPr sz="1050" spc="-10" dirty="0" err="1">
                <a:latin typeface="Verdana"/>
                <a:cs typeface="Verdana"/>
              </a:rPr>
              <a:t>itanal</a:t>
            </a:r>
            <a:r>
              <a:rPr lang="cs-CZ" sz="1050" spc="-10" dirty="0">
                <a:latin typeface="Verdana"/>
                <a:cs typeface="Verdana"/>
              </a:rPr>
              <a:t> </a:t>
            </a:r>
            <a:r>
              <a:rPr lang="cs-CZ" sz="1050" spc="-10" dirty="0" err="1">
                <a:latin typeface="Verdana"/>
                <a:cs typeface="Verdana"/>
              </a:rPr>
              <a:t>beam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Predictive</a:t>
            </a:r>
            <a:r>
              <a:rPr sz="1050" spc="3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41300" y="6515100"/>
            <a:ext cx="2115820" cy="162224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lang="cs-CZ" sz="1000" b="1" i="1" spc="-20" dirty="0">
                <a:solidFill>
                  <a:srgbClr val="7E7E7E"/>
                </a:solidFill>
                <a:latin typeface="Verdana"/>
                <a:cs typeface="Verdana"/>
              </a:rPr>
              <a:t>Z lásky k rychlosti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8703691" y="1579245"/>
            <a:ext cx="2998470" cy="256544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lang="cs-CZ" sz="1050" dirty="0">
                <a:latin typeface="Verdana"/>
                <a:ea typeface="Verdana"/>
                <a:cs typeface="Verdana"/>
              </a:rPr>
              <a:t>Lyže </a:t>
            </a:r>
            <a:r>
              <a:rPr lang="cs-CZ" sz="1050" dirty="0" err="1">
                <a:latin typeface="Verdana"/>
                <a:ea typeface="Verdana"/>
                <a:cs typeface="Verdana"/>
              </a:rPr>
              <a:t>Hero</a:t>
            </a:r>
            <a:r>
              <a:rPr lang="cs-CZ" sz="1050" dirty="0">
                <a:latin typeface="Verdana"/>
                <a:ea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ea typeface="Verdana"/>
                <a:cs typeface="Verdana"/>
              </a:rPr>
              <a:t>Carve</a:t>
            </a:r>
            <a:r>
              <a:rPr lang="cs-CZ" sz="1050" dirty="0">
                <a:latin typeface="Verdana"/>
                <a:ea typeface="Verdana"/>
                <a:cs typeface="Verdana"/>
              </a:rPr>
              <a:t> TI, vycházející ze závodní tradice a jsou určené pro středně pokročilé lyžaře, nabízejí vysoce výkonný carving s jednoduchým ovládáním. Technologie </a:t>
            </a:r>
            <a:r>
              <a:rPr lang="cs-CZ" sz="1050" dirty="0" err="1">
                <a:latin typeface="Verdana"/>
                <a:ea typeface="Verdana"/>
                <a:cs typeface="Verdana"/>
              </a:rPr>
              <a:t>Predictive</a:t>
            </a:r>
            <a:r>
              <a:rPr lang="cs-CZ" sz="1050" dirty="0">
                <a:latin typeface="Verdana"/>
                <a:ea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ea typeface="Verdana"/>
                <a:cs typeface="Verdana"/>
              </a:rPr>
              <a:t>Sidecut</a:t>
            </a:r>
            <a:r>
              <a:rPr lang="cs-CZ" sz="1050" dirty="0">
                <a:latin typeface="Verdana"/>
                <a:ea typeface="Verdana"/>
                <a:cs typeface="Verdana"/>
              </a:rPr>
              <a:t> a </a:t>
            </a:r>
            <a:r>
              <a:rPr lang="cs-CZ" sz="1050" dirty="0" err="1">
                <a:latin typeface="Verdana"/>
                <a:ea typeface="Verdana"/>
                <a:cs typeface="Verdana"/>
              </a:rPr>
              <a:t>Power</a:t>
            </a:r>
            <a:r>
              <a:rPr lang="cs-CZ" sz="1050" dirty="0">
                <a:latin typeface="Verdana"/>
                <a:ea typeface="Verdana"/>
                <a:cs typeface="Verdana"/>
              </a:rPr>
              <a:t> Tip zajišťují intuitivní zahájení oblouku a plynulé přechody mezi hranami, zatímco profil ve tvaru V zaručuje stabilitu a pohotovost. Ať už se pouštíte do ostrých oblouků nebo si s jistotou užíváte carving, lyže </a:t>
            </a:r>
            <a:r>
              <a:rPr lang="cs-CZ" sz="1050" dirty="0" err="1">
                <a:latin typeface="Verdana"/>
                <a:ea typeface="Verdana"/>
                <a:cs typeface="Verdana"/>
              </a:rPr>
              <a:t>Hero</a:t>
            </a:r>
            <a:r>
              <a:rPr lang="cs-CZ" sz="1050" dirty="0">
                <a:latin typeface="Verdana"/>
                <a:ea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ea typeface="Verdana"/>
                <a:cs typeface="Verdana"/>
              </a:rPr>
              <a:t>Carve</a:t>
            </a:r>
            <a:r>
              <a:rPr lang="cs-CZ" sz="1050" dirty="0">
                <a:latin typeface="Verdana"/>
                <a:ea typeface="Verdana"/>
                <a:cs typeface="Verdana"/>
              </a:rPr>
              <a:t> TI jsou vaší bránou k přesnosti, rychlosti a zážitkům. </a:t>
            </a:r>
            <a:r>
              <a:rPr lang="cs-CZ" sz="1050" dirty="0" err="1">
                <a:latin typeface="Verdana"/>
                <a:ea typeface="Verdana"/>
                <a:cs typeface="Verdana"/>
              </a:rPr>
              <a:t>Carvujte</a:t>
            </a:r>
            <a:r>
              <a:rPr lang="cs-CZ" sz="1050" dirty="0">
                <a:latin typeface="Verdana"/>
                <a:ea typeface="Verdana"/>
                <a:cs typeface="Verdana"/>
              </a:rPr>
              <a:t> jako závodník. Cítíte se jako hrdina.</a:t>
            </a:r>
          </a:p>
          <a:p>
            <a:pPr marL="12700" marR="5080">
              <a:lnSpc>
                <a:spcPct val="100000"/>
              </a:lnSpc>
              <a:spcBef>
                <a:spcPts val="105"/>
              </a:spcBef>
            </a:pPr>
            <a:endParaRPr lang="cs-CZ" sz="1050" dirty="0">
              <a:latin typeface="Verdana"/>
              <a:ea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endParaRPr sz="1050" dirty="0">
              <a:latin typeface="Verdana"/>
              <a:ea typeface="Verdana"/>
              <a:cs typeface="Verdana"/>
            </a:endParaRPr>
          </a:p>
        </p:txBody>
      </p:sp>
      <p:sp>
        <p:nvSpPr>
          <p:cNvPr id="52" name="TextovéPole 51">
            <a:extLst>
              <a:ext uri="{FF2B5EF4-FFF2-40B4-BE49-F238E27FC236}">
                <a16:creationId xmlns:a16="http://schemas.microsoft.com/office/drawing/2014/main" id="{38BC8CE0-B07B-79A4-FD7B-0E39D61DD7ED}"/>
              </a:ext>
            </a:extLst>
          </p:cNvPr>
          <p:cNvSpPr txBox="1"/>
          <p:nvPr/>
        </p:nvSpPr>
        <p:spPr>
          <a:xfrm>
            <a:off x="5008034" y="304800"/>
            <a:ext cx="6117166" cy="4622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cs-CZ" sz="1100" b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Odborné znalosti a technologie ze závodního oddělení, vám umožní pocítit sílu v každém oblouku.</a:t>
            </a:r>
          </a:p>
        </p:txBody>
      </p:sp>
      <p:sp>
        <p:nvSpPr>
          <p:cNvPr id="47" name="object 54">
            <a:extLst>
              <a:ext uri="{FF2B5EF4-FFF2-40B4-BE49-F238E27FC236}">
                <a16:creationId xmlns:a16="http://schemas.microsoft.com/office/drawing/2014/main" id="{D5978370-204B-DA7A-310B-FD4A65ADD34B}"/>
              </a:ext>
            </a:extLst>
          </p:cNvPr>
          <p:cNvSpPr txBox="1"/>
          <p:nvPr/>
        </p:nvSpPr>
        <p:spPr>
          <a:xfrm>
            <a:off x="189128" y="5232120"/>
            <a:ext cx="2682875" cy="894476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60325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475"/>
              </a:spcBef>
            </a:pP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140" dirty="0">
                <a:latin typeface="Tahoma"/>
                <a:cs typeface="Tahoma"/>
              </a:rPr>
              <a:t> 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G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" dirty="0">
                <a:latin typeface="Tahoma"/>
                <a:cs typeface="Tahoma"/>
              </a:rPr>
              <a:t>E</a:t>
            </a:r>
            <a:endParaRPr lang="cs-CZ" sz="1000" b="1" spc="5" dirty="0">
              <a:latin typeface="Tahoma"/>
              <a:cs typeface="Tahoma"/>
            </a:endParaRPr>
          </a:p>
          <a:p>
            <a:pPr marL="86995">
              <a:lnSpc>
                <a:spcPct val="100000"/>
              </a:lnSpc>
              <a:spcBef>
                <a:spcPts val="475"/>
              </a:spcBef>
            </a:pPr>
            <a:r>
              <a:rPr lang="cs-CZ" sz="1000" i="1" dirty="0">
                <a:latin typeface="Verdana"/>
                <a:cs typeface="Verdana"/>
              </a:rPr>
              <a:t>V žilách mají závodní DNA a v každém manévru se projevuje jejich osobnost. Od surové síly až po hravou přesnost. Stvořeny k překonávání hranic.</a:t>
            </a:r>
          </a:p>
        </p:txBody>
      </p:sp>
    </p:spTree>
    <p:extLst>
      <p:ext uri="{BB962C8B-B14F-4D97-AF65-F5344CB8AC3E}">
        <p14:creationId xmlns:p14="http://schemas.microsoft.com/office/powerpoint/2010/main" val="11291551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" y="0"/>
            <a:ext cx="12192000" cy="6858000"/>
            <a:chOff x="-1" y="0"/>
            <a:chExt cx="12192000" cy="6858000"/>
          </a:xfrm>
        </p:grpSpPr>
        <p:pic>
          <p:nvPicPr>
            <p:cNvPr id="3" name="object 3" descr="Une image contenant plein air, neige, personne, ciel  Description générée automatiquement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92250"/>
              <a:ext cx="12192000" cy="636574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-1" y="519582"/>
              <a:ext cx="12192000" cy="6338570"/>
            </a:xfrm>
            <a:custGeom>
              <a:avLst/>
              <a:gdLst/>
              <a:ahLst/>
              <a:cxnLst/>
              <a:rect l="l" t="t" r="r" b="b"/>
              <a:pathLst>
                <a:path w="12192000" h="6338570">
                  <a:moveTo>
                    <a:pt x="12192001" y="0"/>
                  </a:moveTo>
                  <a:lnTo>
                    <a:pt x="1" y="0"/>
                  </a:lnTo>
                  <a:lnTo>
                    <a:pt x="0" y="6338417"/>
                  </a:lnTo>
                  <a:lnTo>
                    <a:pt x="12192001" y="6338417"/>
                  </a:lnTo>
                  <a:lnTo>
                    <a:pt x="12192001" y="0"/>
                  </a:lnTo>
                  <a:close/>
                </a:path>
              </a:pathLst>
            </a:custGeom>
            <a:solidFill>
              <a:srgbClr val="282C3E">
                <a:alpha val="4745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87045">
              <a:lnSpc>
                <a:spcPct val="100000"/>
              </a:lnSpc>
              <a:spcBef>
                <a:spcPts val="100"/>
              </a:spcBef>
            </a:pPr>
            <a:r>
              <a:rPr sz="4800" spc="275" dirty="0"/>
              <a:t>F</a:t>
            </a:r>
            <a:r>
              <a:rPr sz="4800" spc="-150" dirty="0"/>
              <a:t> </a:t>
            </a:r>
            <a:r>
              <a:rPr sz="4800" spc="330" dirty="0"/>
              <a:t>O</a:t>
            </a:r>
            <a:r>
              <a:rPr sz="4800" spc="-155" dirty="0"/>
              <a:t> </a:t>
            </a:r>
            <a:r>
              <a:rPr sz="4800" dirty="0"/>
              <a:t>R</a:t>
            </a:r>
            <a:r>
              <a:rPr sz="4800" spc="-155" dirty="0"/>
              <a:t> </a:t>
            </a:r>
            <a:r>
              <a:rPr sz="4800" spc="204" dirty="0"/>
              <a:t>Z</a:t>
            </a:r>
            <a:r>
              <a:rPr sz="4800" spc="-155" dirty="0"/>
              <a:t> </a:t>
            </a:r>
            <a:r>
              <a:rPr sz="4800" spc="310" dirty="0"/>
              <a:t>A</a:t>
            </a:r>
            <a:endParaRPr sz="4800"/>
          </a:p>
          <a:p>
            <a:pPr marL="487045">
              <a:lnSpc>
                <a:spcPct val="100000"/>
              </a:lnSpc>
              <a:spcBef>
                <a:spcPts val="75"/>
              </a:spcBef>
            </a:pPr>
            <a:r>
              <a:rPr sz="3200" b="0" spc="365" dirty="0">
                <a:latin typeface="Verdana"/>
                <a:cs typeface="Verdana"/>
              </a:rPr>
              <a:t>P</a:t>
            </a:r>
            <a:r>
              <a:rPr sz="3200" b="0" spc="-55" dirty="0">
                <a:latin typeface="Verdana"/>
                <a:cs typeface="Verdana"/>
              </a:rPr>
              <a:t> </a:t>
            </a:r>
            <a:r>
              <a:rPr sz="3200" b="0" spc="-395" dirty="0">
                <a:latin typeface="Verdana"/>
                <a:cs typeface="Verdana"/>
              </a:rPr>
              <a:t>I</a:t>
            </a:r>
            <a:r>
              <a:rPr sz="3200" b="0" spc="114" dirty="0">
                <a:latin typeface="Verdana"/>
                <a:cs typeface="Verdana"/>
              </a:rPr>
              <a:t> </a:t>
            </a:r>
            <a:r>
              <a:rPr sz="3200" b="0" dirty="0">
                <a:latin typeface="Verdana"/>
                <a:cs typeface="Verdana"/>
              </a:rPr>
              <a:t>S</a:t>
            </a:r>
            <a:r>
              <a:rPr sz="3200" b="0" spc="30" dirty="0">
                <a:latin typeface="Verdana"/>
                <a:cs typeface="Verdana"/>
              </a:rPr>
              <a:t> </a:t>
            </a:r>
            <a:r>
              <a:rPr sz="3200" b="0" dirty="0">
                <a:latin typeface="Verdana"/>
                <a:cs typeface="Verdana"/>
              </a:rPr>
              <a:t>T</a:t>
            </a:r>
            <a:r>
              <a:rPr sz="3200" b="0" spc="25" dirty="0">
                <a:latin typeface="Verdana"/>
                <a:cs typeface="Verdana"/>
              </a:rPr>
              <a:t> </a:t>
            </a:r>
            <a:r>
              <a:rPr sz="3200" b="0" spc="50" dirty="0">
                <a:latin typeface="Verdana"/>
                <a:cs typeface="Verdana"/>
              </a:rPr>
              <a:t>E</a:t>
            </a:r>
            <a:endParaRPr sz="3200">
              <a:latin typeface="Verdana"/>
              <a:cs typeface="Verdan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991635" y="2599838"/>
            <a:ext cx="1941195" cy="1472565"/>
            <a:chOff x="1991635" y="2599838"/>
            <a:chExt cx="1941195" cy="1472565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91635" y="2599838"/>
              <a:ext cx="1477223" cy="147235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28288" y="2697480"/>
              <a:ext cx="104360" cy="130225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881754" y="2724404"/>
              <a:ext cx="0" cy="1224280"/>
            </a:xfrm>
            <a:custGeom>
              <a:avLst/>
              <a:gdLst/>
              <a:ahLst/>
              <a:cxnLst/>
              <a:rect l="l" t="t" r="r" b="b"/>
              <a:pathLst>
                <a:path h="1224279">
                  <a:moveTo>
                    <a:pt x="0" y="0"/>
                  </a:moveTo>
                  <a:lnTo>
                    <a:pt x="0" y="1224153"/>
                  </a:lnTo>
                </a:path>
              </a:pathLst>
            </a:custGeom>
            <a:ln w="508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16800" y="887094"/>
            <a:ext cx="1023150" cy="546201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37820" y="247650"/>
            <a:ext cx="590550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50" spc="-10" dirty="0">
                <a:solidFill>
                  <a:srgbClr val="292729"/>
                </a:solidFill>
                <a:latin typeface="Verdana"/>
                <a:cs typeface="Verdana"/>
              </a:rPr>
              <a:t>FORZA</a:t>
            </a:r>
            <a:endParaRPr sz="1250">
              <a:latin typeface="Verdana"/>
              <a:cs typeface="Verdana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337820" y="427177"/>
            <a:ext cx="208915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solidFill>
                  <a:srgbClr val="292729"/>
                </a:solidFill>
              </a:rPr>
              <a:t>R</a:t>
            </a:r>
            <a:r>
              <a:rPr sz="3000" spc="370" dirty="0">
                <a:solidFill>
                  <a:srgbClr val="292729"/>
                </a:solidFill>
              </a:rPr>
              <a:t> </a:t>
            </a:r>
            <a:r>
              <a:rPr sz="3000" spc="245" dirty="0">
                <a:solidFill>
                  <a:srgbClr val="292729"/>
                </a:solidFill>
              </a:rPr>
              <a:t>A</a:t>
            </a:r>
            <a:r>
              <a:rPr sz="3000" spc="375" dirty="0">
                <a:solidFill>
                  <a:srgbClr val="292729"/>
                </a:solidFill>
              </a:rPr>
              <a:t> </a:t>
            </a:r>
            <a:r>
              <a:rPr sz="3000" spc="90" dirty="0">
                <a:solidFill>
                  <a:srgbClr val="292729"/>
                </a:solidFill>
              </a:rPr>
              <a:t>N</a:t>
            </a:r>
            <a:r>
              <a:rPr sz="3000" spc="370" dirty="0">
                <a:solidFill>
                  <a:srgbClr val="292729"/>
                </a:solidFill>
              </a:rPr>
              <a:t> </a:t>
            </a:r>
            <a:r>
              <a:rPr sz="3000" spc="65" dirty="0">
                <a:solidFill>
                  <a:srgbClr val="292729"/>
                </a:solidFill>
              </a:rPr>
              <a:t>G</a:t>
            </a:r>
            <a:r>
              <a:rPr sz="3000" spc="370" dirty="0">
                <a:solidFill>
                  <a:srgbClr val="292729"/>
                </a:solidFill>
              </a:rPr>
              <a:t> </a:t>
            </a:r>
            <a:r>
              <a:rPr sz="3000" spc="95" dirty="0">
                <a:solidFill>
                  <a:srgbClr val="292729"/>
                </a:solidFill>
              </a:rPr>
              <a:t>E</a:t>
            </a:r>
            <a:endParaRPr sz="3000"/>
          </a:p>
        </p:txBody>
      </p:sp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8892249"/>
              </p:ext>
            </p:extLst>
          </p:nvPr>
        </p:nvGraphicFramePr>
        <p:xfrm>
          <a:off x="337362" y="6358213"/>
          <a:ext cx="11526518" cy="449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164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14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0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434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903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005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397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63830">
                <a:tc>
                  <a:txBody>
                    <a:bodyPr/>
                    <a:lstStyle/>
                    <a:p>
                      <a:pPr marL="31750">
                        <a:lnSpc>
                          <a:spcPts val="1070"/>
                        </a:lnSpc>
                        <a:spcBef>
                          <a:spcPts val="120"/>
                        </a:spcBef>
                      </a:pPr>
                      <a:r>
                        <a:rPr sz="1000" b="1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FORZA</a:t>
                      </a:r>
                      <a:r>
                        <a:rPr sz="1000" b="1" spc="80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b="1" spc="-50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70</a:t>
                      </a:r>
                      <a:r>
                        <a:rPr sz="1000" b="1" spc="-50" dirty="0">
                          <a:solidFill>
                            <a:srgbClr val="292729"/>
                          </a:solidFill>
                          <a:latin typeface="Calibri"/>
                          <a:cs typeface="Calibri"/>
                        </a:rPr>
                        <a:t>°</a:t>
                      </a:r>
                      <a:r>
                        <a:rPr sz="1000" b="1" spc="-50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+</a:t>
                      </a:r>
                      <a:r>
                        <a:rPr sz="1000" b="1" spc="90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b="1" spc="-85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TI</a:t>
                      </a:r>
                      <a:r>
                        <a:rPr sz="1000" b="1" spc="60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b="1" spc="-10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MASTER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5240" marB="0"/>
                </a:tc>
                <a:tc>
                  <a:txBody>
                    <a:bodyPr/>
                    <a:lstStyle/>
                    <a:p>
                      <a:pPr marL="152400">
                        <a:lnSpc>
                          <a:spcPts val="1070"/>
                        </a:lnSpc>
                        <a:spcBef>
                          <a:spcPts val="120"/>
                        </a:spcBef>
                      </a:pPr>
                      <a:r>
                        <a:rPr sz="1000" b="1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FORZA</a:t>
                      </a:r>
                      <a:r>
                        <a:rPr sz="1000" b="1" spc="125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b="1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70</a:t>
                      </a:r>
                      <a:r>
                        <a:rPr sz="1000" b="1" dirty="0">
                          <a:solidFill>
                            <a:srgbClr val="292729"/>
                          </a:solidFill>
                          <a:latin typeface="Calibri"/>
                          <a:cs typeface="Calibri"/>
                        </a:rPr>
                        <a:t>°</a:t>
                      </a:r>
                      <a:r>
                        <a:rPr sz="1000" b="1" spc="200" dirty="0">
                          <a:solidFill>
                            <a:srgbClr val="29272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35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TI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5240" marB="0"/>
                </a:tc>
                <a:tc>
                  <a:txBody>
                    <a:bodyPr/>
                    <a:lstStyle/>
                    <a:p>
                      <a:pPr marL="462915">
                        <a:lnSpc>
                          <a:spcPts val="1070"/>
                        </a:lnSpc>
                        <a:spcBef>
                          <a:spcPts val="120"/>
                        </a:spcBef>
                      </a:pPr>
                      <a:r>
                        <a:rPr sz="1000" b="1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FORZA</a:t>
                      </a:r>
                      <a:r>
                        <a:rPr sz="1000" b="1" spc="140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b="1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60</a:t>
                      </a:r>
                      <a:r>
                        <a:rPr sz="1000" b="1" dirty="0">
                          <a:solidFill>
                            <a:srgbClr val="292729"/>
                          </a:solidFill>
                          <a:latin typeface="Calibri"/>
                          <a:cs typeface="Calibri"/>
                        </a:rPr>
                        <a:t>°</a:t>
                      </a:r>
                      <a:r>
                        <a:rPr sz="1000" b="1" spc="200" dirty="0">
                          <a:solidFill>
                            <a:srgbClr val="29272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25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TI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5240" marB="0"/>
                </a:tc>
                <a:tc>
                  <a:txBody>
                    <a:bodyPr/>
                    <a:lstStyle/>
                    <a:p>
                      <a:pPr marL="399415">
                        <a:lnSpc>
                          <a:spcPts val="1165"/>
                        </a:lnSpc>
                      </a:pPr>
                      <a:r>
                        <a:rPr sz="1000" b="1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FORZA</a:t>
                      </a:r>
                      <a:r>
                        <a:rPr sz="1000" b="1" spc="114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b="1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50</a:t>
                      </a:r>
                      <a:r>
                        <a:rPr sz="1000" b="1" dirty="0">
                          <a:solidFill>
                            <a:srgbClr val="292729"/>
                          </a:solidFill>
                          <a:latin typeface="Calibri"/>
                          <a:cs typeface="Calibri"/>
                        </a:rPr>
                        <a:t>°</a:t>
                      </a:r>
                      <a:r>
                        <a:rPr sz="1000" b="1" spc="170" dirty="0">
                          <a:solidFill>
                            <a:srgbClr val="29272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40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CAM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9890">
                        <a:lnSpc>
                          <a:spcPts val="1070"/>
                        </a:lnSpc>
                        <a:spcBef>
                          <a:spcPts val="120"/>
                        </a:spcBef>
                      </a:pPr>
                      <a:r>
                        <a:rPr sz="1000" b="1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FORZA</a:t>
                      </a:r>
                      <a:r>
                        <a:rPr sz="1000" b="1" spc="165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b="1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40</a:t>
                      </a:r>
                      <a:r>
                        <a:rPr sz="1000" b="1" dirty="0">
                          <a:solidFill>
                            <a:srgbClr val="292729"/>
                          </a:solidFill>
                          <a:latin typeface="Calibri"/>
                          <a:cs typeface="Calibri"/>
                        </a:rPr>
                        <a:t>°</a:t>
                      </a:r>
                      <a:r>
                        <a:rPr sz="1000" b="1" spc="220" dirty="0">
                          <a:solidFill>
                            <a:srgbClr val="29272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40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CA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5240" marB="0"/>
                </a:tc>
                <a:tc>
                  <a:txBody>
                    <a:bodyPr/>
                    <a:lstStyle/>
                    <a:p>
                      <a:pPr marL="355600">
                        <a:lnSpc>
                          <a:spcPts val="1070"/>
                        </a:lnSpc>
                        <a:spcBef>
                          <a:spcPts val="120"/>
                        </a:spcBef>
                      </a:pPr>
                      <a:r>
                        <a:rPr sz="1000" b="1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FORZA</a:t>
                      </a:r>
                      <a:r>
                        <a:rPr sz="1000" b="1" spc="120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b="1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30</a:t>
                      </a:r>
                      <a:r>
                        <a:rPr sz="1000" b="1" dirty="0">
                          <a:solidFill>
                            <a:srgbClr val="292729"/>
                          </a:solidFill>
                          <a:latin typeface="Calibri"/>
                          <a:cs typeface="Calibri"/>
                        </a:rPr>
                        <a:t>°</a:t>
                      </a:r>
                      <a:r>
                        <a:rPr sz="1000" b="1" spc="165" dirty="0">
                          <a:solidFill>
                            <a:srgbClr val="29272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40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CA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5240" marB="0"/>
                </a:tc>
                <a:tc>
                  <a:txBody>
                    <a:bodyPr/>
                    <a:lstStyle/>
                    <a:p>
                      <a:pPr marL="413384">
                        <a:lnSpc>
                          <a:spcPts val="1070"/>
                        </a:lnSpc>
                        <a:spcBef>
                          <a:spcPts val="120"/>
                        </a:spcBef>
                      </a:pPr>
                      <a:r>
                        <a:rPr sz="1000" b="1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FORZA</a:t>
                      </a:r>
                      <a:r>
                        <a:rPr sz="1000" b="1" spc="120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b="1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20</a:t>
                      </a:r>
                      <a:r>
                        <a:rPr sz="1000" b="1" dirty="0">
                          <a:solidFill>
                            <a:srgbClr val="292729"/>
                          </a:solidFill>
                          <a:latin typeface="Calibri"/>
                          <a:cs typeface="Calibri"/>
                        </a:rPr>
                        <a:t>°</a:t>
                      </a:r>
                      <a:r>
                        <a:rPr sz="1000" b="1" spc="165" dirty="0">
                          <a:solidFill>
                            <a:srgbClr val="29272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25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FG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1524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7320">
                <a:tc>
                  <a:txBody>
                    <a:bodyPr/>
                    <a:lstStyle/>
                    <a:p>
                      <a:pPr marL="31750">
                        <a:lnSpc>
                          <a:spcPts val="1015"/>
                        </a:lnSpc>
                        <a:spcBef>
                          <a:spcPts val="45"/>
                        </a:spcBef>
                      </a:pPr>
                      <a:r>
                        <a:rPr sz="900" b="1" spc="10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00" spc="-70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SPX12</a:t>
                      </a:r>
                      <a:r>
                        <a:rPr sz="900" spc="-45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900" spc="-25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MTX</a:t>
                      </a:r>
                      <a:endParaRPr sz="900" dirty="0">
                        <a:latin typeface="Verdana"/>
                        <a:cs typeface="Verdana"/>
                      </a:endParaRPr>
                    </a:p>
                  </a:txBody>
                  <a:tcPr marL="0" marR="0" marT="5715" marB="0"/>
                </a:tc>
                <a:tc>
                  <a:txBody>
                    <a:bodyPr/>
                    <a:lstStyle/>
                    <a:p>
                      <a:pPr marL="152400">
                        <a:lnSpc>
                          <a:spcPts val="1015"/>
                        </a:lnSpc>
                        <a:spcBef>
                          <a:spcPts val="45"/>
                        </a:spcBef>
                      </a:pPr>
                      <a:r>
                        <a:rPr sz="900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K</a:t>
                      </a:r>
                      <a:r>
                        <a:rPr sz="900" spc="-80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900" spc="-20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SPX14</a:t>
                      </a:r>
                      <a:endParaRPr sz="900" dirty="0">
                        <a:latin typeface="Verdana"/>
                        <a:cs typeface="Verdana"/>
                      </a:endParaRPr>
                    </a:p>
                  </a:txBody>
                  <a:tcPr marL="0" marR="0" marT="5715" marB="0"/>
                </a:tc>
                <a:tc>
                  <a:txBody>
                    <a:bodyPr/>
                    <a:lstStyle/>
                    <a:p>
                      <a:pPr marL="462915">
                        <a:lnSpc>
                          <a:spcPts val="1015"/>
                        </a:lnSpc>
                        <a:spcBef>
                          <a:spcPts val="45"/>
                        </a:spcBef>
                      </a:pPr>
                      <a:r>
                        <a:rPr sz="900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K</a:t>
                      </a:r>
                      <a:r>
                        <a:rPr sz="900" spc="-80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900" spc="-20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NX12</a:t>
                      </a:r>
                      <a:endParaRPr sz="900" dirty="0">
                        <a:latin typeface="Verdana"/>
                        <a:cs typeface="Verdana"/>
                      </a:endParaRPr>
                    </a:p>
                  </a:txBody>
                  <a:tcPr marL="0" marR="0" marT="5715" marB="0"/>
                </a:tc>
                <a:tc>
                  <a:txBody>
                    <a:bodyPr/>
                    <a:lstStyle/>
                    <a:p>
                      <a:pPr marL="399415">
                        <a:lnSpc>
                          <a:spcPts val="969"/>
                        </a:lnSpc>
                      </a:pPr>
                      <a:r>
                        <a:rPr sz="900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K</a:t>
                      </a:r>
                      <a:r>
                        <a:rPr sz="900" spc="-80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900" spc="-20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NX12</a:t>
                      </a:r>
                      <a:endParaRPr sz="90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9890">
                        <a:lnSpc>
                          <a:spcPts val="1015"/>
                        </a:lnSpc>
                        <a:spcBef>
                          <a:spcPts val="45"/>
                        </a:spcBef>
                      </a:pPr>
                      <a:r>
                        <a:rPr sz="900" spc="-20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XP11</a:t>
                      </a:r>
                      <a:endParaRPr sz="900" dirty="0">
                        <a:latin typeface="Verdana"/>
                        <a:cs typeface="Verdana"/>
                      </a:endParaRPr>
                    </a:p>
                  </a:txBody>
                  <a:tcPr marL="0" marR="0" marT="5715" marB="0"/>
                </a:tc>
                <a:tc>
                  <a:txBody>
                    <a:bodyPr/>
                    <a:lstStyle/>
                    <a:p>
                      <a:pPr marL="355600">
                        <a:lnSpc>
                          <a:spcPts val="1015"/>
                        </a:lnSpc>
                        <a:spcBef>
                          <a:spcPts val="45"/>
                        </a:spcBef>
                      </a:pPr>
                      <a:r>
                        <a:rPr sz="900" spc="-20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XP10</a:t>
                      </a:r>
                      <a:endParaRPr sz="900" dirty="0">
                        <a:latin typeface="Verdana"/>
                        <a:cs typeface="Verdana"/>
                      </a:endParaRPr>
                    </a:p>
                  </a:txBody>
                  <a:tcPr marL="0" marR="0" marT="5715" marB="0"/>
                </a:tc>
                <a:tc>
                  <a:txBody>
                    <a:bodyPr/>
                    <a:lstStyle/>
                    <a:p>
                      <a:pPr marL="413384">
                        <a:lnSpc>
                          <a:spcPts val="1015"/>
                        </a:lnSpc>
                        <a:spcBef>
                          <a:spcPts val="45"/>
                        </a:spcBef>
                      </a:pPr>
                      <a:r>
                        <a:rPr sz="900" spc="-20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XP10</a:t>
                      </a:r>
                      <a:endParaRPr sz="900" dirty="0">
                        <a:latin typeface="Verdana"/>
                        <a:cs typeface="Verdana"/>
                      </a:endParaRPr>
                    </a:p>
                  </a:txBody>
                  <a:tcPr marL="0" marR="0" marT="571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8430">
                <a:tc>
                  <a:txBody>
                    <a:bodyPr/>
                    <a:lstStyle/>
                    <a:p>
                      <a:pPr marL="31750">
                        <a:lnSpc>
                          <a:spcPts val="990"/>
                        </a:lnSpc>
                      </a:pPr>
                      <a:r>
                        <a:rPr sz="900" spc="-10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SPX14</a:t>
                      </a:r>
                      <a:endParaRPr sz="90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62915">
                        <a:lnSpc>
                          <a:spcPts val="990"/>
                        </a:lnSpc>
                      </a:pPr>
                      <a:r>
                        <a:rPr sz="900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K</a:t>
                      </a:r>
                      <a:r>
                        <a:rPr sz="900" spc="-75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900" spc="-10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SPX12</a:t>
                      </a:r>
                      <a:endParaRPr sz="90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6" name="object 6"/>
          <p:cNvGrpSpPr/>
          <p:nvPr/>
        </p:nvGrpSpPr>
        <p:grpSpPr>
          <a:xfrm>
            <a:off x="543085" y="993137"/>
            <a:ext cx="422275" cy="5324475"/>
            <a:chOff x="543085" y="993137"/>
            <a:chExt cx="422275" cy="532447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3085" y="993137"/>
              <a:ext cx="421952" cy="5324476"/>
            </a:xfrm>
            <a:prstGeom prst="rect">
              <a:avLst/>
            </a:prstGeom>
          </p:spPr>
        </p:pic>
        <p:pic>
          <p:nvPicPr>
            <p:cNvPr id="8" name="object 8" descr="Une image contenant vêtement de protection  Description générée automatiquement avec une confiance moyenne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7964" y="3215639"/>
              <a:ext cx="351358" cy="1612011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1048532" y="992883"/>
            <a:ext cx="422275" cy="5324475"/>
            <a:chOff x="1048532" y="992883"/>
            <a:chExt cx="422275" cy="5324475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8532" y="992883"/>
              <a:ext cx="421952" cy="5324476"/>
            </a:xfrm>
            <a:prstGeom prst="rect">
              <a:avLst/>
            </a:prstGeom>
          </p:spPr>
        </p:pic>
        <p:pic>
          <p:nvPicPr>
            <p:cNvPr id="11" name="object 11" descr="Une image contenant vêtement de protection  Description générée automatiquement avec une confiance moyenne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83411" y="3215385"/>
              <a:ext cx="351358" cy="1612011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2199907" y="989734"/>
            <a:ext cx="925194" cy="5309870"/>
            <a:chOff x="2199907" y="989734"/>
            <a:chExt cx="925194" cy="5309870"/>
          </a:xfrm>
        </p:grpSpPr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99907" y="989734"/>
              <a:ext cx="442123" cy="5305140"/>
            </a:xfrm>
            <a:prstGeom prst="rect">
              <a:avLst/>
            </a:prstGeom>
          </p:spPr>
        </p:pic>
        <p:pic>
          <p:nvPicPr>
            <p:cNvPr id="14" name="object 14" descr="Une image contenant vêtement de protection  Description générée automatiquement avec une confiance moyenne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41041" y="3276091"/>
              <a:ext cx="341566" cy="159766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82888" y="993938"/>
              <a:ext cx="442123" cy="5305140"/>
            </a:xfrm>
            <a:prstGeom prst="rect">
              <a:avLst/>
            </a:prstGeom>
          </p:spPr>
        </p:pic>
        <p:pic>
          <p:nvPicPr>
            <p:cNvPr id="16" name="object 16" descr="Une image contenant vêtement de protection  Description générée automatiquement avec une confiance moyenne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25673" y="3285997"/>
              <a:ext cx="341566" cy="1597659"/>
            </a:xfrm>
            <a:prstGeom prst="rect">
              <a:avLst/>
            </a:prstGeom>
          </p:spPr>
        </p:pic>
      </p:grpSp>
      <p:grpSp>
        <p:nvGrpSpPr>
          <p:cNvPr id="17" name="object 17"/>
          <p:cNvGrpSpPr/>
          <p:nvPr/>
        </p:nvGrpSpPr>
        <p:grpSpPr>
          <a:xfrm>
            <a:off x="3968341" y="868159"/>
            <a:ext cx="1000760" cy="5509260"/>
            <a:chOff x="3968341" y="868159"/>
            <a:chExt cx="1000760" cy="5509260"/>
          </a:xfrm>
        </p:grpSpPr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68341" y="939566"/>
              <a:ext cx="481370" cy="5381013"/>
            </a:xfrm>
            <a:prstGeom prst="rect">
              <a:avLst/>
            </a:prstGeom>
          </p:spPr>
        </p:pic>
        <p:pic>
          <p:nvPicPr>
            <p:cNvPr id="19" name="object 19" descr="Une image contenant robot, casque  Description générée automatiquement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29202" y="3172968"/>
              <a:ext cx="338200" cy="162217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427727" y="868159"/>
              <a:ext cx="540969" cy="5509133"/>
            </a:xfrm>
            <a:prstGeom prst="rect">
              <a:avLst/>
            </a:prstGeom>
          </p:spPr>
        </p:pic>
        <p:pic>
          <p:nvPicPr>
            <p:cNvPr id="21" name="object 21" descr="Une image contenant robot, casque  Description générée automatiquement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525263" y="3204972"/>
              <a:ext cx="338200" cy="1622170"/>
            </a:xfrm>
            <a:prstGeom prst="rect">
              <a:avLst/>
            </a:prstGeom>
          </p:spPr>
        </p:pic>
      </p:grpSp>
      <p:grpSp>
        <p:nvGrpSpPr>
          <p:cNvPr id="22" name="object 22"/>
          <p:cNvGrpSpPr/>
          <p:nvPr/>
        </p:nvGrpSpPr>
        <p:grpSpPr>
          <a:xfrm>
            <a:off x="5676382" y="939585"/>
            <a:ext cx="965200" cy="5346700"/>
            <a:chOff x="5676382" y="939585"/>
            <a:chExt cx="965200" cy="5346700"/>
          </a:xfrm>
        </p:grpSpPr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162792" y="939585"/>
              <a:ext cx="478662" cy="5344792"/>
            </a:xfrm>
            <a:prstGeom prst="rect">
              <a:avLst/>
            </a:prstGeom>
          </p:spPr>
        </p:pic>
        <p:pic>
          <p:nvPicPr>
            <p:cNvPr id="24" name="object 24" descr="Une image contenant capture d’écran, dessin humoristique  Description générée automatiquement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239129" y="3102990"/>
              <a:ext cx="315290" cy="1596643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676382" y="941363"/>
              <a:ext cx="478662" cy="5344792"/>
            </a:xfrm>
            <a:prstGeom prst="rect">
              <a:avLst/>
            </a:prstGeom>
          </p:spPr>
        </p:pic>
        <p:pic>
          <p:nvPicPr>
            <p:cNvPr id="26" name="object 26" descr="Une image contenant capture d’écran, dessin humoristique  Description générée automatiquement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743067" y="3104768"/>
              <a:ext cx="315290" cy="1596643"/>
            </a:xfrm>
            <a:prstGeom prst="rect">
              <a:avLst/>
            </a:prstGeom>
          </p:spPr>
        </p:pic>
      </p:grpSp>
      <p:grpSp>
        <p:nvGrpSpPr>
          <p:cNvPr id="27" name="object 27"/>
          <p:cNvGrpSpPr/>
          <p:nvPr/>
        </p:nvGrpSpPr>
        <p:grpSpPr>
          <a:xfrm>
            <a:off x="9667291" y="964555"/>
            <a:ext cx="443865" cy="5304790"/>
            <a:chOff x="9667291" y="964555"/>
            <a:chExt cx="443865" cy="5304790"/>
          </a:xfrm>
        </p:grpSpPr>
        <p:pic>
          <p:nvPicPr>
            <p:cNvPr id="28" name="object 2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667291" y="964555"/>
              <a:ext cx="443794" cy="5304731"/>
            </a:xfrm>
            <a:prstGeom prst="rect">
              <a:avLst/>
            </a:prstGeom>
          </p:spPr>
        </p:pic>
        <p:pic>
          <p:nvPicPr>
            <p:cNvPr id="29" name="object 29" descr="Une image contenant texte, sac à dos  Description générée automatiquement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693910" y="3117849"/>
              <a:ext cx="357301" cy="1577848"/>
            </a:xfrm>
            <a:prstGeom prst="rect">
              <a:avLst/>
            </a:prstGeom>
          </p:spPr>
        </p:pic>
      </p:grpSp>
      <p:grpSp>
        <p:nvGrpSpPr>
          <p:cNvPr id="30" name="object 30"/>
          <p:cNvGrpSpPr/>
          <p:nvPr/>
        </p:nvGrpSpPr>
        <p:grpSpPr>
          <a:xfrm>
            <a:off x="9161322" y="968340"/>
            <a:ext cx="443865" cy="5304790"/>
            <a:chOff x="9161322" y="968340"/>
            <a:chExt cx="443865" cy="5304790"/>
          </a:xfrm>
        </p:grpSpPr>
        <p:pic>
          <p:nvPicPr>
            <p:cNvPr id="31" name="object 3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161322" y="968340"/>
              <a:ext cx="443794" cy="5304731"/>
            </a:xfrm>
            <a:prstGeom prst="rect">
              <a:avLst/>
            </a:prstGeom>
          </p:spPr>
        </p:pic>
        <p:pic>
          <p:nvPicPr>
            <p:cNvPr id="32" name="object 32" descr="Une image contenant texte, sac à dos  Description générée automatiquement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197466" y="3121659"/>
              <a:ext cx="357301" cy="1577847"/>
            </a:xfrm>
            <a:prstGeom prst="rect">
              <a:avLst/>
            </a:prstGeom>
          </p:spPr>
        </p:pic>
      </p:grpSp>
      <p:grpSp>
        <p:nvGrpSpPr>
          <p:cNvPr id="33" name="object 33"/>
          <p:cNvGrpSpPr/>
          <p:nvPr/>
        </p:nvGrpSpPr>
        <p:grpSpPr>
          <a:xfrm>
            <a:off x="11444859" y="923408"/>
            <a:ext cx="440690" cy="5384800"/>
            <a:chOff x="11444859" y="923408"/>
            <a:chExt cx="440690" cy="5384800"/>
          </a:xfrm>
        </p:grpSpPr>
        <p:pic>
          <p:nvPicPr>
            <p:cNvPr id="34" name="object 3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444859" y="923408"/>
              <a:ext cx="440440" cy="5384797"/>
            </a:xfrm>
            <a:prstGeom prst="rect">
              <a:avLst/>
            </a:prstGeom>
          </p:spPr>
        </p:pic>
        <p:pic>
          <p:nvPicPr>
            <p:cNvPr id="35" name="object 35" descr="Une image contenant texte  Description générée automatiquement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473052" y="3114801"/>
              <a:ext cx="345401" cy="1541526"/>
            </a:xfrm>
            <a:prstGeom prst="rect">
              <a:avLst/>
            </a:prstGeom>
          </p:spPr>
        </p:pic>
      </p:grpSp>
      <p:grpSp>
        <p:nvGrpSpPr>
          <p:cNvPr id="36" name="object 36"/>
          <p:cNvGrpSpPr/>
          <p:nvPr/>
        </p:nvGrpSpPr>
        <p:grpSpPr>
          <a:xfrm>
            <a:off x="10945241" y="926228"/>
            <a:ext cx="440690" cy="5384800"/>
            <a:chOff x="10945241" y="926228"/>
            <a:chExt cx="440690" cy="5384800"/>
          </a:xfrm>
        </p:grpSpPr>
        <p:pic>
          <p:nvPicPr>
            <p:cNvPr id="37" name="object 3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945241" y="926228"/>
              <a:ext cx="440440" cy="5384797"/>
            </a:xfrm>
            <a:prstGeom prst="rect">
              <a:avLst/>
            </a:prstGeom>
          </p:spPr>
        </p:pic>
        <p:pic>
          <p:nvPicPr>
            <p:cNvPr id="38" name="object 38" descr="Une image contenant texte  Description générée automatiquement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973435" y="3117595"/>
              <a:ext cx="345401" cy="1541526"/>
            </a:xfrm>
            <a:prstGeom prst="rect">
              <a:avLst/>
            </a:prstGeom>
          </p:spPr>
        </p:pic>
      </p:grpSp>
      <p:sp>
        <p:nvSpPr>
          <p:cNvPr id="39" name="object 39"/>
          <p:cNvSpPr txBox="1"/>
          <p:nvPr/>
        </p:nvSpPr>
        <p:spPr>
          <a:xfrm>
            <a:off x="7602601" y="3801452"/>
            <a:ext cx="663575" cy="384810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17145" rIns="0" bIns="0" rtlCol="0">
            <a:spAutoFit/>
          </a:bodyPr>
          <a:lstStyle/>
          <a:p>
            <a:pPr marL="151130" marR="133985" indent="85090">
              <a:lnSpc>
                <a:spcPct val="100000"/>
              </a:lnSpc>
              <a:spcBef>
                <a:spcPts val="135"/>
              </a:spcBef>
            </a:pPr>
            <a:r>
              <a:rPr sz="1100" b="1" spc="-25" dirty="0">
                <a:solidFill>
                  <a:srgbClr val="FFFFFF"/>
                </a:solidFill>
                <a:latin typeface="Tahoma"/>
                <a:cs typeface="Tahoma"/>
              </a:rPr>
              <a:t>RE </a:t>
            </a:r>
            <a:r>
              <a:rPr sz="1100" b="1" spc="55" dirty="0">
                <a:solidFill>
                  <a:srgbClr val="FFFFFF"/>
                </a:solidFill>
                <a:latin typeface="Tahoma"/>
                <a:cs typeface="Tahoma"/>
              </a:rPr>
              <a:t>NEW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85402" y="104882"/>
            <a:ext cx="522591" cy="663373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423402" y="103657"/>
            <a:ext cx="520065" cy="6656070"/>
            <a:chOff x="3423402" y="103657"/>
            <a:chExt cx="520065" cy="665607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23402" y="103657"/>
              <a:ext cx="519981" cy="6655624"/>
            </a:xfrm>
            <a:prstGeom prst="rect">
              <a:avLst/>
            </a:prstGeom>
          </p:spPr>
        </p:pic>
        <p:pic>
          <p:nvPicPr>
            <p:cNvPr id="5" name="object 5" descr="Une image contenant vêtement de protection  Description générée automatiquement avec une confiance moyenne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68496" y="2865881"/>
              <a:ext cx="432993" cy="2015108"/>
            </a:xfrm>
            <a:prstGeom prst="rect">
              <a:avLst/>
            </a:prstGeom>
          </p:spPr>
        </p:pic>
      </p:grpSp>
      <p:pic>
        <p:nvPicPr>
          <p:cNvPr id="6" name="object 6" descr="Une image contenant vêtement de protection  Description générée automatiquement avec une confiance moyenne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28008" y="2873755"/>
            <a:ext cx="432993" cy="2015109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239064" y="240919"/>
            <a:ext cx="2529840" cy="1093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75"/>
              </a:lnSpc>
              <a:spcBef>
                <a:spcPts val="100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UNISEX</a:t>
            </a:r>
            <a:r>
              <a:rPr sz="1100" spc="-11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8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80" dirty="0">
                <a:solidFill>
                  <a:srgbClr val="7E7E7E"/>
                </a:solidFill>
                <a:latin typeface="Verdana"/>
                <a:cs typeface="Verdana"/>
              </a:rPr>
              <a:t>-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PISTE</a:t>
            </a:r>
            <a:endParaRPr sz="1100">
              <a:latin typeface="Verdana"/>
              <a:cs typeface="Verdana"/>
            </a:endParaRPr>
          </a:p>
          <a:p>
            <a:pPr marL="12700" marR="5080">
              <a:lnSpc>
                <a:spcPts val="2920"/>
              </a:lnSpc>
              <a:spcBef>
                <a:spcPts val="20"/>
              </a:spcBef>
              <a:tabLst>
                <a:tab pos="593090" algn="l"/>
                <a:tab pos="1626235" algn="l"/>
              </a:tabLst>
            </a:pPr>
            <a:r>
              <a:rPr sz="2400" b="1" spc="125" dirty="0">
                <a:solidFill>
                  <a:srgbClr val="030505"/>
                </a:solidFill>
                <a:latin typeface="Tahoma"/>
                <a:cs typeface="Tahoma"/>
              </a:rPr>
              <a:t>F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5" dirty="0">
                <a:solidFill>
                  <a:srgbClr val="030505"/>
                </a:solidFill>
                <a:latin typeface="Tahoma"/>
                <a:cs typeface="Tahoma"/>
              </a:rPr>
              <a:t>O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R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05" dirty="0">
                <a:solidFill>
                  <a:srgbClr val="030505"/>
                </a:solidFill>
                <a:latin typeface="Tahoma"/>
                <a:cs typeface="Tahoma"/>
              </a:rPr>
              <a:t>Z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4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	</a:t>
            </a:r>
            <a:r>
              <a:rPr sz="2400" b="1" spc="-50" dirty="0">
                <a:solidFill>
                  <a:srgbClr val="030505"/>
                </a:solidFill>
                <a:latin typeface="Tahoma"/>
                <a:cs typeface="Tahoma"/>
              </a:rPr>
              <a:t>7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90" dirty="0">
                <a:solidFill>
                  <a:srgbClr val="030505"/>
                </a:solidFill>
                <a:latin typeface="Tahoma"/>
                <a:cs typeface="Tahoma"/>
              </a:rPr>
              <a:t>0</a:t>
            </a:r>
            <a:r>
              <a:rPr sz="2400" b="1" spc="-15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Calibri"/>
                <a:cs typeface="Calibri"/>
              </a:rPr>
              <a:t>°</a:t>
            </a:r>
            <a:r>
              <a:rPr sz="2400" b="1" spc="-10" dirty="0">
                <a:solidFill>
                  <a:srgbClr val="030505"/>
                </a:solidFill>
                <a:latin typeface="Calibri"/>
                <a:cs typeface="Calibri"/>
              </a:rPr>
              <a:t> </a:t>
            </a:r>
            <a:r>
              <a:rPr sz="2400" b="1" spc="-580" dirty="0">
                <a:solidFill>
                  <a:srgbClr val="030505"/>
                </a:solidFill>
                <a:latin typeface="Tahoma"/>
                <a:cs typeface="Tahoma"/>
              </a:rPr>
              <a:t>+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 T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434" dirty="0">
                <a:solidFill>
                  <a:srgbClr val="030505"/>
                </a:solidFill>
                <a:latin typeface="Tahoma"/>
                <a:cs typeface="Tahoma"/>
              </a:rPr>
              <a:t>I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	</a:t>
            </a:r>
            <a:r>
              <a:rPr sz="2400" b="1" spc="145" dirty="0">
                <a:solidFill>
                  <a:srgbClr val="030505"/>
                </a:solidFill>
                <a:latin typeface="Tahoma"/>
                <a:cs typeface="Tahoma"/>
              </a:rPr>
              <a:t>M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9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S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T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3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50" dirty="0">
                <a:solidFill>
                  <a:srgbClr val="030505"/>
                </a:solidFill>
                <a:latin typeface="Tahoma"/>
                <a:cs typeface="Tahoma"/>
              </a:rPr>
              <a:t>R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ts val="1265"/>
              </a:lnSpc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RAOPR01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9064" y="1467993"/>
            <a:ext cx="250380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33655">
              <a:lnSpc>
                <a:spcPct val="100000"/>
              </a:lnSpc>
              <a:spcBef>
                <a:spcPts val="105"/>
              </a:spcBef>
            </a:pPr>
            <a:r>
              <a:rPr sz="1100" spc="-10" dirty="0">
                <a:latin typeface="Verdana"/>
                <a:cs typeface="Verdana"/>
              </a:rPr>
              <a:t>RROPR01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FORZA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spc="-100" dirty="0">
                <a:latin typeface="Verdana"/>
                <a:cs typeface="Verdana"/>
              </a:rPr>
              <a:t>70'+</a:t>
            </a:r>
            <a:r>
              <a:rPr sz="1100" spc="-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MASTER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R22 </a:t>
            </a:r>
            <a:r>
              <a:rPr sz="1100" spc="-60" dirty="0">
                <a:latin typeface="Verdana"/>
                <a:cs typeface="Verdana"/>
              </a:rPr>
              <a:t>SPX14</a:t>
            </a:r>
            <a:r>
              <a:rPr sz="1100" spc="-95" dirty="0">
                <a:latin typeface="Verdana"/>
                <a:cs typeface="Verdana"/>
              </a:rPr>
              <a:t> </a:t>
            </a:r>
            <a:r>
              <a:rPr sz="1100" spc="-160" dirty="0">
                <a:latin typeface="Verdana"/>
                <a:cs typeface="Verdana"/>
              </a:rPr>
              <a:t>–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lang="cs-CZ" sz="1100" b="1" spc="-40" dirty="0">
                <a:latin typeface="Tahoma"/>
                <a:cs typeface="Tahoma"/>
              </a:rPr>
              <a:t>27  990,- </a:t>
            </a:r>
            <a:endParaRPr sz="1100" b="1" spc="-40" dirty="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RROPR02 FORZA</a:t>
            </a:r>
            <a:r>
              <a:rPr sz="1100" spc="20" dirty="0">
                <a:latin typeface="Verdana"/>
                <a:cs typeface="Verdana"/>
              </a:rPr>
              <a:t> </a:t>
            </a:r>
            <a:r>
              <a:rPr sz="1100" spc="-100" dirty="0">
                <a:latin typeface="Verdana"/>
                <a:cs typeface="Verdana"/>
              </a:rPr>
              <a:t>70'+</a:t>
            </a:r>
            <a:r>
              <a:rPr sz="1100" spc="3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MASTER</a:t>
            </a:r>
            <a:r>
              <a:rPr sz="1100" spc="-1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R22 </a:t>
            </a:r>
            <a:r>
              <a:rPr sz="1100" spc="-80" dirty="0">
                <a:latin typeface="Verdana"/>
                <a:cs typeface="Verdana"/>
              </a:rPr>
              <a:t>SPX12</a:t>
            </a:r>
            <a:r>
              <a:rPr sz="1100" spc="-90" dirty="0">
                <a:latin typeface="Verdana"/>
                <a:cs typeface="Verdana"/>
              </a:rPr>
              <a:t> </a:t>
            </a:r>
            <a:r>
              <a:rPr sz="1100" spc="-160" dirty="0">
                <a:latin typeface="Verdana"/>
                <a:cs typeface="Verdana"/>
              </a:rPr>
              <a:t>–</a:t>
            </a:r>
            <a:r>
              <a:rPr sz="1100" spc="-100" dirty="0">
                <a:latin typeface="Verdana"/>
                <a:cs typeface="Verdana"/>
              </a:rPr>
              <a:t> </a:t>
            </a:r>
            <a:r>
              <a:rPr lang="cs-CZ" sz="1100" b="1" spc="-40" dirty="0">
                <a:latin typeface="Tahoma"/>
                <a:cs typeface="Tahoma"/>
              </a:rPr>
              <a:t>26 990,- </a:t>
            </a:r>
            <a:endParaRPr sz="1100" dirty="0">
              <a:latin typeface="Tahoma"/>
              <a:cs typeface="Tahoma"/>
            </a:endParaRPr>
          </a:p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5087111" y="1336267"/>
          <a:ext cx="2956560" cy="9842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56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marL="31750">
                        <a:lnSpc>
                          <a:spcPts val="1230"/>
                        </a:lnSpc>
                      </a:pPr>
                      <a:r>
                        <a:rPr sz="1050" spc="-40" dirty="0">
                          <a:latin typeface="Verdana"/>
                          <a:cs typeface="Verdana"/>
                        </a:rPr>
                        <a:t>R22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spc="-130" dirty="0">
                          <a:latin typeface="Verdana"/>
                          <a:cs typeface="Verdana"/>
                        </a:rPr>
                        <a:t>163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0" dirty="0">
                          <a:latin typeface="Verdana"/>
                          <a:cs typeface="Verdana"/>
                        </a:rPr>
                        <a:t>173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95" dirty="0">
                          <a:latin typeface="Verdana"/>
                          <a:cs typeface="Verdana"/>
                        </a:rPr>
                        <a:t>181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3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134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55" dirty="0">
                          <a:latin typeface="Verdana"/>
                          <a:cs typeface="Verdana"/>
                        </a:rPr>
                        <a:t>77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110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14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0" dirty="0">
                          <a:latin typeface="Verdana"/>
                          <a:cs typeface="Verdana"/>
                        </a:rPr>
                        <a:t>(173</a:t>
                      </a:r>
                      <a:r>
                        <a:rPr sz="105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31750">
                        <a:lnSpc>
                          <a:spcPts val="1215"/>
                        </a:lnSpc>
                        <a:spcBef>
                          <a:spcPts val="135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4,2</a:t>
                      </a:r>
                      <a:r>
                        <a:rPr sz="1050" spc="-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0" dirty="0">
                          <a:latin typeface="Verdana"/>
                          <a:cs typeface="Verdana"/>
                        </a:rPr>
                        <a:t>(173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1200" y="3565220"/>
            <a:ext cx="1620901" cy="1059865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247840" y="2247392"/>
            <a:ext cx="2412365" cy="86995"/>
            <a:chOff x="247840" y="2247392"/>
            <a:chExt cx="2412365" cy="86995"/>
          </a:xfrm>
        </p:grpSpPr>
        <p:sp>
          <p:nvSpPr>
            <p:cNvPr id="14" name="object 14"/>
            <p:cNvSpPr/>
            <p:nvPr/>
          </p:nvSpPr>
          <p:spPr>
            <a:xfrm>
              <a:off x="247840" y="2247392"/>
              <a:ext cx="2412365" cy="86995"/>
            </a:xfrm>
            <a:custGeom>
              <a:avLst/>
              <a:gdLst/>
              <a:ahLst/>
              <a:cxnLst/>
              <a:rect l="l" t="t" r="r" b="b"/>
              <a:pathLst>
                <a:path w="2412365" h="86994">
                  <a:moveTo>
                    <a:pt x="2368486" y="0"/>
                  </a:moveTo>
                  <a:lnTo>
                    <a:pt x="43535" y="0"/>
                  </a:lnTo>
                  <a:lnTo>
                    <a:pt x="26593" y="3429"/>
                  </a:lnTo>
                  <a:lnTo>
                    <a:pt x="12750" y="12700"/>
                  </a:lnTo>
                  <a:lnTo>
                    <a:pt x="3428" y="26543"/>
                  </a:lnTo>
                  <a:lnTo>
                    <a:pt x="0" y="43561"/>
                  </a:lnTo>
                  <a:lnTo>
                    <a:pt x="3428" y="60452"/>
                  </a:lnTo>
                  <a:lnTo>
                    <a:pt x="12750" y="74295"/>
                  </a:lnTo>
                  <a:lnTo>
                    <a:pt x="26593" y="83566"/>
                  </a:lnTo>
                  <a:lnTo>
                    <a:pt x="43535" y="86995"/>
                  </a:lnTo>
                  <a:lnTo>
                    <a:pt x="2368486" y="86995"/>
                  </a:lnTo>
                  <a:lnTo>
                    <a:pt x="2385504" y="83566"/>
                  </a:lnTo>
                  <a:lnTo>
                    <a:pt x="2399347" y="74295"/>
                  </a:lnTo>
                  <a:lnTo>
                    <a:pt x="2408618" y="60452"/>
                  </a:lnTo>
                  <a:lnTo>
                    <a:pt x="2412047" y="43561"/>
                  </a:lnTo>
                  <a:lnTo>
                    <a:pt x="2408618" y="26543"/>
                  </a:lnTo>
                  <a:lnTo>
                    <a:pt x="2399347" y="12700"/>
                  </a:lnTo>
                  <a:lnTo>
                    <a:pt x="2385504" y="3429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65468" y="2260346"/>
              <a:ext cx="684530" cy="61594"/>
            </a:xfrm>
            <a:custGeom>
              <a:avLst/>
              <a:gdLst/>
              <a:ahLst/>
              <a:cxnLst/>
              <a:rect l="l" t="t" r="r" b="b"/>
              <a:pathLst>
                <a:path w="684530" h="61594">
                  <a:moveTo>
                    <a:pt x="660361" y="0"/>
                  </a:moveTo>
                  <a:lnTo>
                    <a:pt x="23583" y="0"/>
                  </a:lnTo>
                  <a:lnTo>
                    <a:pt x="14401" y="2412"/>
                  </a:lnTo>
                  <a:lnTo>
                    <a:pt x="6908" y="8889"/>
                  </a:lnTo>
                  <a:lnTo>
                    <a:pt x="1854" y="18668"/>
                  </a:lnTo>
                  <a:lnTo>
                    <a:pt x="0" y="30606"/>
                  </a:lnTo>
                  <a:lnTo>
                    <a:pt x="1854" y="42417"/>
                  </a:lnTo>
                  <a:lnTo>
                    <a:pt x="6908" y="52196"/>
                  </a:lnTo>
                  <a:lnTo>
                    <a:pt x="14401" y="58800"/>
                  </a:lnTo>
                  <a:lnTo>
                    <a:pt x="23583" y="61213"/>
                  </a:lnTo>
                  <a:lnTo>
                    <a:pt x="660361" y="61213"/>
                  </a:lnTo>
                  <a:lnTo>
                    <a:pt x="669544" y="58800"/>
                  </a:lnTo>
                  <a:lnTo>
                    <a:pt x="677049" y="52196"/>
                  </a:lnTo>
                  <a:lnTo>
                    <a:pt x="682104" y="42417"/>
                  </a:lnTo>
                  <a:lnTo>
                    <a:pt x="683958" y="30606"/>
                  </a:lnTo>
                  <a:lnTo>
                    <a:pt x="682104" y="18668"/>
                  </a:lnTo>
                  <a:lnTo>
                    <a:pt x="677049" y="8889"/>
                  </a:lnTo>
                  <a:lnTo>
                    <a:pt x="669544" y="2412"/>
                  </a:lnTo>
                  <a:lnTo>
                    <a:pt x="660361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247840" y="2517648"/>
            <a:ext cx="2412365" cy="87630"/>
            <a:chOff x="247840" y="2517648"/>
            <a:chExt cx="2412365" cy="87630"/>
          </a:xfrm>
        </p:grpSpPr>
        <p:sp>
          <p:nvSpPr>
            <p:cNvPr id="17" name="object 17"/>
            <p:cNvSpPr/>
            <p:nvPr/>
          </p:nvSpPr>
          <p:spPr>
            <a:xfrm>
              <a:off x="247840" y="2517648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826"/>
                  </a:lnTo>
                  <a:lnTo>
                    <a:pt x="3428" y="26669"/>
                  </a:lnTo>
                  <a:lnTo>
                    <a:pt x="0" y="43561"/>
                  </a:lnTo>
                  <a:lnTo>
                    <a:pt x="3428" y="60578"/>
                  </a:lnTo>
                  <a:lnTo>
                    <a:pt x="12750" y="74294"/>
                  </a:lnTo>
                  <a:lnTo>
                    <a:pt x="26593" y="83692"/>
                  </a:lnTo>
                  <a:lnTo>
                    <a:pt x="43535" y="87122"/>
                  </a:lnTo>
                  <a:lnTo>
                    <a:pt x="2368486" y="87122"/>
                  </a:lnTo>
                  <a:lnTo>
                    <a:pt x="2385504" y="83692"/>
                  </a:lnTo>
                  <a:lnTo>
                    <a:pt x="2399347" y="74294"/>
                  </a:lnTo>
                  <a:lnTo>
                    <a:pt x="2408618" y="60578"/>
                  </a:lnTo>
                  <a:lnTo>
                    <a:pt x="2412047" y="43561"/>
                  </a:lnTo>
                  <a:lnTo>
                    <a:pt x="2408618" y="26669"/>
                  </a:lnTo>
                  <a:lnTo>
                    <a:pt x="2399347" y="12826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442974" y="2530602"/>
              <a:ext cx="785495" cy="60960"/>
            </a:xfrm>
            <a:custGeom>
              <a:avLst/>
              <a:gdLst/>
              <a:ahLst/>
              <a:cxnLst/>
              <a:rect l="l" t="t" r="r" b="b"/>
              <a:pathLst>
                <a:path w="785494" h="60960">
                  <a:moveTo>
                    <a:pt x="757555" y="0"/>
                  </a:moveTo>
                  <a:lnTo>
                    <a:pt x="27559" y="0"/>
                  </a:lnTo>
                  <a:lnTo>
                    <a:pt x="16890" y="2412"/>
                  </a:lnTo>
                  <a:lnTo>
                    <a:pt x="8128" y="8889"/>
                  </a:lnTo>
                  <a:lnTo>
                    <a:pt x="2159" y="18542"/>
                  </a:lnTo>
                  <a:lnTo>
                    <a:pt x="0" y="30352"/>
                  </a:lnTo>
                  <a:lnTo>
                    <a:pt x="2159" y="42290"/>
                  </a:lnTo>
                  <a:lnTo>
                    <a:pt x="8128" y="51943"/>
                  </a:lnTo>
                  <a:lnTo>
                    <a:pt x="16890" y="58420"/>
                  </a:lnTo>
                  <a:lnTo>
                    <a:pt x="27559" y="60833"/>
                  </a:lnTo>
                  <a:lnTo>
                    <a:pt x="757555" y="60833"/>
                  </a:lnTo>
                  <a:lnTo>
                    <a:pt x="768350" y="58420"/>
                  </a:lnTo>
                  <a:lnTo>
                    <a:pt x="777113" y="51943"/>
                  </a:lnTo>
                  <a:lnTo>
                    <a:pt x="783082" y="42290"/>
                  </a:lnTo>
                  <a:lnTo>
                    <a:pt x="785240" y="30352"/>
                  </a:lnTo>
                  <a:lnTo>
                    <a:pt x="783082" y="18542"/>
                  </a:lnTo>
                  <a:lnTo>
                    <a:pt x="777113" y="8889"/>
                  </a:lnTo>
                  <a:lnTo>
                    <a:pt x="768350" y="2412"/>
                  </a:lnTo>
                  <a:lnTo>
                    <a:pt x="757555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496620" y="2342464"/>
            <a:ext cx="217170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52245" y="2342464"/>
            <a:ext cx="596900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096770" y="2342464"/>
            <a:ext cx="389255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07009" y="2612516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211681" y="2612516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068829" y="2612516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11851893" y="187528"/>
            <a:ext cx="245745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35" dirty="0">
                <a:solidFill>
                  <a:srgbClr val="FCFBFF"/>
                </a:solidFill>
                <a:latin typeface="Tahoma"/>
                <a:cs typeface="Tahoma"/>
              </a:rPr>
              <a:t>CO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8720835" y="451840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8717026" y="4482458"/>
            <a:ext cx="2416810" cy="616002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540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12700" marR="5080">
              <a:lnSpc>
                <a:spcPct val="120000"/>
              </a:lnSpc>
              <a:spcBef>
                <a:spcPts val="225"/>
              </a:spcBef>
            </a:pPr>
            <a:r>
              <a:rPr lang="cs-CZ" sz="1050" dirty="0">
                <a:latin typeface="Verdana"/>
                <a:cs typeface="Verdana"/>
              </a:rPr>
              <a:t>Vynikající lyžaři, kteří touží po silných zážitcích z jízdy.</a:t>
            </a:r>
          </a:p>
        </p:txBody>
      </p:sp>
      <p:sp>
        <p:nvSpPr>
          <p:cNvPr id="29" name="object 29"/>
          <p:cNvSpPr/>
          <p:nvPr/>
        </p:nvSpPr>
        <p:spPr>
          <a:xfrm>
            <a:off x="8744457" y="523659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8732901" y="5197643"/>
            <a:ext cx="2206625" cy="1311898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5875">
              <a:lnSpc>
                <a:spcPct val="100000"/>
              </a:lnSpc>
              <a:spcBef>
                <a:spcPts val="630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75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Revoluce v carvingu</a:t>
            </a:r>
          </a:p>
          <a:p>
            <a:pPr marL="177800" indent="-165100">
              <a:lnSpc>
                <a:spcPct val="100000"/>
              </a:lnSpc>
              <a:spcBef>
                <a:spcPts val="575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Vysoce výkonné lyžování</a:t>
            </a: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10" dirty="0">
                <a:latin typeface="Verdana"/>
                <a:cs typeface="Verdana"/>
              </a:rPr>
              <a:t>Maxim</a:t>
            </a:r>
            <a:r>
              <a:rPr lang="cs-CZ" sz="1050" spc="10" dirty="0" err="1">
                <a:latin typeface="Verdana"/>
                <a:cs typeface="Verdana"/>
              </a:rPr>
              <a:t>ální</a:t>
            </a:r>
            <a:r>
              <a:rPr lang="cs-CZ" sz="1050" spc="10" dirty="0">
                <a:latin typeface="Verdana"/>
                <a:cs typeface="Verdana"/>
              </a:rPr>
              <a:t> úhly náklonu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 err="1">
                <a:latin typeface="Verdana"/>
                <a:cs typeface="Verdana"/>
              </a:rPr>
              <a:t>Aggres</a:t>
            </a:r>
            <a:r>
              <a:rPr lang="cs-CZ" sz="1050" dirty="0" err="1">
                <a:latin typeface="Verdana"/>
                <a:cs typeface="Verdana"/>
              </a:rPr>
              <a:t>ivní</a:t>
            </a:r>
            <a:r>
              <a:rPr lang="cs-CZ" sz="105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lang="cs-CZ" sz="1050" dirty="0">
                <a:latin typeface="Verdana"/>
                <a:cs typeface="Verdana"/>
              </a:rPr>
              <a:t>Delší lyže pro krátké oblouky</a:t>
            </a:r>
          </a:p>
        </p:txBody>
      </p:sp>
      <p:sp>
        <p:nvSpPr>
          <p:cNvPr id="31" name="object 31"/>
          <p:cNvSpPr/>
          <p:nvPr/>
        </p:nvSpPr>
        <p:spPr>
          <a:xfrm>
            <a:off x="224053" y="2840354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243331" y="2861817"/>
            <a:ext cx="249301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dirty="0">
                <a:latin typeface="Tahoma"/>
                <a:cs typeface="Tahoma"/>
              </a:rPr>
              <a:t>D O P O R U Č E N É  V Á Z Á N Í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43331" y="3012694"/>
            <a:ext cx="68008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 dirty="0">
                <a:latin typeface="Verdana"/>
                <a:cs typeface="Verdana"/>
              </a:rPr>
              <a:t>FCOBS04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43331" y="3172409"/>
            <a:ext cx="1649095" cy="3473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dirty="0">
                <a:latin typeface="Verdana"/>
                <a:cs typeface="Verdana"/>
              </a:rPr>
              <a:t>SPX</a:t>
            </a:r>
            <a:r>
              <a:rPr sz="1050" spc="5" dirty="0">
                <a:latin typeface="Verdana"/>
                <a:cs typeface="Verdana"/>
              </a:rPr>
              <a:t> </a:t>
            </a:r>
            <a:r>
              <a:rPr sz="1050" spc="-135" dirty="0">
                <a:latin typeface="Verdana"/>
                <a:cs typeface="Verdana"/>
              </a:rPr>
              <a:t>14</a:t>
            </a:r>
            <a:r>
              <a:rPr sz="1050" spc="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ROCKERACE</a:t>
            </a:r>
            <a:r>
              <a:rPr sz="1050" spc="-45" dirty="0">
                <a:latin typeface="Verdana"/>
                <a:cs typeface="Verdana"/>
              </a:rPr>
              <a:t> </a:t>
            </a:r>
            <a:r>
              <a:rPr sz="1050" spc="35" dirty="0">
                <a:latin typeface="Verdana"/>
                <a:cs typeface="Verdana"/>
              </a:rPr>
              <a:t>GW</a:t>
            </a:r>
            <a:endParaRPr sz="10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50" dirty="0">
                <a:latin typeface="Verdana"/>
                <a:cs typeface="Verdana"/>
              </a:rPr>
              <a:t>RED</a:t>
            </a:r>
            <a:r>
              <a:rPr sz="1050" spc="2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METAL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89128" y="4690529"/>
            <a:ext cx="2871435" cy="1620315"/>
          </a:xfrm>
          <a:prstGeom prst="rect">
            <a:avLst/>
          </a:prstGeom>
          <a:ln w="12700">
            <a:noFill/>
          </a:ln>
        </p:spPr>
        <p:txBody>
          <a:bodyPr vert="horz" wrap="square" lIns="0" tIns="60325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475"/>
              </a:spcBef>
            </a:pP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Z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130" dirty="0">
                <a:latin typeface="Tahoma"/>
                <a:cs typeface="Tahoma"/>
              </a:rPr>
              <a:t> 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G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5" dirty="0">
                <a:latin typeface="Tahoma"/>
                <a:cs typeface="Tahoma"/>
              </a:rPr>
              <a:t>E</a:t>
            </a:r>
            <a:endParaRPr sz="1000" dirty="0">
              <a:latin typeface="Tahoma"/>
              <a:cs typeface="Tahoma"/>
            </a:endParaRPr>
          </a:p>
          <a:p>
            <a:pPr marL="73660" marR="407670">
              <a:lnSpc>
                <a:spcPct val="100000"/>
              </a:lnSpc>
              <a:spcBef>
                <a:spcPts val="409"/>
              </a:spcBef>
            </a:pPr>
            <a:r>
              <a:rPr lang="cs-CZ" sz="1100" i="1" spc="50" dirty="0">
                <a:latin typeface="Verdana"/>
                <a:cs typeface="Verdana"/>
              </a:rPr>
              <a:t>FORZA je carving v té nejčistší podobě: maximální náklon a žádné omezení rychlosti. Kratší rádius oblouku, větší délka a širší špička zvyšují stabilitu, díky čemuž můžete sklonit boky a zrychlit jako závodník Světového poháru.</a:t>
            </a:r>
            <a:r>
              <a:rPr sz="1100" i="1" spc="440" dirty="0">
                <a:latin typeface="Verdana"/>
                <a:cs typeface="Verdana"/>
              </a:rPr>
              <a:t> </a:t>
            </a:r>
            <a:endParaRPr lang="cs-CZ" sz="1100" i="1" spc="440" dirty="0">
              <a:latin typeface="Verdana"/>
              <a:cs typeface="Verdan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096383" y="1113536"/>
            <a:ext cx="10731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L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248725" y="1113536"/>
            <a:ext cx="159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5093715" y="108585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720835" y="107797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8716771" y="1020730"/>
            <a:ext cx="2798445" cy="249427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9050" algn="just">
              <a:lnSpc>
                <a:spcPct val="100000"/>
              </a:lnSpc>
              <a:spcBef>
                <a:spcPts val="745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</p:txBody>
      </p:sp>
      <p:pic>
        <p:nvPicPr>
          <p:cNvPr id="41" name="object 4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382889" y="5123857"/>
            <a:ext cx="390088" cy="389913"/>
          </a:xfrm>
          <a:prstGeom prst="rect">
            <a:avLst/>
          </a:prstGeom>
        </p:spPr>
      </p:pic>
      <p:sp>
        <p:nvSpPr>
          <p:cNvPr id="42" name="object 42"/>
          <p:cNvSpPr/>
          <p:nvPr/>
        </p:nvSpPr>
        <p:spPr>
          <a:xfrm>
            <a:off x="5117210" y="5013578"/>
            <a:ext cx="2817495" cy="10795"/>
          </a:xfrm>
          <a:custGeom>
            <a:avLst/>
            <a:gdLst/>
            <a:ahLst/>
            <a:cxnLst/>
            <a:rect l="l" t="t" r="r" b="b"/>
            <a:pathLst>
              <a:path w="2817495" h="10795">
                <a:moveTo>
                  <a:pt x="0" y="0"/>
                </a:moveTo>
                <a:lnTo>
                  <a:pt x="2816987" y="10668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5124958" y="4975007"/>
            <a:ext cx="3057816" cy="1472839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625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70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05" dirty="0">
                <a:latin typeface="Verdana"/>
                <a:cs typeface="Verdana"/>
              </a:rPr>
              <a:t>30%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Bio pryskyřice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70" dirty="0">
                <a:latin typeface="Verdana"/>
                <a:cs typeface="Verdana"/>
              </a:rPr>
              <a:t>Až 80% </a:t>
            </a:r>
            <a:r>
              <a:rPr lang="cs-CZ" sz="1050" spc="70" dirty="0" err="1">
                <a:latin typeface="Verdana"/>
                <a:cs typeface="Verdana"/>
              </a:rPr>
              <a:t>recykl</a:t>
            </a:r>
            <a:r>
              <a:rPr lang="cs-CZ" sz="1050" spc="70" dirty="0">
                <a:latin typeface="Verdana"/>
                <a:cs typeface="Verdana"/>
              </a:rPr>
              <a:t>. </a:t>
            </a:r>
            <a:r>
              <a:rPr lang="cs-CZ" sz="1050" spc="70" dirty="0" err="1">
                <a:latin typeface="Verdana"/>
                <a:cs typeface="Verdana"/>
              </a:rPr>
              <a:t>titanalu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20%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Jádro z topolu s </a:t>
            </a: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PEFC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"zelená energie" při výrobě</a:t>
            </a:r>
          </a:p>
        </p:txBody>
      </p:sp>
      <p:pic>
        <p:nvPicPr>
          <p:cNvPr id="44" name="object 4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909338" y="5124335"/>
            <a:ext cx="252131" cy="356116"/>
          </a:xfrm>
          <a:prstGeom prst="rect">
            <a:avLst/>
          </a:prstGeom>
        </p:spPr>
      </p:pic>
      <p:sp>
        <p:nvSpPr>
          <p:cNvPr id="45" name="object 45"/>
          <p:cNvSpPr/>
          <p:nvPr/>
        </p:nvSpPr>
        <p:spPr>
          <a:xfrm>
            <a:off x="5123307" y="2464942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123307" y="3502786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5125592" y="3451399"/>
            <a:ext cx="1482725" cy="146431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  <a:p>
            <a:pPr marL="187325" marR="443865" indent="-165735">
              <a:lnSpc>
                <a:spcPct val="120000"/>
              </a:lnSpc>
              <a:spcBef>
                <a:spcPts val="425"/>
              </a:spcBef>
              <a:buFont typeface="Times New Roman"/>
              <a:buChar char="►"/>
              <a:tabLst>
                <a:tab pos="196850" algn="l"/>
              </a:tabLst>
            </a:pPr>
            <a:r>
              <a:rPr sz="1050" dirty="0">
                <a:latin typeface="Verdana"/>
                <a:cs typeface="Verdana"/>
              </a:rPr>
              <a:t>Poplar</a:t>
            </a:r>
            <a:r>
              <a:rPr sz="1050" spc="65" dirty="0">
                <a:latin typeface="Verdana"/>
                <a:cs typeface="Verdana"/>
              </a:rPr>
              <a:t> </a:t>
            </a:r>
            <a:r>
              <a:rPr sz="1050" spc="35" dirty="0">
                <a:latin typeface="Verdana"/>
                <a:cs typeface="Verdana"/>
              </a:rPr>
              <a:t>PEFC 	</a:t>
            </a:r>
            <a:r>
              <a:rPr sz="1050" spc="-10" dirty="0">
                <a:latin typeface="Verdana"/>
                <a:cs typeface="Verdana"/>
              </a:rPr>
              <a:t>Woodcore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87325" algn="l"/>
              </a:tabLst>
            </a:pPr>
            <a:r>
              <a:rPr sz="1050" spc="30" dirty="0">
                <a:latin typeface="Verdana"/>
                <a:cs typeface="Verdana"/>
              </a:rPr>
              <a:t>CAM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Full</a:t>
            </a:r>
            <a:r>
              <a:rPr sz="1050" spc="1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titanal</a:t>
            </a:r>
            <a:endParaRPr sz="1050" dirty="0">
              <a:latin typeface="Verdana"/>
              <a:cs typeface="Verdana"/>
            </a:endParaRPr>
          </a:p>
          <a:p>
            <a:pPr marL="187325" marR="214629" indent="-165735">
              <a:lnSpc>
                <a:spcPct val="120000"/>
              </a:lnSpc>
              <a:buFont typeface="Times New Roman"/>
              <a:buChar char="►"/>
              <a:tabLst>
                <a:tab pos="196850" algn="l"/>
              </a:tabLst>
            </a:pPr>
            <a:r>
              <a:rPr sz="1050" dirty="0">
                <a:latin typeface="Verdana"/>
                <a:cs typeface="Verdana"/>
              </a:rPr>
              <a:t>Rectangular</a:t>
            </a:r>
            <a:r>
              <a:rPr sz="1050" spc="10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full 	</a:t>
            </a:r>
            <a:r>
              <a:rPr sz="1050" spc="-10" dirty="0">
                <a:latin typeface="Verdana"/>
                <a:cs typeface="Verdana"/>
              </a:rPr>
              <a:t>sidewall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721220" y="3768978"/>
            <a:ext cx="85915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Tip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721220" y="4199966"/>
            <a:ext cx="1383030" cy="1873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Oversized</a:t>
            </a:r>
            <a:r>
              <a:rPr sz="1050" spc="-9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pic>
        <p:nvPicPr>
          <p:cNvPr id="50" name="object 50" descr="Une image contenant livre, conception, fournitures de bureau  Description générée automatiquement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971156" y="2758351"/>
            <a:ext cx="1211618" cy="757262"/>
          </a:xfrm>
          <a:prstGeom prst="rect">
            <a:avLst/>
          </a:prstGeom>
        </p:spPr>
      </p:pic>
      <p:sp>
        <p:nvSpPr>
          <p:cNvPr id="51" name="object 51"/>
          <p:cNvSpPr txBox="1"/>
          <p:nvPr/>
        </p:nvSpPr>
        <p:spPr>
          <a:xfrm>
            <a:off x="5116448" y="2413246"/>
            <a:ext cx="1464310" cy="80708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lang="pt-BR" sz="1000" b="1" dirty="0">
                <a:latin typeface="Tahoma"/>
                <a:cs typeface="Tahoma"/>
              </a:rPr>
              <a:t>T E C H N O L O G I E </a:t>
            </a:r>
            <a:endParaRPr sz="1000" dirty="0">
              <a:latin typeface="Tahoma"/>
              <a:cs typeface="Tahoma"/>
            </a:endParaRPr>
          </a:p>
          <a:p>
            <a:pPr marL="187325" indent="-165735">
              <a:lnSpc>
                <a:spcPct val="100000"/>
              </a:lnSpc>
              <a:spcBef>
                <a:spcPts val="605"/>
              </a:spcBef>
              <a:buFont typeface="Tahoma"/>
              <a:buChar char="►"/>
              <a:tabLst>
                <a:tab pos="187325" algn="l"/>
              </a:tabLst>
            </a:pPr>
            <a:r>
              <a:rPr sz="1050" spc="-35" dirty="0">
                <a:latin typeface="Verdana"/>
                <a:cs typeface="Verdana"/>
              </a:rPr>
              <a:t>V-</a:t>
            </a:r>
            <a:r>
              <a:rPr sz="1050" spc="-10" dirty="0">
                <a:latin typeface="Verdana"/>
                <a:cs typeface="Verdana"/>
              </a:rPr>
              <a:t>PROFILE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spcBef>
                <a:spcPts val="5"/>
              </a:spcBef>
              <a:buFont typeface="Times New Roman"/>
              <a:buChar char="►"/>
              <a:tabLst>
                <a:tab pos="187325" algn="l"/>
              </a:tabLst>
            </a:pPr>
            <a:r>
              <a:rPr sz="1050" spc="-25" dirty="0">
                <a:latin typeface="Verdana"/>
                <a:cs typeface="Verdana"/>
              </a:rPr>
              <a:t>VAS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buFont typeface="Times New Roman"/>
              <a:buChar char="►"/>
              <a:tabLst>
                <a:tab pos="187325" algn="l"/>
              </a:tabLst>
            </a:pPr>
            <a:r>
              <a:rPr sz="1050" spc="-25" dirty="0">
                <a:latin typeface="Verdana"/>
                <a:cs typeface="Verdana"/>
              </a:rPr>
              <a:t>LCT</a:t>
            </a:r>
            <a:endParaRPr sz="1050" dirty="0">
              <a:latin typeface="Verdana"/>
              <a:cs typeface="Verdana"/>
            </a:endParaRPr>
          </a:p>
        </p:txBody>
      </p:sp>
      <p:pic>
        <p:nvPicPr>
          <p:cNvPr id="52" name="object 5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879590" y="3921886"/>
            <a:ext cx="1016088" cy="294131"/>
          </a:xfrm>
          <a:prstGeom prst="rect">
            <a:avLst/>
          </a:prstGeom>
        </p:spPr>
      </p:pic>
      <p:pic>
        <p:nvPicPr>
          <p:cNvPr id="53" name="object 5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826800" y="4500634"/>
            <a:ext cx="1052070" cy="349328"/>
          </a:xfrm>
          <a:prstGeom prst="rect">
            <a:avLst/>
          </a:prstGeom>
        </p:spPr>
      </p:pic>
      <p:sp>
        <p:nvSpPr>
          <p:cNvPr id="54" name="object 54"/>
          <p:cNvSpPr txBox="1"/>
          <p:nvPr/>
        </p:nvSpPr>
        <p:spPr>
          <a:xfrm>
            <a:off x="5098167" y="319571"/>
            <a:ext cx="6382633" cy="384721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lang="cs-CZ" sz="1100" b="1" i="1" spc="-110" dirty="0">
                <a:latin typeface="Verdana"/>
                <a:cs typeface="Verdana"/>
              </a:rPr>
              <a:t>  Nezapomenutelný zážitek z carvingu. Jedinečný  </a:t>
            </a:r>
            <a:r>
              <a:rPr lang="cs-CZ" sz="1100" b="1" i="1" spc="-110" dirty="0" err="1">
                <a:latin typeface="Verdana"/>
                <a:cs typeface="Verdana"/>
              </a:rPr>
              <a:t>Supersize</a:t>
            </a:r>
            <a:r>
              <a:rPr lang="cs-CZ" sz="1100" b="1" i="1" spc="-110" dirty="0">
                <a:latin typeface="Verdana"/>
                <a:cs typeface="Verdana"/>
              </a:rPr>
              <a:t> </a:t>
            </a:r>
            <a:r>
              <a:rPr lang="cs-CZ" sz="1100" b="1" i="1" spc="-110" dirty="0" err="1">
                <a:latin typeface="Verdana"/>
                <a:cs typeface="Verdana"/>
              </a:rPr>
              <a:t>sidecut</a:t>
            </a:r>
            <a:r>
              <a:rPr lang="cs-CZ" sz="1100" b="1" i="1" spc="-110" dirty="0">
                <a:latin typeface="Verdana"/>
                <a:cs typeface="Verdana"/>
              </a:rPr>
              <a:t>  který dokáže posunout hranice carvingu.</a:t>
            </a:r>
            <a:endParaRPr lang="cs-CZ" sz="1100" dirty="0">
              <a:latin typeface="Verdana"/>
              <a:cs typeface="Verdana"/>
            </a:endParaRPr>
          </a:p>
        </p:txBody>
      </p:sp>
      <p:pic>
        <p:nvPicPr>
          <p:cNvPr id="56" name="object 56" descr="Une image contenant texte, carte de visite  Description générée automatiquement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987160" y="2824670"/>
            <a:ext cx="1077163" cy="678751"/>
          </a:xfrm>
          <a:prstGeom prst="rect">
            <a:avLst/>
          </a:prstGeom>
        </p:spPr>
      </p:pic>
      <p:sp>
        <p:nvSpPr>
          <p:cNvPr id="57" name="object 57"/>
          <p:cNvSpPr txBox="1"/>
          <p:nvPr/>
        </p:nvSpPr>
        <p:spPr>
          <a:xfrm>
            <a:off x="241300" y="6515100"/>
            <a:ext cx="2492222" cy="162224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cs-CZ" sz="1000" b="1" i="1" spc="-85" dirty="0">
                <a:solidFill>
                  <a:srgbClr val="7E7E7E"/>
                </a:solidFill>
                <a:latin typeface="Verdana"/>
                <a:cs typeface="Verdana"/>
              </a:rPr>
              <a:t>Zapni své smysly</a:t>
            </a:r>
            <a:r>
              <a:rPr sz="1000" b="1" i="1" spc="-50" dirty="0">
                <a:solidFill>
                  <a:srgbClr val="7E7E7E"/>
                </a:solidFill>
                <a:latin typeface="Verdana"/>
                <a:cs typeface="Verdana"/>
              </a:rPr>
              <a:t>.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124958" y="6477000"/>
            <a:ext cx="2531110" cy="17056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15" dirty="0">
                <a:latin typeface="Tahoma"/>
                <a:cs typeface="Tahoma"/>
              </a:rPr>
              <a:t> </a:t>
            </a:r>
            <a:r>
              <a:rPr lang="pl-PL" sz="1050" dirty="0">
                <a:latin typeface="Verdana"/>
                <a:cs typeface="Verdana"/>
              </a:rPr>
              <a:t>Výroba i zdroje materiálů z Evropy  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60" name="TextovéPole 59">
            <a:extLst>
              <a:ext uri="{FF2B5EF4-FFF2-40B4-BE49-F238E27FC236}">
                <a16:creationId xmlns:a16="http://schemas.microsoft.com/office/drawing/2014/main" id="{C33F6FDF-F057-92B6-6EE2-DC257D4E2E8A}"/>
              </a:ext>
            </a:extLst>
          </p:cNvPr>
          <p:cNvSpPr txBox="1"/>
          <p:nvPr/>
        </p:nvSpPr>
        <p:spPr>
          <a:xfrm>
            <a:off x="8610600" y="1371600"/>
            <a:ext cx="308478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kern="0" dirty="0" err="1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Objevte</a:t>
            </a:r>
            <a:r>
              <a:rPr lang="en-US" sz="1050" kern="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</a:t>
            </a:r>
            <a:r>
              <a:rPr lang="en-US" sz="1050" kern="0" dirty="0" err="1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čistou</a:t>
            </a:r>
            <a:r>
              <a:rPr lang="en-US" sz="1050" kern="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</a:t>
            </a:r>
            <a:r>
              <a:rPr lang="en-US" sz="1050" kern="0" dirty="0" err="1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sílu</a:t>
            </a:r>
            <a:r>
              <a:rPr lang="en-US" sz="1050" kern="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a </a:t>
            </a:r>
            <a:r>
              <a:rPr lang="en-US" sz="1050" kern="0" dirty="0" err="1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užijte</a:t>
            </a:r>
            <a:r>
              <a:rPr lang="en-US" sz="1050" kern="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</a:t>
            </a:r>
            <a:r>
              <a:rPr lang="en-US" sz="1050" kern="0" dirty="0" err="1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si</a:t>
            </a:r>
            <a:r>
              <a:rPr lang="en-US" sz="1050" kern="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</a:t>
            </a:r>
            <a:r>
              <a:rPr lang="en-US" sz="1050" kern="0" dirty="0" err="1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plnou</a:t>
            </a:r>
            <a:r>
              <a:rPr lang="en-US" sz="1050" kern="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</a:t>
            </a:r>
            <a:r>
              <a:rPr lang="en-US" sz="1050" kern="0" dirty="0" err="1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kontrolu</a:t>
            </a:r>
            <a:r>
              <a:rPr lang="en-US" sz="1050" kern="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. </a:t>
            </a:r>
            <a:r>
              <a:rPr lang="en-US" sz="1050" kern="0" dirty="0" err="1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Vytěžte</a:t>
            </a:r>
            <a:r>
              <a:rPr lang="en-US" sz="1050" kern="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z </a:t>
            </a:r>
            <a:r>
              <a:rPr lang="en-US" sz="1050" kern="0" dirty="0" err="1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každého</a:t>
            </a:r>
            <a:r>
              <a:rPr lang="en-US" sz="1050" kern="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</a:t>
            </a:r>
            <a:r>
              <a:rPr lang="en-US" sz="1050" kern="0" dirty="0" err="1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oblouku</a:t>
            </a:r>
            <a:r>
              <a:rPr lang="en-US" sz="1050" kern="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maximum a </a:t>
            </a:r>
            <a:r>
              <a:rPr lang="en-US" sz="1050" kern="0" dirty="0" err="1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zažijte</a:t>
            </a:r>
            <a:r>
              <a:rPr lang="en-US" sz="1050" kern="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</a:t>
            </a:r>
            <a:r>
              <a:rPr lang="en-US" sz="1050" kern="0" dirty="0" err="1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energii</a:t>
            </a:r>
            <a:r>
              <a:rPr lang="en-US" sz="1050" kern="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</a:t>
            </a:r>
            <a:r>
              <a:rPr lang="en-US" sz="1050" kern="0" dirty="0" err="1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lyží</a:t>
            </a:r>
            <a:r>
              <a:rPr lang="en-US" sz="1050" kern="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Rossignol Forza 70° TI+ Master R22. Tyto </a:t>
            </a:r>
            <a:r>
              <a:rPr lang="en-US" sz="1050" kern="0" dirty="0" err="1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precizně</a:t>
            </a:r>
            <a:r>
              <a:rPr lang="en-US" sz="1050" kern="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</a:t>
            </a:r>
            <a:r>
              <a:rPr lang="en-US" sz="1050" kern="0" dirty="0" err="1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přesné</a:t>
            </a:r>
            <a:r>
              <a:rPr lang="en-US" sz="1050" kern="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</a:t>
            </a:r>
            <a:r>
              <a:rPr lang="en-US" sz="1050" kern="0" dirty="0" err="1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lyže</a:t>
            </a:r>
            <a:r>
              <a:rPr lang="en-US" sz="1050" kern="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</a:t>
            </a:r>
            <a:r>
              <a:rPr lang="en-US" sz="1050" kern="0" dirty="0" err="1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skvěle</a:t>
            </a:r>
            <a:r>
              <a:rPr lang="en-US" sz="1050" kern="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</a:t>
            </a:r>
            <a:r>
              <a:rPr lang="en-US" sz="1050" kern="0" dirty="0" err="1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vyvažují</a:t>
            </a:r>
            <a:r>
              <a:rPr lang="en-US" sz="1050" kern="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</a:t>
            </a:r>
            <a:r>
              <a:rPr lang="en-US" sz="1050" kern="0" dirty="0" err="1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rychlost</a:t>
            </a:r>
            <a:r>
              <a:rPr lang="en-US" sz="1050" kern="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a </a:t>
            </a:r>
            <a:r>
              <a:rPr lang="en-US" sz="1050" kern="0" dirty="0" err="1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kontrolu</a:t>
            </a:r>
            <a:r>
              <a:rPr lang="en-US" sz="1050" kern="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v </a:t>
            </a:r>
            <a:r>
              <a:rPr lang="en-US" sz="1050" kern="0" dirty="0" err="1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každém</a:t>
            </a:r>
            <a:r>
              <a:rPr lang="en-US" sz="1050" kern="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</a:t>
            </a:r>
            <a:r>
              <a:rPr lang="en-US" sz="1050" kern="0" dirty="0" err="1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oblouku</a:t>
            </a:r>
            <a:r>
              <a:rPr lang="en-US" sz="1050" kern="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.  Model Forza 70°, </a:t>
            </a:r>
            <a:r>
              <a:rPr lang="en-US" sz="1050" kern="0" dirty="0" err="1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inspirovaný</a:t>
            </a:r>
            <a:r>
              <a:rPr lang="en-US" sz="1050" kern="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</a:t>
            </a:r>
            <a:r>
              <a:rPr lang="en-US" sz="1050" kern="0" dirty="0" err="1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legendárními</a:t>
            </a:r>
            <a:r>
              <a:rPr lang="en-US" sz="1050" kern="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</a:t>
            </a:r>
            <a:r>
              <a:rPr lang="en-US" sz="1050" kern="0" dirty="0" err="1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lyžemi</a:t>
            </a:r>
            <a:r>
              <a:rPr lang="en-US" sz="1050" kern="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Hero Master, je </a:t>
            </a:r>
            <a:r>
              <a:rPr lang="en-US" sz="1050" kern="0" dirty="0" err="1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určen</a:t>
            </a:r>
            <a:r>
              <a:rPr lang="en-US" sz="1050" kern="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pro </a:t>
            </a:r>
            <a:r>
              <a:rPr lang="en-US" sz="1050" kern="0" dirty="0" err="1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pokročilé</a:t>
            </a:r>
            <a:r>
              <a:rPr lang="en-US" sz="1050" kern="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a </a:t>
            </a:r>
            <a:r>
              <a:rPr lang="en-US" sz="1050" kern="0" dirty="0" err="1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zkušené</a:t>
            </a:r>
            <a:r>
              <a:rPr lang="en-US" sz="1050" kern="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</a:t>
            </a:r>
            <a:r>
              <a:rPr lang="en-US" sz="1050" kern="0" dirty="0" err="1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lyžaře</a:t>
            </a:r>
            <a:r>
              <a:rPr lang="en-US" sz="1050" kern="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, </a:t>
            </a:r>
            <a:r>
              <a:rPr lang="en-US" sz="1050" kern="0" dirty="0" err="1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kteří</a:t>
            </a:r>
            <a:r>
              <a:rPr lang="en-US" sz="1050" kern="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</a:t>
            </a:r>
            <a:r>
              <a:rPr lang="en-US" sz="1050" kern="0" dirty="0" err="1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hledají</a:t>
            </a:r>
            <a:r>
              <a:rPr lang="en-US" sz="1050" kern="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</a:t>
            </a:r>
            <a:r>
              <a:rPr lang="en-US" sz="1050" kern="0" dirty="0" err="1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plné</a:t>
            </a:r>
            <a:r>
              <a:rPr lang="en-US" sz="1050" kern="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</a:t>
            </a:r>
            <a:r>
              <a:rPr lang="en-US" sz="1050" kern="0" dirty="0" err="1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zapojení</a:t>
            </a:r>
            <a:r>
              <a:rPr lang="en-US" sz="1050" kern="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a </a:t>
            </a:r>
            <a:r>
              <a:rPr lang="en-US" sz="1050" kern="0" dirty="0" err="1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maximální</a:t>
            </a:r>
            <a:r>
              <a:rPr lang="en-US" sz="1050" kern="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</a:t>
            </a:r>
            <a:r>
              <a:rPr lang="en-US" sz="1050" kern="0" dirty="0" err="1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úhel</a:t>
            </a:r>
            <a:r>
              <a:rPr lang="en-US" sz="1050" kern="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</a:t>
            </a:r>
            <a:r>
              <a:rPr lang="en-US" sz="1050" kern="0" dirty="0" err="1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náklonu</a:t>
            </a:r>
            <a:r>
              <a:rPr lang="en-US" sz="1050" kern="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. </a:t>
            </a:r>
            <a:r>
              <a:rPr lang="en-US" sz="1050" kern="0" dirty="0" err="1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Kombinují</a:t>
            </a:r>
            <a:r>
              <a:rPr lang="en-US" sz="1050" kern="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rocker </a:t>
            </a:r>
            <a:r>
              <a:rPr lang="en-US" sz="1050" kern="0" dirty="0" err="1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na</a:t>
            </a:r>
            <a:r>
              <a:rPr lang="en-US" sz="1050" kern="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</a:t>
            </a:r>
            <a:r>
              <a:rPr lang="en-US" sz="1050" kern="0" dirty="0" err="1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špičce</a:t>
            </a:r>
            <a:r>
              <a:rPr lang="en-US" sz="1050" kern="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, </a:t>
            </a:r>
            <a:r>
              <a:rPr lang="en-US" sz="1050" kern="0" dirty="0" err="1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agresivní</a:t>
            </a:r>
            <a:r>
              <a:rPr lang="en-US" sz="1050" kern="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sidecut a Supersize </a:t>
            </a:r>
            <a:r>
              <a:rPr lang="en-US" sz="1050" kern="0" dirty="0" err="1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rozměry</a:t>
            </a:r>
            <a:r>
              <a:rPr lang="en-US" sz="1050" kern="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s </a:t>
            </a:r>
            <a:r>
              <a:rPr lang="en-US" sz="1050" kern="0" dirty="0" err="1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dřevěným</a:t>
            </a:r>
            <a:r>
              <a:rPr lang="en-US" sz="1050" kern="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</a:t>
            </a:r>
            <a:r>
              <a:rPr lang="en-US" sz="1050" kern="0" dirty="0" err="1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jádrem</a:t>
            </a:r>
            <a:r>
              <a:rPr lang="en-US" sz="1050" kern="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a </a:t>
            </a:r>
            <a:r>
              <a:rPr lang="en-US" sz="1050" kern="0" dirty="0" err="1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konstrukcí</a:t>
            </a:r>
            <a:r>
              <a:rPr lang="en-US" sz="1050" kern="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se </a:t>
            </a:r>
            <a:r>
              <a:rPr lang="en-US" sz="1050" kern="0" dirty="0" err="1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svislými</a:t>
            </a:r>
            <a:r>
              <a:rPr lang="en-US" sz="1050" kern="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</a:t>
            </a:r>
            <a:r>
              <a:rPr lang="en-US" sz="1050" kern="0" dirty="0" err="1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bočními</a:t>
            </a:r>
            <a:r>
              <a:rPr lang="en-US" sz="1050" kern="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</a:t>
            </a:r>
            <a:r>
              <a:rPr lang="en-US" sz="1050" kern="0" dirty="0" err="1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stěnami</a:t>
            </a:r>
            <a:r>
              <a:rPr lang="en-US" sz="1050" kern="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po </a:t>
            </a:r>
            <a:r>
              <a:rPr lang="en-US" sz="1050" kern="0" dirty="0" err="1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celé</a:t>
            </a:r>
            <a:r>
              <a:rPr lang="en-US" sz="1050" kern="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</a:t>
            </a:r>
            <a:r>
              <a:rPr lang="en-US" sz="1050" kern="0" dirty="0" err="1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délce</a:t>
            </a:r>
            <a:r>
              <a:rPr lang="en-US" sz="1050" kern="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, aby </a:t>
            </a:r>
            <a:r>
              <a:rPr lang="en-US" sz="1050" kern="0" dirty="0" err="1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nabídly</a:t>
            </a:r>
            <a:r>
              <a:rPr lang="en-US" sz="1050" kern="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</a:t>
            </a:r>
            <a:r>
              <a:rPr lang="en-US" sz="1050" kern="0" dirty="0" err="1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dostupný</a:t>
            </a:r>
            <a:r>
              <a:rPr lang="en-US" sz="1050" kern="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</a:t>
            </a:r>
            <a:r>
              <a:rPr lang="en-US" sz="1050" kern="0" dirty="0" err="1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carvingový</a:t>
            </a:r>
            <a:r>
              <a:rPr lang="en-US" sz="1050" kern="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</a:t>
            </a:r>
            <a:r>
              <a:rPr lang="en-US" sz="1050" kern="0" dirty="0" err="1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výkon</a:t>
            </a:r>
            <a:r>
              <a:rPr lang="en-US" sz="1050" kern="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</a:t>
            </a:r>
            <a:r>
              <a:rPr lang="en-US" sz="1050" kern="0" dirty="0" err="1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světové</a:t>
            </a:r>
            <a:r>
              <a:rPr lang="en-US" sz="1050" kern="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 </a:t>
            </a:r>
            <a:r>
              <a:rPr lang="en-US" sz="1050" kern="0" dirty="0" err="1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třídy</a:t>
            </a:r>
            <a:r>
              <a:rPr lang="en-US" sz="1050" kern="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. </a:t>
            </a:r>
            <a:endParaRPr lang="cs-CZ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412001" y="123061"/>
            <a:ext cx="549275" cy="6657340"/>
            <a:chOff x="3412001" y="123061"/>
            <a:chExt cx="549275" cy="66573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12001" y="123061"/>
              <a:ext cx="548929" cy="6657206"/>
            </a:xfrm>
            <a:prstGeom prst="rect">
              <a:avLst/>
            </a:prstGeom>
          </p:spPr>
        </p:pic>
        <p:pic>
          <p:nvPicPr>
            <p:cNvPr id="4" name="object 4" descr="Une image contenant vêtement de protection  Description générée automatiquement avec une confiance moyenne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63036" y="2949066"/>
              <a:ext cx="430149" cy="2001773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4060971" y="114818"/>
            <a:ext cx="549275" cy="6659245"/>
            <a:chOff x="4060971" y="114818"/>
            <a:chExt cx="549275" cy="665924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60971" y="114818"/>
              <a:ext cx="548929" cy="6659078"/>
            </a:xfrm>
            <a:prstGeom prst="rect">
              <a:avLst/>
            </a:prstGeom>
          </p:spPr>
        </p:pic>
        <p:pic>
          <p:nvPicPr>
            <p:cNvPr id="7" name="object 7" descr="Une image contenant vêtement de protection  Description générée automatiquement avec une confiance moyenne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25849" y="2953512"/>
              <a:ext cx="430149" cy="2001774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238759" y="239013"/>
            <a:ext cx="2279015" cy="1092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75"/>
              </a:lnSpc>
              <a:spcBef>
                <a:spcPts val="100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UNISEX</a:t>
            </a:r>
            <a:r>
              <a:rPr sz="1100" spc="-11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8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80" dirty="0">
                <a:solidFill>
                  <a:srgbClr val="7E7E7E"/>
                </a:solidFill>
                <a:latin typeface="Verdana"/>
                <a:cs typeface="Verdana"/>
              </a:rPr>
              <a:t>-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PISTE</a:t>
            </a:r>
            <a:endParaRPr sz="1100">
              <a:latin typeface="Verdana"/>
              <a:cs typeface="Verdana"/>
            </a:endParaRPr>
          </a:p>
          <a:p>
            <a:pPr marL="12700">
              <a:lnSpc>
                <a:spcPts val="2835"/>
              </a:lnSpc>
              <a:tabLst>
                <a:tab pos="1626235" algn="l"/>
              </a:tabLst>
            </a:pPr>
            <a:r>
              <a:rPr sz="2400" b="1" spc="125" dirty="0">
                <a:solidFill>
                  <a:srgbClr val="030505"/>
                </a:solidFill>
                <a:latin typeface="Tahoma"/>
                <a:cs typeface="Tahoma"/>
              </a:rPr>
              <a:t>F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5" dirty="0">
                <a:solidFill>
                  <a:srgbClr val="030505"/>
                </a:solidFill>
                <a:latin typeface="Tahoma"/>
                <a:cs typeface="Tahoma"/>
              </a:rPr>
              <a:t>O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R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05" dirty="0">
                <a:solidFill>
                  <a:srgbClr val="030505"/>
                </a:solidFill>
                <a:latin typeface="Tahoma"/>
                <a:cs typeface="Tahoma"/>
              </a:rPr>
              <a:t>Z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4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	</a:t>
            </a:r>
            <a:r>
              <a:rPr sz="2400" b="1" spc="-50" dirty="0">
                <a:solidFill>
                  <a:srgbClr val="030505"/>
                </a:solidFill>
                <a:latin typeface="Tahoma"/>
                <a:cs typeface="Tahoma"/>
              </a:rPr>
              <a:t>7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90" dirty="0">
                <a:solidFill>
                  <a:srgbClr val="030505"/>
                </a:solidFill>
                <a:latin typeface="Tahoma"/>
                <a:cs typeface="Tahoma"/>
              </a:rPr>
              <a:t>0</a:t>
            </a:r>
            <a:r>
              <a:rPr sz="2400" b="1" spc="-14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50" dirty="0">
                <a:solidFill>
                  <a:srgbClr val="030505"/>
                </a:solidFill>
                <a:latin typeface="Calibri"/>
                <a:cs typeface="Calibri"/>
              </a:rPr>
              <a:t>°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T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434" dirty="0">
                <a:solidFill>
                  <a:srgbClr val="030505"/>
                </a:solidFill>
                <a:latin typeface="Tahoma"/>
                <a:cs typeface="Tahoma"/>
              </a:rPr>
              <a:t>I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RAOPR02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8759" y="1466214"/>
            <a:ext cx="1790700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Verdana"/>
                <a:cs typeface="Verdana"/>
              </a:rPr>
              <a:t>RROPR03</a:t>
            </a:r>
            <a:r>
              <a:rPr sz="1100" spc="-3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FORZA</a:t>
            </a:r>
            <a:r>
              <a:rPr sz="1100" spc="-10" dirty="0">
                <a:latin typeface="Verdana"/>
                <a:cs typeface="Verdana"/>
              </a:rPr>
              <a:t> </a:t>
            </a:r>
            <a:r>
              <a:rPr sz="1100" spc="-40" dirty="0">
                <a:latin typeface="Verdana"/>
                <a:cs typeface="Verdana"/>
              </a:rPr>
              <a:t>70'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spc="-95" dirty="0">
                <a:latin typeface="Verdana"/>
                <a:cs typeface="Verdana"/>
              </a:rPr>
              <a:t>TI</a:t>
            </a:r>
            <a:r>
              <a:rPr sz="1100" spc="20" dirty="0">
                <a:latin typeface="Verdana"/>
                <a:cs typeface="Verdana"/>
              </a:rPr>
              <a:t> </a:t>
            </a:r>
            <a:r>
              <a:rPr sz="1100" spc="-50" dirty="0">
                <a:latin typeface="Verdana"/>
                <a:cs typeface="Verdana"/>
              </a:rPr>
              <a:t>K </a:t>
            </a:r>
            <a:r>
              <a:rPr sz="1100" spc="-60" dirty="0">
                <a:latin typeface="Verdana"/>
                <a:cs typeface="Verdana"/>
              </a:rPr>
              <a:t>SPX14</a:t>
            </a:r>
            <a:r>
              <a:rPr sz="1100" spc="-105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90" dirty="0">
                <a:latin typeface="Verdana"/>
                <a:cs typeface="Verdana"/>
              </a:rPr>
              <a:t> </a:t>
            </a:r>
            <a:r>
              <a:rPr lang="cs-CZ" sz="1100" b="1" spc="-90" dirty="0">
                <a:solidFill>
                  <a:srgbClr val="292729"/>
                </a:solidFill>
                <a:latin typeface="Tahoma"/>
                <a:cs typeface="Tahoma"/>
              </a:rPr>
              <a:t>23 990,- </a:t>
            </a:r>
            <a:endParaRPr sz="1100" dirty="0">
              <a:latin typeface="Tahoma"/>
              <a:cs typeface="Tahoma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5082159" y="1339061"/>
          <a:ext cx="2951480" cy="9836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51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marL="31750">
                        <a:lnSpc>
                          <a:spcPts val="1230"/>
                        </a:lnSpc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KONECT</a:t>
                      </a:r>
                      <a:r>
                        <a:rPr sz="1050" spc="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spc="-130" dirty="0">
                          <a:latin typeface="Verdana"/>
                          <a:cs typeface="Verdana"/>
                        </a:rPr>
                        <a:t>163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0" dirty="0">
                          <a:latin typeface="Verdana"/>
                          <a:cs typeface="Verdana"/>
                        </a:rPr>
                        <a:t>173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95" dirty="0">
                          <a:latin typeface="Verdana"/>
                          <a:cs typeface="Verdana"/>
                        </a:rPr>
                        <a:t>181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35" dirty="0">
                          <a:latin typeface="Verdana"/>
                          <a:cs typeface="Verdana"/>
                        </a:rPr>
                        <a:t>CM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134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55" dirty="0">
                          <a:latin typeface="Verdana"/>
                          <a:cs typeface="Verdana"/>
                        </a:rPr>
                        <a:t>77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110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14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0" dirty="0">
                          <a:latin typeface="Verdana"/>
                          <a:cs typeface="Verdana"/>
                        </a:rPr>
                        <a:t>(173</a:t>
                      </a:r>
                      <a:r>
                        <a:rPr sz="105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31750">
                        <a:lnSpc>
                          <a:spcPts val="1215"/>
                        </a:lnSpc>
                        <a:spcBef>
                          <a:spcPts val="135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3,8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0" dirty="0">
                          <a:latin typeface="Verdana"/>
                          <a:cs typeface="Verdana"/>
                        </a:rPr>
                        <a:t>(173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object 11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1851893" y="187528"/>
            <a:ext cx="245745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35" dirty="0">
                <a:solidFill>
                  <a:srgbClr val="FCFBFF"/>
                </a:solidFill>
                <a:latin typeface="Tahoma"/>
                <a:cs typeface="Tahoma"/>
              </a:rPr>
              <a:t>CO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691371" y="1022701"/>
            <a:ext cx="2849245" cy="248145"/>
          </a:xfrm>
          <a:prstGeom prst="rect">
            <a:avLst/>
          </a:prstGeom>
        </p:spPr>
        <p:txBody>
          <a:bodyPr vert="horz" wrap="square" lIns="0" tIns="93345" rIns="0" bIns="0" rtlCol="0">
            <a:spAutoFit/>
          </a:bodyPr>
          <a:lstStyle/>
          <a:p>
            <a:pPr marL="44450" algn="just">
              <a:lnSpc>
                <a:spcPct val="100000"/>
              </a:lnSpc>
              <a:spcBef>
                <a:spcPts val="735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47840" y="2247392"/>
            <a:ext cx="2412365" cy="86995"/>
            <a:chOff x="247840" y="2247392"/>
            <a:chExt cx="2412365" cy="86995"/>
          </a:xfrm>
        </p:grpSpPr>
        <p:sp>
          <p:nvSpPr>
            <p:cNvPr id="16" name="object 16"/>
            <p:cNvSpPr/>
            <p:nvPr/>
          </p:nvSpPr>
          <p:spPr>
            <a:xfrm>
              <a:off x="247840" y="2247392"/>
              <a:ext cx="2412365" cy="86995"/>
            </a:xfrm>
            <a:custGeom>
              <a:avLst/>
              <a:gdLst/>
              <a:ahLst/>
              <a:cxnLst/>
              <a:rect l="l" t="t" r="r" b="b"/>
              <a:pathLst>
                <a:path w="2412365" h="86994">
                  <a:moveTo>
                    <a:pt x="2368486" y="0"/>
                  </a:moveTo>
                  <a:lnTo>
                    <a:pt x="43535" y="0"/>
                  </a:lnTo>
                  <a:lnTo>
                    <a:pt x="26593" y="3429"/>
                  </a:lnTo>
                  <a:lnTo>
                    <a:pt x="12750" y="12700"/>
                  </a:lnTo>
                  <a:lnTo>
                    <a:pt x="3428" y="26543"/>
                  </a:lnTo>
                  <a:lnTo>
                    <a:pt x="0" y="43561"/>
                  </a:lnTo>
                  <a:lnTo>
                    <a:pt x="3428" y="60452"/>
                  </a:lnTo>
                  <a:lnTo>
                    <a:pt x="12750" y="74295"/>
                  </a:lnTo>
                  <a:lnTo>
                    <a:pt x="26593" y="83566"/>
                  </a:lnTo>
                  <a:lnTo>
                    <a:pt x="43535" y="86995"/>
                  </a:lnTo>
                  <a:lnTo>
                    <a:pt x="2368486" y="86995"/>
                  </a:lnTo>
                  <a:lnTo>
                    <a:pt x="2385504" y="83566"/>
                  </a:lnTo>
                  <a:lnTo>
                    <a:pt x="2399347" y="74295"/>
                  </a:lnTo>
                  <a:lnTo>
                    <a:pt x="2408618" y="60452"/>
                  </a:lnTo>
                  <a:lnTo>
                    <a:pt x="2412047" y="43561"/>
                  </a:lnTo>
                  <a:lnTo>
                    <a:pt x="2408618" y="26543"/>
                  </a:lnTo>
                  <a:lnTo>
                    <a:pt x="2399347" y="12700"/>
                  </a:lnTo>
                  <a:lnTo>
                    <a:pt x="2385504" y="3429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65468" y="2260346"/>
              <a:ext cx="684530" cy="61594"/>
            </a:xfrm>
            <a:custGeom>
              <a:avLst/>
              <a:gdLst/>
              <a:ahLst/>
              <a:cxnLst/>
              <a:rect l="l" t="t" r="r" b="b"/>
              <a:pathLst>
                <a:path w="684530" h="61594">
                  <a:moveTo>
                    <a:pt x="660361" y="0"/>
                  </a:moveTo>
                  <a:lnTo>
                    <a:pt x="23583" y="0"/>
                  </a:lnTo>
                  <a:lnTo>
                    <a:pt x="14401" y="2412"/>
                  </a:lnTo>
                  <a:lnTo>
                    <a:pt x="6908" y="8889"/>
                  </a:lnTo>
                  <a:lnTo>
                    <a:pt x="1854" y="18668"/>
                  </a:lnTo>
                  <a:lnTo>
                    <a:pt x="0" y="30606"/>
                  </a:lnTo>
                  <a:lnTo>
                    <a:pt x="1854" y="42417"/>
                  </a:lnTo>
                  <a:lnTo>
                    <a:pt x="6908" y="52196"/>
                  </a:lnTo>
                  <a:lnTo>
                    <a:pt x="14401" y="58800"/>
                  </a:lnTo>
                  <a:lnTo>
                    <a:pt x="23583" y="61213"/>
                  </a:lnTo>
                  <a:lnTo>
                    <a:pt x="660361" y="61213"/>
                  </a:lnTo>
                  <a:lnTo>
                    <a:pt x="669544" y="58800"/>
                  </a:lnTo>
                  <a:lnTo>
                    <a:pt x="677049" y="52196"/>
                  </a:lnTo>
                  <a:lnTo>
                    <a:pt x="682104" y="42417"/>
                  </a:lnTo>
                  <a:lnTo>
                    <a:pt x="683958" y="30606"/>
                  </a:lnTo>
                  <a:lnTo>
                    <a:pt x="682104" y="18668"/>
                  </a:lnTo>
                  <a:lnTo>
                    <a:pt x="677049" y="8889"/>
                  </a:lnTo>
                  <a:lnTo>
                    <a:pt x="669544" y="2412"/>
                  </a:lnTo>
                  <a:lnTo>
                    <a:pt x="660361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247840" y="2517648"/>
            <a:ext cx="2412365" cy="87630"/>
            <a:chOff x="247840" y="2517648"/>
            <a:chExt cx="2412365" cy="87630"/>
          </a:xfrm>
        </p:grpSpPr>
        <p:sp>
          <p:nvSpPr>
            <p:cNvPr id="19" name="object 19"/>
            <p:cNvSpPr/>
            <p:nvPr/>
          </p:nvSpPr>
          <p:spPr>
            <a:xfrm>
              <a:off x="247840" y="2517648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826"/>
                  </a:lnTo>
                  <a:lnTo>
                    <a:pt x="3428" y="26669"/>
                  </a:lnTo>
                  <a:lnTo>
                    <a:pt x="0" y="43561"/>
                  </a:lnTo>
                  <a:lnTo>
                    <a:pt x="3428" y="60578"/>
                  </a:lnTo>
                  <a:lnTo>
                    <a:pt x="12750" y="74294"/>
                  </a:lnTo>
                  <a:lnTo>
                    <a:pt x="26593" y="83692"/>
                  </a:lnTo>
                  <a:lnTo>
                    <a:pt x="43535" y="87122"/>
                  </a:lnTo>
                  <a:lnTo>
                    <a:pt x="2368486" y="87122"/>
                  </a:lnTo>
                  <a:lnTo>
                    <a:pt x="2385504" y="83692"/>
                  </a:lnTo>
                  <a:lnTo>
                    <a:pt x="2399347" y="74294"/>
                  </a:lnTo>
                  <a:lnTo>
                    <a:pt x="2408618" y="60578"/>
                  </a:lnTo>
                  <a:lnTo>
                    <a:pt x="2412047" y="43561"/>
                  </a:lnTo>
                  <a:lnTo>
                    <a:pt x="2408618" y="26669"/>
                  </a:lnTo>
                  <a:lnTo>
                    <a:pt x="2399347" y="12826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860422" y="2530602"/>
              <a:ext cx="785495" cy="60960"/>
            </a:xfrm>
            <a:custGeom>
              <a:avLst/>
              <a:gdLst/>
              <a:ahLst/>
              <a:cxnLst/>
              <a:rect l="l" t="t" r="r" b="b"/>
              <a:pathLst>
                <a:path w="785494" h="60960">
                  <a:moveTo>
                    <a:pt x="757682" y="0"/>
                  </a:moveTo>
                  <a:lnTo>
                    <a:pt x="27685" y="0"/>
                  </a:lnTo>
                  <a:lnTo>
                    <a:pt x="16890" y="2412"/>
                  </a:lnTo>
                  <a:lnTo>
                    <a:pt x="8127" y="8889"/>
                  </a:lnTo>
                  <a:lnTo>
                    <a:pt x="2158" y="18542"/>
                  </a:lnTo>
                  <a:lnTo>
                    <a:pt x="0" y="30352"/>
                  </a:lnTo>
                  <a:lnTo>
                    <a:pt x="2158" y="42290"/>
                  </a:lnTo>
                  <a:lnTo>
                    <a:pt x="8127" y="51943"/>
                  </a:lnTo>
                  <a:lnTo>
                    <a:pt x="16890" y="58420"/>
                  </a:lnTo>
                  <a:lnTo>
                    <a:pt x="27685" y="60833"/>
                  </a:lnTo>
                  <a:lnTo>
                    <a:pt x="757682" y="60833"/>
                  </a:lnTo>
                  <a:lnTo>
                    <a:pt x="768350" y="58420"/>
                  </a:lnTo>
                  <a:lnTo>
                    <a:pt x="777239" y="51943"/>
                  </a:lnTo>
                  <a:lnTo>
                    <a:pt x="783082" y="42290"/>
                  </a:lnTo>
                  <a:lnTo>
                    <a:pt x="785240" y="30352"/>
                  </a:lnTo>
                  <a:lnTo>
                    <a:pt x="783082" y="18542"/>
                  </a:lnTo>
                  <a:lnTo>
                    <a:pt x="777239" y="8889"/>
                  </a:lnTo>
                  <a:lnTo>
                    <a:pt x="768350" y="2412"/>
                  </a:lnTo>
                  <a:lnTo>
                    <a:pt x="757682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496620" y="2342464"/>
            <a:ext cx="217170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52245" y="2342464"/>
            <a:ext cx="596900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096770" y="2342464"/>
            <a:ext cx="389255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07009" y="2612516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211681" y="2612516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068829" y="2612516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224053" y="2840354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243331" y="2861817"/>
            <a:ext cx="1649095" cy="657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2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V Á Z Á N Í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050" spc="-10" dirty="0">
                <a:latin typeface="Verdana"/>
                <a:cs typeface="Verdana"/>
              </a:rPr>
              <a:t>FCOBS04</a:t>
            </a:r>
            <a:endParaRPr sz="105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050" dirty="0">
                <a:latin typeface="Verdana"/>
                <a:cs typeface="Verdana"/>
              </a:rPr>
              <a:t>SPX</a:t>
            </a:r>
            <a:r>
              <a:rPr sz="1050" spc="5" dirty="0">
                <a:latin typeface="Verdana"/>
                <a:cs typeface="Verdana"/>
              </a:rPr>
              <a:t> </a:t>
            </a:r>
            <a:r>
              <a:rPr sz="1050" spc="-135" dirty="0">
                <a:latin typeface="Verdana"/>
                <a:cs typeface="Verdana"/>
              </a:rPr>
              <a:t>14</a:t>
            </a:r>
            <a:r>
              <a:rPr sz="1050" spc="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ROCKERACE</a:t>
            </a:r>
            <a:r>
              <a:rPr sz="1050" spc="-45" dirty="0">
                <a:latin typeface="Verdana"/>
                <a:cs typeface="Verdana"/>
              </a:rPr>
              <a:t> </a:t>
            </a:r>
            <a:r>
              <a:rPr sz="1050" spc="35" dirty="0">
                <a:latin typeface="Verdana"/>
                <a:cs typeface="Verdana"/>
              </a:rPr>
              <a:t>GW</a:t>
            </a:r>
            <a:endParaRPr sz="105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050" dirty="0">
                <a:latin typeface="Verdana"/>
                <a:cs typeface="Verdana"/>
              </a:rPr>
              <a:t>RED</a:t>
            </a:r>
            <a:r>
              <a:rPr sz="1050" spc="2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METAL</a:t>
            </a:r>
            <a:endParaRPr sz="1050" dirty="0">
              <a:latin typeface="Verdana"/>
              <a:cs typeface="Verdana"/>
            </a:endParaRPr>
          </a:p>
        </p:txBody>
      </p:sp>
      <p:pic>
        <p:nvPicPr>
          <p:cNvPr id="29" name="object 2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1200" y="3565220"/>
            <a:ext cx="1620901" cy="1059865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189128" y="4690529"/>
            <a:ext cx="3017812" cy="1512594"/>
          </a:xfrm>
          <a:prstGeom prst="rect">
            <a:avLst/>
          </a:prstGeom>
          <a:ln w="12700">
            <a:noFill/>
          </a:ln>
        </p:spPr>
        <p:txBody>
          <a:bodyPr vert="horz" wrap="square" lIns="0" tIns="60325" rIns="0" bIns="0" rtlCol="0">
            <a:spAutoFit/>
          </a:bodyPr>
          <a:lstStyle/>
          <a:p>
            <a:pPr marL="86995">
              <a:spcBef>
                <a:spcPts val="475"/>
              </a:spcBef>
            </a:pP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Z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130" dirty="0">
                <a:latin typeface="Tahoma"/>
                <a:cs typeface="Tahoma"/>
              </a:rPr>
              <a:t> 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G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5" dirty="0">
                <a:latin typeface="Tahoma"/>
                <a:cs typeface="Tahoma"/>
              </a:rPr>
              <a:t>E</a:t>
            </a:r>
            <a:r>
              <a:rPr lang="cs-CZ" sz="1000" b="1" spc="5" dirty="0">
                <a:latin typeface="Tahoma"/>
                <a:cs typeface="Tahoma"/>
              </a:rPr>
              <a:t> </a:t>
            </a:r>
          </a:p>
          <a:p>
            <a:pPr marL="86995">
              <a:spcBef>
                <a:spcPts val="475"/>
              </a:spcBef>
            </a:pPr>
            <a:r>
              <a:rPr lang="cs-CZ" sz="1100" dirty="0">
                <a:latin typeface="Verdana" panose="020B0604030504040204" pitchFamily="34" charset="0"/>
                <a:ea typeface="Verdana" panose="020B0604030504040204" pitchFamily="34" charset="0"/>
              </a:rPr>
              <a:t>FORZA je carving v té nejčistší podobě: maximální náklon a žádné omezení rychlosti. Kratší rádius oblouku, větší délka a širší špička zvyšují stabilitu, díky čemuž můžete sklonit boky a zrychlit jako závodník Světového poháru. </a:t>
            </a:r>
          </a:p>
          <a:p>
            <a:pPr marL="86995">
              <a:lnSpc>
                <a:spcPct val="100000"/>
              </a:lnSpc>
              <a:spcBef>
                <a:spcPts val="475"/>
              </a:spcBef>
            </a:pPr>
            <a:endParaRPr sz="1000" dirty="0"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096383" y="1113536"/>
            <a:ext cx="274574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dirty="0">
                <a:latin typeface="Tahoma"/>
                <a:cs typeface="Tahoma"/>
              </a:rPr>
              <a:t>T E C H N I C K É   S P E C I F I K A C E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5093715" y="108585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720835" y="107797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4" name="object 3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82889" y="5123857"/>
            <a:ext cx="390088" cy="389913"/>
          </a:xfrm>
          <a:prstGeom prst="rect">
            <a:avLst/>
          </a:prstGeom>
        </p:spPr>
      </p:pic>
      <p:sp>
        <p:nvSpPr>
          <p:cNvPr id="35" name="object 35"/>
          <p:cNvSpPr txBox="1"/>
          <p:nvPr/>
        </p:nvSpPr>
        <p:spPr>
          <a:xfrm>
            <a:off x="5124958" y="4975007"/>
            <a:ext cx="3036511" cy="1472839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625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70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05" dirty="0">
                <a:latin typeface="Verdana"/>
                <a:cs typeface="Verdana"/>
              </a:rPr>
              <a:t>30%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Bio pryskyřice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70" dirty="0">
                <a:latin typeface="Verdana"/>
                <a:cs typeface="Verdana"/>
              </a:rPr>
              <a:t>Až 80% </a:t>
            </a:r>
            <a:r>
              <a:rPr lang="cs-CZ" sz="1050" spc="70" dirty="0" err="1">
                <a:latin typeface="Verdana"/>
                <a:cs typeface="Verdana"/>
              </a:rPr>
              <a:t>recykl</a:t>
            </a:r>
            <a:r>
              <a:rPr lang="cs-CZ" sz="1050" spc="70" dirty="0">
                <a:latin typeface="Verdana"/>
                <a:cs typeface="Verdana"/>
              </a:rPr>
              <a:t>. </a:t>
            </a:r>
            <a:r>
              <a:rPr lang="cs-CZ" sz="1050" spc="70" dirty="0" err="1">
                <a:latin typeface="Verdana"/>
                <a:cs typeface="Verdana"/>
              </a:rPr>
              <a:t>titanalu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20%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Jádro z topolu s </a:t>
            </a: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PEFC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"zelená energie" při výrobě</a:t>
            </a:r>
            <a:endParaRPr sz="1050" dirty="0">
              <a:latin typeface="Verdana"/>
              <a:cs typeface="Verdana"/>
            </a:endParaRPr>
          </a:p>
        </p:txBody>
      </p:sp>
      <p:pic>
        <p:nvPicPr>
          <p:cNvPr id="36" name="object 3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909338" y="5124335"/>
            <a:ext cx="252131" cy="356116"/>
          </a:xfrm>
          <a:prstGeom prst="rect">
            <a:avLst/>
          </a:prstGeom>
        </p:spPr>
      </p:pic>
      <p:pic>
        <p:nvPicPr>
          <p:cNvPr id="37" name="object 37" descr="Une image contenant texte, carte de visite  Description générée automatiquement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987160" y="2824670"/>
            <a:ext cx="1077163" cy="678751"/>
          </a:xfrm>
          <a:prstGeom prst="rect">
            <a:avLst/>
          </a:prstGeom>
        </p:spPr>
      </p:pic>
      <p:sp>
        <p:nvSpPr>
          <p:cNvPr id="38" name="object 38"/>
          <p:cNvSpPr txBox="1"/>
          <p:nvPr/>
        </p:nvSpPr>
        <p:spPr>
          <a:xfrm>
            <a:off x="5116448" y="2413246"/>
            <a:ext cx="1464310" cy="80708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lang="pt-BR" sz="1000" b="1" dirty="0">
                <a:latin typeface="Tahoma"/>
                <a:cs typeface="Tahoma"/>
              </a:rPr>
              <a:t>T E C H N O L O G I E </a:t>
            </a:r>
            <a:endParaRPr sz="1000" dirty="0">
              <a:latin typeface="Tahoma"/>
              <a:cs typeface="Tahoma"/>
            </a:endParaRPr>
          </a:p>
          <a:p>
            <a:pPr marL="187325" indent="-165735">
              <a:lnSpc>
                <a:spcPct val="100000"/>
              </a:lnSpc>
              <a:spcBef>
                <a:spcPts val="605"/>
              </a:spcBef>
              <a:buFont typeface="Tahoma"/>
              <a:buChar char="►"/>
              <a:tabLst>
                <a:tab pos="187325" algn="l"/>
              </a:tabLst>
            </a:pPr>
            <a:r>
              <a:rPr sz="1050" spc="-35" dirty="0">
                <a:latin typeface="Verdana"/>
                <a:cs typeface="Verdana"/>
              </a:rPr>
              <a:t>V-</a:t>
            </a:r>
            <a:r>
              <a:rPr sz="1050" spc="-10" dirty="0">
                <a:latin typeface="Verdana"/>
                <a:cs typeface="Verdana"/>
              </a:rPr>
              <a:t>PROFILE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spcBef>
                <a:spcPts val="5"/>
              </a:spcBef>
              <a:buFont typeface="Times New Roman"/>
              <a:buChar char="►"/>
              <a:tabLst>
                <a:tab pos="187325" algn="l"/>
              </a:tabLst>
            </a:pPr>
            <a:r>
              <a:rPr sz="1050" spc="-25" dirty="0">
                <a:latin typeface="Verdana"/>
                <a:cs typeface="Verdana"/>
              </a:rPr>
              <a:t>VAS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buFont typeface="Times New Roman"/>
              <a:buChar char="►"/>
              <a:tabLst>
                <a:tab pos="187325" algn="l"/>
              </a:tabLst>
            </a:pPr>
            <a:r>
              <a:rPr sz="1050" spc="-25" dirty="0">
                <a:latin typeface="Verdana"/>
                <a:cs typeface="Verdana"/>
              </a:rPr>
              <a:t>LCT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5123307" y="2464942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5125592" y="3451399"/>
            <a:ext cx="1482725" cy="146431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  <a:p>
            <a:pPr marL="187325" marR="443865" indent="-165735">
              <a:lnSpc>
                <a:spcPct val="120000"/>
              </a:lnSpc>
              <a:spcBef>
                <a:spcPts val="425"/>
              </a:spcBef>
              <a:buFont typeface="Times New Roman"/>
              <a:buChar char="►"/>
              <a:tabLst>
                <a:tab pos="196850" algn="l"/>
              </a:tabLst>
            </a:pPr>
            <a:r>
              <a:rPr lang="cs-CZ" sz="1050" dirty="0" err="1">
                <a:latin typeface="Verdana"/>
                <a:cs typeface="Verdana"/>
              </a:rPr>
              <a:t>Poplar</a:t>
            </a:r>
            <a:r>
              <a:rPr lang="cs-CZ" sz="1050" spc="65" dirty="0">
                <a:latin typeface="Verdana"/>
                <a:cs typeface="Verdana"/>
              </a:rPr>
              <a:t> </a:t>
            </a:r>
            <a:r>
              <a:rPr lang="cs-CZ" sz="1050" spc="35" dirty="0">
                <a:latin typeface="Verdana"/>
                <a:cs typeface="Verdana"/>
              </a:rPr>
              <a:t>PEFC 	</a:t>
            </a:r>
            <a:r>
              <a:rPr lang="cs-CZ" sz="1050" spc="-10" dirty="0" err="1">
                <a:latin typeface="Verdana"/>
                <a:cs typeface="Verdana"/>
              </a:rPr>
              <a:t>Woodcore</a:t>
            </a:r>
            <a:endParaRPr lang="cs-CZ"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87325" algn="l"/>
              </a:tabLst>
            </a:pPr>
            <a:r>
              <a:rPr lang="cs-CZ" sz="1050" spc="30" dirty="0">
                <a:latin typeface="Verdana"/>
                <a:cs typeface="Verdana"/>
              </a:rPr>
              <a:t>CAM</a:t>
            </a:r>
            <a:endParaRPr lang="cs-CZ"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Full</a:t>
            </a:r>
            <a:r>
              <a:rPr sz="1050" spc="1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titanal</a:t>
            </a:r>
            <a:endParaRPr sz="1050" dirty="0">
              <a:latin typeface="Verdana"/>
              <a:cs typeface="Verdana"/>
            </a:endParaRPr>
          </a:p>
          <a:p>
            <a:pPr marL="187325" marR="214629" indent="-165735">
              <a:lnSpc>
                <a:spcPct val="120000"/>
              </a:lnSpc>
              <a:buFont typeface="Times New Roman"/>
              <a:buChar char="►"/>
              <a:tabLst>
                <a:tab pos="196850" algn="l"/>
              </a:tabLst>
            </a:pPr>
            <a:r>
              <a:rPr sz="1050" dirty="0">
                <a:latin typeface="Verdana"/>
                <a:cs typeface="Verdana"/>
              </a:rPr>
              <a:t>Rectangular</a:t>
            </a:r>
            <a:r>
              <a:rPr sz="1050" spc="10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full 	</a:t>
            </a:r>
            <a:r>
              <a:rPr sz="1050" spc="-10" dirty="0">
                <a:latin typeface="Verdana"/>
                <a:cs typeface="Verdana"/>
              </a:rPr>
              <a:t>sidewall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721220" y="3768978"/>
            <a:ext cx="85915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Tip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721220" y="4199966"/>
            <a:ext cx="1383030" cy="1873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Oversized</a:t>
            </a:r>
            <a:r>
              <a:rPr sz="1050" spc="-9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5123307" y="2758351"/>
            <a:ext cx="3060065" cy="757555"/>
            <a:chOff x="5123307" y="2758351"/>
            <a:chExt cx="3060065" cy="757555"/>
          </a:xfrm>
        </p:grpSpPr>
        <p:pic>
          <p:nvPicPr>
            <p:cNvPr id="44" name="object 44" descr="Une image contenant livre, conception, fournitures de bureau  Description générée automatiquement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971157" y="2758351"/>
              <a:ext cx="1211618" cy="757262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5123307" y="3502786"/>
              <a:ext cx="2817495" cy="0"/>
            </a:xfrm>
            <a:custGeom>
              <a:avLst/>
              <a:gdLst/>
              <a:ahLst/>
              <a:cxnLst/>
              <a:rect l="l" t="t" r="r" b="b"/>
              <a:pathLst>
                <a:path w="2817495">
                  <a:moveTo>
                    <a:pt x="0" y="0"/>
                  </a:moveTo>
                  <a:lnTo>
                    <a:pt x="2816987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6" name="object 4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879590" y="3921886"/>
            <a:ext cx="1016088" cy="294131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826800" y="4500634"/>
            <a:ext cx="1052070" cy="349328"/>
          </a:xfrm>
          <a:prstGeom prst="rect">
            <a:avLst/>
          </a:prstGeom>
        </p:spPr>
      </p:pic>
      <p:sp>
        <p:nvSpPr>
          <p:cNvPr id="48" name="object 48"/>
          <p:cNvSpPr/>
          <p:nvPr/>
        </p:nvSpPr>
        <p:spPr>
          <a:xfrm>
            <a:off x="5117210" y="5013578"/>
            <a:ext cx="2817495" cy="10795"/>
          </a:xfrm>
          <a:custGeom>
            <a:avLst/>
            <a:gdLst/>
            <a:ahLst/>
            <a:cxnLst/>
            <a:rect l="l" t="t" r="r" b="b"/>
            <a:pathLst>
              <a:path w="2817495" h="10795">
                <a:moveTo>
                  <a:pt x="0" y="0"/>
                </a:moveTo>
                <a:lnTo>
                  <a:pt x="2816987" y="10668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720835" y="4115561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 txBox="1"/>
          <p:nvPr/>
        </p:nvSpPr>
        <p:spPr>
          <a:xfrm>
            <a:off x="8717026" y="4080641"/>
            <a:ext cx="2416175" cy="609141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530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lang="cs-CZ" sz="1050" dirty="0">
                <a:latin typeface="Verdana"/>
                <a:cs typeface="Verdana"/>
              </a:rPr>
              <a:t>Lyžaři, kteří touží po silných zážitcích z jízdy.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8744457" y="4833746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8732901" y="4795138"/>
            <a:ext cx="3052090" cy="1350370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5875">
              <a:lnSpc>
                <a:spcPct val="100000"/>
              </a:lnSpc>
              <a:spcBef>
                <a:spcPts val="630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7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Revoluce v carvingu </a:t>
            </a:r>
          </a:p>
          <a:p>
            <a:pPr marL="177800" indent="-165100">
              <a:lnSpc>
                <a:spcPct val="100000"/>
              </a:lnSpc>
              <a:spcBef>
                <a:spcPts val="570"/>
              </a:spcBef>
              <a:buFont typeface="Tahoma"/>
              <a:buChar char="►"/>
              <a:tabLst>
                <a:tab pos="177800" algn="l"/>
              </a:tabLst>
            </a:pPr>
            <a:r>
              <a:rPr lang="en-US" sz="1050" dirty="0" err="1">
                <a:latin typeface="Verdana"/>
                <a:cs typeface="Verdana"/>
              </a:rPr>
              <a:t>Vysoce</a:t>
            </a:r>
            <a:r>
              <a:rPr lang="en-US" sz="1050" dirty="0">
                <a:latin typeface="Verdana"/>
                <a:cs typeface="Verdana"/>
              </a:rPr>
              <a:t> </a:t>
            </a:r>
            <a:r>
              <a:rPr lang="en-US" sz="1050" dirty="0" err="1">
                <a:latin typeface="Verdana"/>
                <a:cs typeface="Verdana"/>
              </a:rPr>
              <a:t>výkonné</a:t>
            </a:r>
            <a:r>
              <a:rPr lang="en-US" sz="1050" dirty="0">
                <a:latin typeface="Verdana"/>
                <a:cs typeface="Verdana"/>
              </a:rPr>
              <a:t> </a:t>
            </a:r>
            <a:r>
              <a:rPr lang="en-US" sz="1050" dirty="0" err="1">
                <a:latin typeface="Verdana"/>
                <a:cs typeface="Verdana"/>
              </a:rPr>
              <a:t>lyžování</a:t>
            </a:r>
            <a:r>
              <a:rPr lang="en-US" sz="1050" dirty="0">
                <a:latin typeface="Verdana"/>
                <a:cs typeface="Verdana"/>
              </a:rPr>
              <a:t> </a:t>
            </a:r>
            <a:endParaRPr lang="cs-CZ"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570"/>
              </a:spcBef>
              <a:buFont typeface="Tahoma"/>
              <a:buChar char="►"/>
              <a:tabLst>
                <a:tab pos="177800" algn="l"/>
              </a:tabLst>
            </a:pPr>
            <a:r>
              <a:rPr lang="en-US" sz="1050" spc="10" dirty="0">
                <a:latin typeface="Verdana"/>
                <a:cs typeface="Verdana"/>
              </a:rPr>
              <a:t>Maxim</a:t>
            </a:r>
            <a:r>
              <a:rPr lang="cs-CZ" sz="1050" spc="10" dirty="0" err="1">
                <a:latin typeface="Verdana"/>
                <a:cs typeface="Verdana"/>
              </a:rPr>
              <a:t>ální</a:t>
            </a:r>
            <a:r>
              <a:rPr lang="cs-CZ" sz="1050" spc="10" dirty="0">
                <a:latin typeface="Verdana"/>
                <a:cs typeface="Verdana"/>
              </a:rPr>
              <a:t> úhly náklonu </a:t>
            </a:r>
            <a:endParaRPr lang="en-US"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 err="1">
                <a:latin typeface="Verdana"/>
                <a:cs typeface="Verdana"/>
              </a:rPr>
              <a:t>Aggres</a:t>
            </a:r>
            <a:r>
              <a:rPr lang="cs-CZ" sz="1050" dirty="0" err="1">
                <a:latin typeface="Verdana"/>
                <a:cs typeface="Verdana"/>
              </a:rPr>
              <a:t>ivní</a:t>
            </a:r>
            <a:r>
              <a:rPr sz="1050" spc="-7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lang="cs-CZ" sz="1050" dirty="0">
                <a:latin typeface="Verdana"/>
                <a:cs typeface="Verdana"/>
              </a:rPr>
              <a:t>Delší lyže pro krátké oblouky</a:t>
            </a:r>
          </a:p>
        </p:txBody>
      </p:sp>
      <p:sp>
        <p:nvSpPr>
          <p:cNvPr id="55" name="object 55"/>
          <p:cNvSpPr txBox="1"/>
          <p:nvPr/>
        </p:nvSpPr>
        <p:spPr>
          <a:xfrm>
            <a:off x="241300" y="6515100"/>
            <a:ext cx="2048510" cy="162224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cs-CZ" sz="1000" b="1" i="1" spc="-85" dirty="0">
                <a:solidFill>
                  <a:srgbClr val="7E7E7E"/>
                </a:solidFill>
                <a:latin typeface="Verdana"/>
                <a:cs typeface="Verdana"/>
              </a:rPr>
              <a:t>Zapni své smysly</a:t>
            </a:r>
            <a:r>
              <a:rPr sz="1000" b="1" i="1" spc="-50" dirty="0">
                <a:solidFill>
                  <a:srgbClr val="7E7E7E"/>
                </a:solidFill>
                <a:latin typeface="Verdana"/>
                <a:cs typeface="Verdana"/>
              </a:rPr>
              <a:t>.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124958" y="6458840"/>
            <a:ext cx="2531110" cy="17056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15" dirty="0">
                <a:latin typeface="Tahoma"/>
                <a:cs typeface="Tahoma"/>
              </a:rPr>
              <a:t> </a:t>
            </a:r>
            <a:r>
              <a:rPr lang="pl-PL" sz="1050" dirty="0">
                <a:latin typeface="Verdana"/>
                <a:cs typeface="Verdana"/>
              </a:rPr>
              <a:t>Výroba i zdroje materiálů z Evropy  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136260" y="336905"/>
            <a:ext cx="475615" cy="427990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1100" b="1" i="1" dirty="0">
                <a:latin typeface="Verdana"/>
                <a:cs typeface="Verdana"/>
              </a:rPr>
              <a:t>U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100" dirty="0">
                <a:latin typeface="Verdana"/>
                <a:cs typeface="Verdana"/>
              </a:rPr>
              <a:t>S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P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110" dirty="0">
                <a:latin typeface="Verdana"/>
                <a:cs typeface="Verdana"/>
              </a:rPr>
              <a:t>:</a:t>
            </a:r>
            <a:endParaRPr sz="11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65"/>
              </a:spcBef>
            </a:pPr>
            <a:endParaRPr sz="1100" dirty="0">
              <a:latin typeface="Verdana"/>
              <a:cs typeface="Verdana"/>
            </a:endParaRPr>
          </a:p>
        </p:txBody>
      </p:sp>
      <p:sp>
        <p:nvSpPr>
          <p:cNvPr id="58" name="TextovéPole 57">
            <a:extLst>
              <a:ext uri="{FF2B5EF4-FFF2-40B4-BE49-F238E27FC236}">
                <a16:creationId xmlns:a16="http://schemas.microsoft.com/office/drawing/2014/main" id="{14295E6E-43B3-6845-88B4-61343BA83F74}"/>
              </a:ext>
            </a:extLst>
          </p:cNvPr>
          <p:cNvSpPr txBox="1"/>
          <p:nvPr/>
        </p:nvSpPr>
        <p:spPr>
          <a:xfrm>
            <a:off x="8686800" y="1371600"/>
            <a:ext cx="3098191" cy="26314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50" dirty="0">
                <a:latin typeface="Verdana"/>
                <a:ea typeface="Verdana"/>
              </a:rPr>
              <a:t>Objevte čistou sílu a užijte si plnou kontrolu. Vytěžte z každého oblouku maximum a zažijte energii lyží Rossignol </a:t>
            </a:r>
            <a:r>
              <a:rPr lang="cs-CZ" sz="1050" dirty="0" err="1">
                <a:latin typeface="Verdana"/>
                <a:ea typeface="Verdana"/>
              </a:rPr>
              <a:t>Forza</a:t>
            </a:r>
            <a:r>
              <a:rPr lang="cs-CZ" sz="1050" dirty="0">
                <a:latin typeface="Verdana"/>
                <a:ea typeface="Verdana"/>
              </a:rPr>
              <a:t> 70° TI. Precizní a přesné, v každém oblouku dokážou skvěle vybalancovat rychlost a kontrolu. Model </a:t>
            </a:r>
            <a:r>
              <a:rPr lang="cs-CZ" sz="1050" dirty="0" err="1">
                <a:latin typeface="Verdana"/>
                <a:ea typeface="Verdana"/>
              </a:rPr>
              <a:t>Forza</a:t>
            </a:r>
            <a:r>
              <a:rPr lang="cs-CZ" sz="1050" dirty="0">
                <a:latin typeface="Verdana"/>
                <a:ea typeface="Verdana"/>
              </a:rPr>
              <a:t> 70° je určen pro pokročilé a zkušené lyžaře, kteří hledají plné zapojení a maximální sklon. Kombinují rocker na špičce, agresivní </a:t>
            </a:r>
            <a:r>
              <a:rPr lang="cs-CZ" sz="1050" dirty="0" err="1">
                <a:latin typeface="Verdana"/>
                <a:ea typeface="Verdana"/>
              </a:rPr>
              <a:t>sidecut</a:t>
            </a:r>
            <a:r>
              <a:rPr lang="cs-CZ" sz="1050" dirty="0">
                <a:latin typeface="Verdana"/>
                <a:ea typeface="Verdana"/>
              </a:rPr>
              <a:t> a </a:t>
            </a:r>
            <a:r>
              <a:rPr lang="cs-CZ" sz="1050" dirty="0" err="1">
                <a:latin typeface="Verdana"/>
                <a:ea typeface="Verdana"/>
              </a:rPr>
              <a:t>Supersize</a:t>
            </a:r>
            <a:r>
              <a:rPr lang="cs-CZ" sz="1050" dirty="0">
                <a:latin typeface="Verdana"/>
                <a:ea typeface="Verdana"/>
              </a:rPr>
              <a:t> rozměry s dřevěným jádrem a konstrukcí se svislými bočními stěnami po celé délce, aby nabídly dostupný carvingový výkon světové třídy. Probuďte své smysly.</a:t>
            </a:r>
          </a:p>
        </p:txBody>
      </p:sp>
      <p:sp>
        <p:nvSpPr>
          <p:cNvPr id="62" name="TextovéPole 61">
            <a:extLst>
              <a:ext uri="{FF2B5EF4-FFF2-40B4-BE49-F238E27FC236}">
                <a16:creationId xmlns:a16="http://schemas.microsoft.com/office/drawing/2014/main" id="{DCDFD443-8275-ACF8-6ADF-E9DB36B31211}"/>
              </a:ext>
            </a:extLst>
          </p:cNvPr>
          <p:cNvSpPr txBox="1"/>
          <p:nvPr/>
        </p:nvSpPr>
        <p:spPr>
          <a:xfrm>
            <a:off x="5638800" y="304800"/>
            <a:ext cx="6096000" cy="4622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cs-CZ" sz="1100" b="1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Nezapomenutelný zážitek z carvingu. Jediný profil, který dokáže posunout hranice carvingu.</a:t>
            </a:r>
            <a:endParaRPr lang="cs-CZ" sz="1100" kern="10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447481" y="121125"/>
            <a:ext cx="523240" cy="6658609"/>
            <a:chOff x="3447481" y="121125"/>
            <a:chExt cx="523240" cy="665860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47481" y="121125"/>
              <a:ext cx="522676" cy="6658314"/>
            </a:xfrm>
            <a:prstGeom prst="rect">
              <a:avLst/>
            </a:prstGeom>
          </p:spPr>
        </p:pic>
        <p:pic>
          <p:nvPicPr>
            <p:cNvPr id="4" name="object 4" descr="Une image contenant robot, casque  Description générée automatiquement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98214" y="2790570"/>
              <a:ext cx="409879" cy="2013077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4078925" y="109699"/>
            <a:ext cx="523240" cy="6658609"/>
            <a:chOff x="4078925" y="109699"/>
            <a:chExt cx="523240" cy="6658609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78925" y="109699"/>
              <a:ext cx="522676" cy="6658315"/>
            </a:xfrm>
            <a:prstGeom prst="rect">
              <a:avLst/>
            </a:prstGeom>
          </p:spPr>
        </p:pic>
        <p:pic>
          <p:nvPicPr>
            <p:cNvPr id="7" name="object 7" descr="Une image contenant robot, casque  Description générée automatiquement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29658" y="2779141"/>
              <a:ext cx="409879" cy="2013076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237236" y="236601"/>
            <a:ext cx="2283460" cy="1093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75"/>
              </a:lnSpc>
              <a:spcBef>
                <a:spcPts val="100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UNISEX</a:t>
            </a:r>
            <a:r>
              <a:rPr sz="1100" spc="-11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8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80" dirty="0">
                <a:solidFill>
                  <a:srgbClr val="7E7E7E"/>
                </a:solidFill>
                <a:latin typeface="Verdana"/>
                <a:cs typeface="Verdana"/>
              </a:rPr>
              <a:t>-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PISTE</a:t>
            </a:r>
            <a:endParaRPr sz="1100">
              <a:latin typeface="Verdana"/>
              <a:cs typeface="Verdana"/>
            </a:endParaRPr>
          </a:p>
          <a:p>
            <a:pPr marL="12700">
              <a:lnSpc>
                <a:spcPts val="2835"/>
              </a:lnSpc>
              <a:tabLst>
                <a:tab pos="1626235" algn="l"/>
              </a:tabLst>
            </a:pPr>
            <a:r>
              <a:rPr sz="2400" b="1" spc="125" dirty="0">
                <a:solidFill>
                  <a:srgbClr val="030505"/>
                </a:solidFill>
                <a:latin typeface="Tahoma"/>
                <a:cs typeface="Tahoma"/>
              </a:rPr>
              <a:t>F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5" dirty="0">
                <a:solidFill>
                  <a:srgbClr val="030505"/>
                </a:solidFill>
                <a:latin typeface="Tahoma"/>
                <a:cs typeface="Tahoma"/>
              </a:rPr>
              <a:t>O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R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05" dirty="0">
                <a:solidFill>
                  <a:srgbClr val="030505"/>
                </a:solidFill>
                <a:latin typeface="Tahoma"/>
                <a:cs typeface="Tahoma"/>
              </a:rPr>
              <a:t>Z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4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	6</a:t>
            </a:r>
            <a:r>
              <a:rPr sz="2400" b="1" spc="-17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90" dirty="0">
                <a:solidFill>
                  <a:srgbClr val="030505"/>
                </a:solidFill>
                <a:latin typeface="Tahoma"/>
                <a:cs typeface="Tahoma"/>
              </a:rPr>
              <a:t>0</a:t>
            </a:r>
            <a:r>
              <a:rPr sz="2400" b="1" spc="-14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50" dirty="0">
                <a:solidFill>
                  <a:srgbClr val="030505"/>
                </a:solidFill>
                <a:latin typeface="Calibri"/>
                <a:cs typeface="Calibri"/>
              </a:rPr>
              <a:t>°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T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434" dirty="0">
                <a:solidFill>
                  <a:srgbClr val="030505"/>
                </a:solidFill>
                <a:latin typeface="Tahoma"/>
                <a:cs typeface="Tahoma"/>
              </a:rPr>
              <a:t>I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RAOPS01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7236" y="1463801"/>
            <a:ext cx="177673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32384">
              <a:lnSpc>
                <a:spcPct val="100000"/>
              </a:lnSpc>
              <a:spcBef>
                <a:spcPts val="105"/>
              </a:spcBef>
            </a:pPr>
            <a:r>
              <a:rPr sz="1100" spc="-25" dirty="0">
                <a:latin typeface="Verdana"/>
                <a:cs typeface="Verdana"/>
              </a:rPr>
              <a:t>RROPS01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FORZA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60'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spc="-95" dirty="0">
                <a:latin typeface="Verdana"/>
                <a:cs typeface="Verdana"/>
              </a:rPr>
              <a:t>TI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spc="-50" dirty="0">
                <a:latin typeface="Verdana"/>
                <a:cs typeface="Verdana"/>
              </a:rPr>
              <a:t>K </a:t>
            </a:r>
            <a:r>
              <a:rPr sz="1100" spc="-95" dirty="0">
                <a:latin typeface="Verdana"/>
                <a:cs typeface="Verdana"/>
              </a:rPr>
              <a:t>NX12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90" dirty="0">
                <a:latin typeface="Verdana"/>
                <a:cs typeface="Verdana"/>
              </a:rPr>
              <a:t> </a:t>
            </a:r>
            <a:r>
              <a:rPr lang="cs-CZ" sz="1100" b="1" spc="-90" dirty="0">
                <a:solidFill>
                  <a:srgbClr val="292729"/>
                </a:solidFill>
                <a:latin typeface="Tahoma"/>
                <a:cs typeface="Tahoma"/>
              </a:rPr>
              <a:t>18 990,- </a:t>
            </a:r>
            <a:endParaRPr sz="1100" dirty="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RROPS02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FORZA</a:t>
            </a:r>
            <a:r>
              <a:rPr sz="1100" spc="-35" dirty="0">
                <a:latin typeface="Verdana"/>
                <a:cs typeface="Verdana"/>
              </a:rPr>
              <a:t> 60' </a:t>
            </a:r>
            <a:r>
              <a:rPr sz="1100" spc="-90" dirty="0">
                <a:latin typeface="Verdana"/>
                <a:cs typeface="Verdana"/>
              </a:rPr>
              <a:t>TI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spc="-50" dirty="0">
                <a:latin typeface="Verdana"/>
                <a:cs typeface="Verdana"/>
              </a:rPr>
              <a:t>K </a:t>
            </a:r>
            <a:r>
              <a:rPr sz="1100" spc="-80" dirty="0">
                <a:latin typeface="Verdana"/>
                <a:cs typeface="Verdana"/>
              </a:rPr>
              <a:t>SPX12</a:t>
            </a:r>
            <a:r>
              <a:rPr sz="1100" spc="-90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lang="cs-CZ" sz="1100" b="1" spc="-70" dirty="0">
                <a:solidFill>
                  <a:srgbClr val="292729"/>
                </a:solidFill>
                <a:latin typeface="Tahoma"/>
                <a:cs typeface="Tahoma"/>
              </a:rPr>
              <a:t>20 490,- </a:t>
            </a:r>
            <a:endParaRPr sz="1100" dirty="0">
              <a:latin typeface="Tahoma"/>
              <a:cs typeface="Tahoma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5109083" y="1324202"/>
          <a:ext cx="2831465" cy="11360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314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>
                        <a:lnSpc>
                          <a:spcPts val="1230"/>
                        </a:lnSpc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KONECT</a:t>
                      </a:r>
                      <a:r>
                        <a:rPr sz="1050" spc="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50" spc="-135" dirty="0">
                          <a:latin typeface="Verdana"/>
                          <a:cs typeface="Verdana"/>
                        </a:rPr>
                        <a:t>156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164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15" dirty="0">
                          <a:latin typeface="Verdana"/>
                          <a:cs typeface="Verdana"/>
                        </a:rPr>
                        <a:t>171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179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3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349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130-</a:t>
                      </a:r>
                      <a:r>
                        <a:rPr sz="1050" spc="-70" dirty="0">
                          <a:latin typeface="Verdana"/>
                          <a:cs typeface="Verdana"/>
                        </a:rPr>
                        <a:t>75-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112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349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85" dirty="0">
                          <a:latin typeface="Verdana"/>
                          <a:cs typeface="Verdana"/>
                        </a:rPr>
                        <a:t>13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95" dirty="0">
                          <a:latin typeface="Verdana"/>
                          <a:cs typeface="Verdana"/>
                        </a:rPr>
                        <a:t>(171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349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0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0" dirty="0">
                          <a:latin typeface="Verdana"/>
                          <a:cs typeface="Verdana"/>
                        </a:rPr>
                        <a:t>3,3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23495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object 11"/>
          <p:cNvSpPr txBox="1"/>
          <p:nvPr/>
        </p:nvSpPr>
        <p:spPr>
          <a:xfrm>
            <a:off x="5116448" y="2413246"/>
            <a:ext cx="1464310" cy="64706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lang="pt-BR" sz="1000" b="1" dirty="0">
                <a:latin typeface="Tahoma"/>
                <a:cs typeface="Tahoma"/>
              </a:rPr>
              <a:t>T E C H N O L O G I E </a:t>
            </a:r>
            <a:endParaRPr sz="1000" dirty="0">
              <a:latin typeface="Tahoma"/>
              <a:cs typeface="Tahoma"/>
            </a:endParaRPr>
          </a:p>
          <a:p>
            <a:pPr marL="187325" indent="-165735">
              <a:lnSpc>
                <a:spcPct val="100000"/>
              </a:lnSpc>
              <a:spcBef>
                <a:spcPts val="605"/>
              </a:spcBef>
              <a:buFont typeface="Tahoma"/>
              <a:buChar char="►"/>
              <a:tabLst>
                <a:tab pos="187325" algn="l"/>
              </a:tabLst>
            </a:pPr>
            <a:r>
              <a:rPr sz="1050" spc="-35" dirty="0">
                <a:latin typeface="Verdana"/>
                <a:cs typeface="Verdana"/>
              </a:rPr>
              <a:t>V-</a:t>
            </a:r>
            <a:r>
              <a:rPr sz="1050" spc="-10" dirty="0">
                <a:latin typeface="Verdana"/>
                <a:cs typeface="Verdana"/>
              </a:rPr>
              <a:t>PROFILE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spcBef>
                <a:spcPts val="5"/>
              </a:spcBef>
              <a:buFont typeface="Times New Roman"/>
              <a:buChar char="►"/>
              <a:tabLst>
                <a:tab pos="187325" algn="l"/>
              </a:tabLst>
            </a:pPr>
            <a:r>
              <a:rPr sz="1050" spc="-25" dirty="0">
                <a:latin typeface="Verdana"/>
                <a:cs typeface="Verdana"/>
              </a:rPr>
              <a:t>VAS</a:t>
            </a:r>
            <a:endParaRPr sz="1050" dirty="0">
              <a:latin typeface="Verdana"/>
              <a:cs typeface="Verdan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56082" y="3349371"/>
            <a:ext cx="2164715" cy="1298575"/>
            <a:chOff x="256082" y="3349371"/>
            <a:chExt cx="2164715" cy="1298575"/>
          </a:xfrm>
        </p:grpSpPr>
        <p:pic>
          <p:nvPicPr>
            <p:cNvPr id="13" name="object 13" descr="Une image contenant avion, Avion de jouet, aviation, vaisseau spatial  Description générée automatiquement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5294" y="3486795"/>
              <a:ext cx="1935045" cy="1160564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56082" y="3349371"/>
              <a:ext cx="1127760" cy="163195"/>
            </a:xfrm>
            <a:custGeom>
              <a:avLst/>
              <a:gdLst/>
              <a:ahLst/>
              <a:cxnLst/>
              <a:rect l="l" t="t" r="r" b="b"/>
              <a:pathLst>
                <a:path w="1127760" h="163195">
                  <a:moveTo>
                    <a:pt x="1127760" y="0"/>
                  </a:moveTo>
                  <a:lnTo>
                    <a:pt x="0" y="0"/>
                  </a:lnTo>
                  <a:lnTo>
                    <a:pt x="0" y="163067"/>
                  </a:lnTo>
                  <a:lnTo>
                    <a:pt x="1127760" y="163067"/>
                  </a:lnTo>
                  <a:lnTo>
                    <a:pt x="11277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1851893" y="187528"/>
            <a:ext cx="245745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35" dirty="0">
                <a:solidFill>
                  <a:srgbClr val="FCFBFF"/>
                </a:solidFill>
                <a:latin typeface="Tahoma"/>
                <a:cs typeface="Tahoma"/>
              </a:rPr>
              <a:t>CO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716771" y="1021151"/>
            <a:ext cx="2797810" cy="250068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9050" algn="just">
              <a:lnSpc>
                <a:spcPct val="100000"/>
              </a:lnSpc>
              <a:spcBef>
                <a:spcPts val="750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096383" y="1113536"/>
            <a:ext cx="10731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L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248725" y="1113536"/>
            <a:ext cx="159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5093715" y="108585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720835" y="107797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8708135" y="4571265"/>
            <a:ext cx="2764155" cy="68653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>
              <a:lnSpc>
                <a:spcPts val="850"/>
              </a:lnSpc>
              <a:tabLst>
                <a:tab pos="2750820" algn="l"/>
              </a:tabLst>
            </a:pPr>
            <a:r>
              <a:rPr sz="1050" u="sng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	</a:t>
            </a:r>
            <a:endParaRPr sz="1050" dirty="0">
              <a:latin typeface="Verdana"/>
              <a:cs typeface="Verdana"/>
            </a:endParaRPr>
          </a:p>
          <a:p>
            <a:pPr marL="27940">
              <a:lnSpc>
                <a:spcPts val="1195"/>
              </a:lnSpc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21590" marR="343535">
              <a:lnSpc>
                <a:spcPct val="120000"/>
              </a:lnSpc>
              <a:spcBef>
                <a:spcPts val="225"/>
              </a:spcBef>
            </a:pPr>
            <a:r>
              <a:rPr lang="cs-CZ" sz="1050" dirty="0">
                <a:latin typeface="Verdana"/>
                <a:cs typeface="Verdana"/>
              </a:rPr>
              <a:t>Sportovní lyžaři, kteří touží po silných zážitcích z jízdy.</a:t>
            </a:r>
          </a:p>
        </p:txBody>
      </p:sp>
      <p:grpSp>
        <p:nvGrpSpPr>
          <p:cNvPr id="26" name="object 26"/>
          <p:cNvGrpSpPr/>
          <p:nvPr/>
        </p:nvGrpSpPr>
        <p:grpSpPr>
          <a:xfrm>
            <a:off x="5987160" y="2758351"/>
            <a:ext cx="2195830" cy="757555"/>
            <a:chOff x="5987160" y="2758351"/>
            <a:chExt cx="2195830" cy="757555"/>
          </a:xfrm>
        </p:grpSpPr>
        <p:pic>
          <p:nvPicPr>
            <p:cNvPr id="27" name="object 27" descr="Une image contenant texte, carte de visite  Description générée automatiquement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87160" y="2824670"/>
              <a:ext cx="1077163" cy="678751"/>
            </a:xfrm>
            <a:prstGeom prst="rect">
              <a:avLst/>
            </a:prstGeom>
          </p:spPr>
        </p:pic>
        <p:pic>
          <p:nvPicPr>
            <p:cNvPr id="28" name="object 28" descr="Une image contenant livre, conception, fournitures de bureau  Description générée automatiquement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71156" y="2758351"/>
              <a:ext cx="1211618" cy="757262"/>
            </a:xfrm>
            <a:prstGeom prst="rect">
              <a:avLst/>
            </a:prstGeom>
          </p:spPr>
        </p:pic>
      </p:grpSp>
      <p:pic>
        <p:nvPicPr>
          <p:cNvPr id="29" name="object 2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382889" y="5123857"/>
            <a:ext cx="390088" cy="389913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5124958" y="4975007"/>
            <a:ext cx="2269490" cy="107273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625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70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05" dirty="0">
                <a:latin typeface="Verdana"/>
                <a:cs typeface="Verdana"/>
              </a:rPr>
              <a:t>30%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Bio pryskyřice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70" dirty="0">
                <a:latin typeface="Verdana"/>
                <a:cs typeface="Verdana"/>
              </a:rPr>
              <a:t>Až 80% </a:t>
            </a:r>
            <a:r>
              <a:rPr lang="cs-CZ" sz="1050" spc="70" dirty="0" err="1">
                <a:latin typeface="Verdana"/>
                <a:cs typeface="Verdana"/>
              </a:rPr>
              <a:t>recykl</a:t>
            </a:r>
            <a:r>
              <a:rPr lang="cs-CZ" sz="1050" spc="70" dirty="0">
                <a:latin typeface="Verdana"/>
                <a:cs typeface="Verdana"/>
              </a:rPr>
              <a:t>. </a:t>
            </a:r>
            <a:r>
              <a:rPr lang="cs-CZ" sz="1050" spc="70" dirty="0" err="1">
                <a:latin typeface="Verdana"/>
                <a:cs typeface="Verdana"/>
              </a:rPr>
              <a:t>titanalu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20%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</p:txBody>
      </p:sp>
      <p:pic>
        <p:nvPicPr>
          <p:cNvPr id="31" name="object 3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909338" y="5124335"/>
            <a:ext cx="252131" cy="356116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5125592" y="3451399"/>
            <a:ext cx="1482725" cy="146431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lang="pt-BR" sz="1000" dirty="0">
              <a:latin typeface="Tahoma"/>
              <a:cs typeface="Tahoma"/>
            </a:endParaRPr>
          </a:p>
          <a:p>
            <a:pPr marL="187325" marR="443865" indent="-165735">
              <a:lnSpc>
                <a:spcPct val="120000"/>
              </a:lnSpc>
              <a:spcBef>
                <a:spcPts val="425"/>
              </a:spcBef>
              <a:buFont typeface="Times New Roman"/>
              <a:buChar char="►"/>
              <a:tabLst>
                <a:tab pos="196850" algn="l"/>
              </a:tabLst>
            </a:pPr>
            <a:r>
              <a:rPr lang="cs-CZ" sz="1050" dirty="0" err="1">
                <a:latin typeface="Verdana"/>
                <a:cs typeface="Verdana"/>
              </a:rPr>
              <a:t>Poplar</a:t>
            </a:r>
            <a:r>
              <a:rPr lang="cs-CZ" sz="1050" spc="65" dirty="0">
                <a:latin typeface="Verdana"/>
                <a:cs typeface="Verdana"/>
              </a:rPr>
              <a:t> </a:t>
            </a:r>
            <a:r>
              <a:rPr lang="cs-CZ" sz="1050" spc="35" dirty="0">
                <a:latin typeface="Verdana"/>
                <a:cs typeface="Verdana"/>
              </a:rPr>
              <a:t>PEFC 	</a:t>
            </a:r>
            <a:r>
              <a:rPr lang="cs-CZ" sz="1050" spc="-10" dirty="0" err="1">
                <a:latin typeface="Verdana"/>
                <a:cs typeface="Verdana"/>
              </a:rPr>
              <a:t>Woodcore</a:t>
            </a:r>
            <a:endParaRPr lang="cs-CZ"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87325" algn="l"/>
              </a:tabLst>
            </a:pPr>
            <a:r>
              <a:rPr sz="1050" spc="30" dirty="0">
                <a:latin typeface="Verdana"/>
                <a:cs typeface="Verdana"/>
              </a:rPr>
              <a:t>CAM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Central</a:t>
            </a:r>
            <a:r>
              <a:rPr sz="1050" spc="-5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titanal</a:t>
            </a:r>
            <a:endParaRPr sz="1050" dirty="0">
              <a:latin typeface="Verdana"/>
              <a:cs typeface="Verdana"/>
            </a:endParaRPr>
          </a:p>
          <a:p>
            <a:pPr marL="187325" marR="214629" indent="-165735">
              <a:lnSpc>
                <a:spcPct val="120000"/>
              </a:lnSpc>
              <a:buFont typeface="Times New Roman"/>
              <a:buChar char="►"/>
              <a:tabLst>
                <a:tab pos="196850" algn="l"/>
              </a:tabLst>
            </a:pPr>
            <a:r>
              <a:rPr sz="1050" dirty="0">
                <a:latin typeface="Verdana"/>
                <a:cs typeface="Verdana"/>
              </a:rPr>
              <a:t>Rectangular</a:t>
            </a:r>
            <a:r>
              <a:rPr sz="1050" spc="10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full 	</a:t>
            </a:r>
            <a:r>
              <a:rPr sz="1050" spc="-10" dirty="0">
                <a:latin typeface="Verdana"/>
                <a:cs typeface="Verdana"/>
              </a:rPr>
              <a:t>sidewall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721220" y="3768978"/>
            <a:ext cx="85915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Tip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721220" y="4199966"/>
            <a:ext cx="1383030" cy="1873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Oversized</a:t>
            </a:r>
            <a:r>
              <a:rPr sz="1050" spc="-9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pic>
        <p:nvPicPr>
          <p:cNvPr id="35" name="object 3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879590" y="3921886"/>
            <a:ext cx="1016088" cy="294131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826800" y="4500634"/>
            <a:ext cx="1052070" cy="349328"/>
          </a:xfrm>
          <a:prstGeom prst="rect">
            <a:avLst/>
          </a:prstGeom>
        </p:spPr>
      </p:pic>
      <p:sp>
        <p:nvSpPr>
          <p:cNvPr id="37" name="object 37"/>
          <p:cNvSpPr/>
          <p:nvPr/>
        </p:nvSpPr>
        <p:spPr>
          <a:xfrm>
            <a:off x="5117210" y="5013578"/>
            <a:ext cx="2817495" cy="10795"/>
          </a:xfrm>
          <a:custGeom>
            <a:avLst/>
            <a:gdLst/>
            <a:ahLst/>
            <a:cxnLst/>
            <a:rect l="l" t="t" r="r" b="b"/>
            <a:pathLst>
              <a:path w="2817495" h="10795">
                <a:moveTo>
                  <a:pt x="0" y="0"/>
                </a:moveTo>
                <a:lnTo>
                  <a:pt x="2816987" y="10668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123307" y="3502786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9" name="object 39"/>
          <p:cNvGrpSpPr/>
          <p:nvPr/>
        </p:nvGrpSpPr>
        <p:grpSpPr>
          <a:xfrm>
            <a:off x="247840" y="2247392"/>
            <a:ext cx="2412365" cy="86995"/>
            <a:chOff x="247840" y="2247392"/>
            <a:chExt cx="2412365" cy="86995"/>
          </a:xfrm>
        </p:grpSpPr>
        <p:sp>
          <p:nvSpPr>
            <p:cNvPr id="40" name="object 40"/>
            <p:cNvSpPr/>
            <p:nvPr/>
          </p:nvSpPr>
          <p:spPr>
            <a:xfrm>
              <a:off x="247840" y="2247392"/>
              <a:ext cx="2412365" cy="86995"/>
            </a:xfrm>
            <a:custGeom>
              <a:avLst/>
              <a:gdLst/>
              <a:ahLst/>
              <a:cxnLst/>
              <a:rect l="l" t="t" r="r" b="b"/>
              <a:pathLst>
                <a:path w="2412365" h="86994">
                  <a:moveTo>
                    <a:pt x="2368486" y="0"/>
                  </a:moveTo>
                  <a:lnTo>
                    <a:pt x="43535" y="0"/>
                  </a:lnTo>
                  <a:lnTo>
                    <a:pt x="26593" y="3429"/>
                  </a:lnTo>
                  <a:lnTo>
                    <a:pt x="12750" y="12700"/>
                  </a:lnTo>
                  <a:lnTo>
                    <a:pt x="3428" y="26543"/>
                  </a:lnTo>
                  <a:lnTo>
                    <a:pt x="0" y="43561"/>
                  </a:lnTo>
                  <a:lnTo>
                    <a:pt x="3428" y="60452"/>
                  </a:lnTo>
                  <a:lnTo>
                    <a:pt x="12750" y="74295"/>
                  </a:lnTo>
                  <a:lnTo>
                    <a:pt x="26593" y="83566"/>
                  </a:lnTo>
                  <a:lnTo>
                    <a:pt x="43535" y="86995"/>
                  </a:lnTo>
                  <a:lnTo>
                    <a:pt x="2368486" y="86995"/>
                  </a:lnTo>
                  <a:lnTo>
                    <a:pt x="2385504" y="83566"/>
                  </a:lnTo>
                  <a:lnTo>
                    <a:pt x="2399347" y="74295"/>
                  </a:lnTo>
                  <a:lnTo>
                    <a:pt x="2408618" y="60452"/>
                  </a:lnTo>
                  <a:lnTo>
                    <a:pt x="2412047" y="43561"/>
                  </a:lnTo>
                  <a:lnTo>
                    <a:pt x="2408618" y="26543"/>
                  </a:lnTo>
                  <a:lnTo>
                    <a:pt x="2399347" y="12700"/>
                  </a:lnTo>
                  <a:lnTo>
                    <a:pt x="2385504" y="3429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65468" y="2260346"/>
              <a:ext cx="684530" cy="61594"/>
            </a:xfrm>
            <a:custGeom>
              <a:avLst/>
              <a:gdLst/>
              <a:ahLst/>
              <a:cxnLst/>
              <a:rect l="l" t="t" r="r" b="b"/>
              <a:pathLst>
                <a:path w="684530" h="61594">
                  <a:moveTo>
                    <a:pt x="660361" y="0"/>
                  </a:moveTo>
                  <a:lnTo>
                    <a:pt x="23583" y="0"/>
                  </a:lnTo>
                  <a:lnTo>
                    <a:pt x="14401" y="2412"/>
                  </a:lnTo>
                  <a:lnTo>
                    <a:pt x="6908" y="8889"/>
                  </a:lnTo>
                  <a:lnTo>
                    <a:pt x="1854" y="18668"/>
                  </a:lnTo>
                  <a:lnTo>
                    <a:pt x="0" y="30606"/>
                  </a:lnTo>
                  <a:lnTo>
                    <a:pt x="1854" y="42417"/>
                  </a:lnTo>
                  <a:lnTo>
                    <a:pt x="6908" y="52196"/>
                  </a:lnTo>
                  <a:lnTo>
                    <a:pt x="14401" y="58800"/>
                  </a:lnTo>
                  <a:lnTo>
                    <a:pt x="23583" y="61213"/>
                  </a:lnTo>
                  <a:lnTo>
                    <a:pt x="660361" y="61213"/>
                  </a:lnTo>
                  <a:lnTo>
                    <a:pt x="669544" y="58800"/>
                  </a:lnTo>
                  <a:lnTo>
                    <a:pt x="677049" y="52196"/>
                  </a:lnTo>
                  <a:lnTo>
                    <a:pt x="682104" y="42417"/>
                  </a:lnTo>
                  <a:lnTo>
                    <a:pt x="683958" y="30606"/>
                  </a:lnTo>
                  <a:lnTo>
                    <a:pt x="682104" y="18668"/>
                  </a:lnTo>
                  <a:lnTo>
                    <a:pt x="677049" y="8889"/>
                  </a:lnTo>
                  <a:lnTo>
                    <a:pt x="669544" y="2412"/>
                  </a:lnTo>
                  <a:lnTo>
                    <a:pt x="660361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2" name="object 42"/>
          <p:cNvGrpSpPr/>
          <p:nvPr/>
        </p:nvGrpSpPr>
        <p:grpSpPr>
          <a:xfrm>
            <a:off x="247840" y="2517648"/>
            <a:ext cx="2412365" cy="87630"/>
            <a:chOff x="247840" y="2517648"/>
            <a:chExt cx="2412365" cy="87630"/>
          </a:xfrm>
        </p:grpSpPr>
        <p:sp>
          <p:nvSpPr>
            <p:cNvPr id="43" name="object 43"/>
            <p:cNvSpPr/>
            <p:nvPr/>
          </p:nvSpPr>
          <p:spPr>
            <a:xfrm>
              <a:off x="247840" y="2517648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826"/>
                  </a:lnTo>
                  <a:lnTo>
                    <a:pt x="3428" y="26669"/>
                  </a:lnTo>
                  <a:lnTo>
                    <a:pt x="0" y="43561"/>
                  </a:lnTo>
                  <a:lnTo>
                    <a:pt x="3428" y="60578"/>
                  </a:lnTo>
                  <a:lnTo>
                    <a:pt x="12750" y="74294"/>
                  </a:lnTo>
                  <a:lnTo>
                    <a:pt x="26593" y="83692"/>
                  </a:lnTo>
                  <a:lnTo>
                    <a:pt x="43535" y="87122"/>
                  </a:lnTo>
                  <a:lnTo>
                    <a:pt x="2368486" y="87122"/>
                  </a:lnTo>
                  <a:lnTo>
                    <a:pt x="2385504" y="83692"/>
                  </a:lnTo>
                  <a:lnTo>
                    <a:pt x="2399347" y="74294"/>
                  </a:lnTo>
                  <a:lnTo>
                    <a:pt x="2408618" y="60578"/>
                  </a:lnTo>
                  <a:lnTo>
                    <a:pt x="2412047" y="43561"/>
                  </a:lnTo>
                  <a:lnTo>
                    <a:pt x="2408618" y="26669"/>
                  </a:lnTo>
                  <a:lnTo>
                    <a:pt x="2399347" y="12826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442974" y="2530602"/>
              <a:ext cx="785495" cy="60960"/>
            </a:xfrm>
            <a:custGeom>
              <a:avLst/>
              <a:gdLst/>
              <a:ahLst/>
              <a:cxnLst/>
              <a:rect l="l" t="t" r="r" b="b"/>
              <a:pathLst>
                <a:path w="785494" h="60960">
                  <a:moveTo>
                    <a:pt x="757555" y="0"/>
                  </a:moveTo>
                  <a:lnTo>
                    <a:pt x="27559" y="0"/>
                  </a:lnTo>
                  <a:lnTo>
                    <a:pt x="16890" y="2412"/>
                  </a:lnTo>
                  <a:lnTo>
                    <a:pt x="8128" y="8889"/>
                  </a:lnTo>
                  <a:lnTo>
                    <a:pt x="2159" y="18542"/>
                  </a:lnTo>
                  <a:lnTo>
                    <a:pt x="0" y="30352"/>
                  </a:lnTo>
                  <a:lnTo>
                    <a:pt x="2159" y="42290"/>
                  </a:lnTo>
                  <a:lnTo>
                    <a:pt x="8128" y="51943"/>
                  </a:lnTo>
                  <a:lnTo>
                    <a:pt x="16890" y="58420"/>
                  </a:lnTo>
                  <a:lnTo>
                    <a:pt x="27559" y="60833"/>
                  </a:lnTo>
                  <a:lnTo>
                    <a:pt x="757555" y="60833"/>
                  </a:lnTo>
                  <a:lnTo>
                    <a:pt x="768350" y="58420"/>
                  </a:lnTo>
                  <a:lnTo>
                    <a:pt x="777113" y="51943"/>
                  </a:lnTo>
                  <a:lnTo>
                    <a:pt x="783082" y="42290"/>
                  </a:lnTo>
                  <a:lnTo>
                    <a:pt x="785240" y="30352"/>
                  </a:lnTo>
                  <a:lnTo>
                    <a:pt x="783082" y="18542"/>
                  </a:lnTo>
                  <a:lnTo>
                    <a:pt x="777113" y="8889"/>
                  </a:lnTo>
                  <a:lnTo>
                    <a:pt x="768350" y="2412"/>
                  </a:lnTo>
                  <a:lnTo>
                    <a:pt x="757555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496620" y="2342464"/>
            <a:ext cx="217170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152245" y="2342464"/>
            <a:ext cx="596900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096770" y="2342464"/>
            <a:ext cx="389255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07009" y="2612516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211681" y="2612516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068829" y="2612516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224053" y="2840354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243331" y="2861817"/>
            <a:ext cx="249301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dirty="0">
                <a:latin typeface="Tahoma"/>
                <a:cs typeface="Tahoma"/>
              </a:rPr>
              <a:t>D O P O R U Č E N É  V Á Z Á N Í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43331" y="3012694"/>
            <a:ext cx="62865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 dirty="0">
                <a:latin typeface="Verdana"/>
                <a:cs typeface="Verdana"/>
              </a:rPr>
              <a:t>FCLCS03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243331" y="3172409"/>
            <a:ext cx="1655445" cy="3473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dirty="0">
                <a:latin typeface="Verdana"/>
                <a:cs typeface="Verdana"/>
              </a:rPr>
              <a:t>SPX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sz="1050" spc="-180" dirty="0">
                <a:latin typeface="Verdana"/>
                <a:cs typeface="Verdana"/>
              </a:rPr>
              <a:t>12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KONECT</a:t>
            </a:r>
            <a:r>
              <a:rPr sz="1050" spc="-105" dirty="0">
                <a:latin typeface="Verdana"/>
                <a:cs typeface="Verdana"/>
              </a:rPr>
              <a:t> </a:t>
            </a:r>
            <a:r>
              <a:rPr sz="1050" spc="60" dirty="0">
                <a:latin typeface="Verdana"/>
                <a:cs typeface="Verdana"/>
              </a:rPr>
              <a:t>GW</a:t>
            </a:r>
            <a:r>
              <a:rPr sz="1050" spc="-65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B80</a:t>
            </a:r>
            <a:endParaRPr sz="10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50" dirty="0">
                <a:latin typeface="Verdana"/>
                <a:cs typeface="Verdana"/>
              </a:rPr>
              <a:t>BLACK</a:t>
            </a:r>
            <a:r>
              <a:rPr sz="1050" spc="-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HOT</a:t>
            </a:r>
            <a:r>
              <a:rPr sz="1050" spc="5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RED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52400" y="4647359"/>
            <a:ext cx="2962526" cy="1512594"/>
          </a:xfrm>
          <a:prstGeom prst="rect">
            <a:avLst/>
          </a:prstGeom>
          <a:ln w="12700">
            <a:noFill/>
          </a:ln>
        </p:spPr>
        <p:txBody>
          <a:bodyPr vert="horz" wrap="square" lIns="0" tIns="60325" rIns="0" bIns="0" rtlCol="0">
            <a:spAutoFit/>
          </a:bodyPr>
          <a:lstStyle/>
          <a:p>
            <a:pPr marL="86995">
              <a:spcBef>
                <a:spcPts val="475"/>
              </a:spcBef>
            </a:pPr>
            <a:r>
              <a:rPr lang="cs-CZ" sz="1000" b="1" spc="55" dirty="0">
                <a:latin typeface="Tahoma"/>
                <a:cs typeface="Tahoma"/>
              </a:rPr>
              <a:t>F</a:t>
            </a:r>
            <a:r>
              <a:rPr lang="cs-CZ" sz="1000" b="1" spc="-15" dirty="0">
                <a:latin typeface="Tahoma"/>
                <a:cs typeface="Tahoma"/>
              </a:rPr>
              <a:t> </a:t>
            </a:r>
            <a:r>
              <a:rPr lang="cs-CZ" sz="1000" b="1" spc="60" dirty="0">
                <a:latin typeface="Tahoma"/>
                <a:cs typeface="Tahoma"/>
              </a:rPr>
              <a:t>O</a:t>
            </a:r>
            <a:r>
              <a:rPr lang="cs-CZ" sz="1000" b="1" spc="-10" dirty="0">
                <a:latin typeface="Tahoma"/>
                <a:cs typeface="Tahoma"/>
              </a:rPr>
              <a:t> </a:t>
            </a:r>
            <a:r>
              <a:rPr lang="cs-CZ" sz="1000" b="1" dirty="0">
                <a:latin typeface="Tahoma"/>
                <a:cs typeface="Tahoma"/>
              </a:rPr>
              <a:t>R</a:t>
            </a:r>
            <a:r>
              <a:rPr lang="cs-CZ" sz="1000" b="1" spc="-15" dirty="0">
                <a:latin typeface="Tahoma"/>
                <a:cs typeface="Tahoma"/>
              </a:rPr>
              <a:t> </a:t>
            </a:r>
            <a:r>
              <a:rPr lang="cs-CZ" sz="1000" b="1" dirty="0">
                <a:latin typeface="Tahoma"/>
                <a:cs typeface="Tahoma"/>
              </a:rPr>
              <a:t>Z</a:t>
            </a:r>
            <a:r>
              <a:rPr lang="cs-CZ" sz="1000" b="1" spc="-5" dirty="0">
                <a:latin typeface="Tahoma"/>
                <a:cs typeface="Tahoma"/>
              </a:rPr>
              <a:t> </a:t>
            </a:r>
            <a:r>
              <a:rPr lang="cs-CZ" sz="1000" b="1" spc="65" dirty="0">
                <a:latin typeface="Tahoma"/>
                <a:cs typeface="Tahoma"/>
              </a:rPr>
              <a:t>A</a:t>
            </a:r>
            <a:r>
              <a:rPr lang="cs-CZ" sz="1000" b="1" spc="130" dirty="0">
                <a:latin typeface="Tahoma"/>
                <a:cs typeface="Tahoma"/>
              </a:rPr>
              <a:t>  </a:t>
            </a:r>
            <a:r>
              <a:rPr lang="cs-CZ" sz="1000" b="1" dirty="0">
                <a:latin typeface="Tahoma"/>
                <a:cs typeface="Tahoma"/>
              </a:rPr>
              <a:t>R</a:t>
            </a:r>
            <a:r>
              <a:rPr lang="cs-CZ" sz="1000" b="1" spc="-10" dirty="0">
                <a:latin typeface="Tahoma"/>
                <a:cs typeface="Tahoma"/>
              </a:rPr>
              <a:t> </a:t>
            </a:r>
            <a:r>
              <a:rPr lang="cs-CZ" sz="1000" b="1" spc="65" dirty="0">
                <a:latin typeface="Tahoma"/>
                <a:cs typeface="Tahoma"/>
              </a:rPr>
              <a:t>A</a:t>
            </a:r>
            <a:r>
              <a:rPr lang="cs-CZ" sz="1000" b="1" spc="-10" dirty="0">
                <a:latin typeface="Tahoma"/>
                <a:cs typeface="Tahoma"/>
              </a:rPr>
              <a:t> </a:t>
            </a:r>
            <a:r>
              <a:rPr lang="cs-CZ" sz="1000" b="1" dirty="0">
                <a:latin typeface="Tahoma"/>
                <a:cs typeface="Tahoma"/>
              </a:rPr>
              <a:t>N</a:t>
            </a:r>
            <a:r>
              <a:rPr lang="cs-CZ" sz="1000" b="1" spc="-10" dirty="0">
                <a:latin typeface="Tahoma"/>
                <a:cs typeface="Tahoma"/>
              </a:rPr>
              <a:t> </a:t>
            </a:r>
            <a:r>
              <a:rPr lang="cs-CZ" sz="1000" b="1" dirty="0">
                <a:latin typeface="Tahoma"/>
                <a:cs typeface="Tahoma"/>
              </a:rPr>
              <a:t>G</a:t>
            </a:r>
            <a:r>
              <a:rPr lang="cs-CZ" sz="1000" b="1" spc="-10" dirty="0">
                <a:latin typeface="Tahoma"/>
                <a:cs typeface="Tahoma"/>
              </a:rPr>
              <a:t> </a:t>
            </a:r>
            <a:r>
              <a:rPr lang="cs-CZ" sz="1000" b="1" spc="5" dirty="0">
                <a:latin typeface="Tahoma"/>
                <a:cs typeface="Tahoma"/>
              </a:rPr>
              <a:t>E </a:t>
            </a:r>
          </a:p>
          <a:p>
            <a:pPr marL="86995">
              <a:spcBef>
                <a:spcPts val="475"/>
              </a:spcBef>
            </a:pPr>
            <a:r>
              <a:rPr lang="cs-CZ" sz="1100" dirty="0">
                <a:latin typeface="Verdana" panose="020B0604030504040204" pitchFamily="34" charset="0"/>
                <a:ea typeface="Verdana" panose="020B0604030504040204" pitchFamily="34" charset="0"/>
              </a:rPr>
              <a:t>FORZA je carving v té nejčistší podobě: maximální náklon a žádné omezení rychlosti. Kratší rádius oblouku, větší délka a širší špička zvyšují stabilitu, díky čemuž můžete sklonit boky a zrychlit jako závodník Světového poháru. </a:t>
            </a:r>
          </a:p>
          <a:p>
            <a:pPr marL="86995">
              <a:lnSpc>
                <a:spcPct val="100000"/>
              </a:lnSpc>
              <a:spcBef>
                <a:spcPts val="475"/>
              </a:spcBef>
            </a:pPr>
            <a:endParaRPr sz="1000" dirty="0">
              <a:latin typeface="Tahoma"/>
              <a:cs typeface="Tahoma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8744457" y="54102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 txBox="1"/>
          <p:nvPr/>
        </p:nvSpPr>
        <p:spPr>
          <a:xfrm>
            <a:off x="8732901" y="5382260"/>
            <a:ext cx="2206625" cy="1274067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5875">
              <a:lnSpc>
                <a:spcPct val="100000"/>
              </a:lnSpc>
              <a:spcBef>
                <a:spcPts val="635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75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Revoluce v oblasti řezbářství</a:t>
            </a: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lang="cs-CZ" sz="1050" dirty="0">
                <a:latin typeface="Verdana"/>
                <a:cs typeface="Verdana"/>
              </a:rPr>
              <a:t>Vysoce výkonné lyžování</a:t>
            </a: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10" dirty="0">
                <a:latin typeface="Verdana"/>
                <a:cs typeface="Verdana"/>
              </a:rPr>
              <a:t>Maxim</a:t>
            </a:r>
            <a:r>
              <a:rPr lang="cs-CZ" sz="1050" spc="10" dirty="0" err="1">
                <a:latin typeface="Verdana"/>
                <a:cs typeface="Verdana"/>
              </a:rPr>
              <a:t>ální</a:t>
            </a:r>
            <a:r>
              <a:rPr lang="cs-CZ" sz="1050" spc="10" dirty="0">
                <a:latin typeface="Verdana"/>
                <a:cs typeface="Verdana"/>
              </a:rPr>
              <a:t> úhly</a:t>
            </a: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 err="1">
                <a:latin typeface="Verdana"/>
                <a:cs typeface="Verdana"/>
              </a:rPr>
              <a:t>Agres</a:t>
            </a:r>
            <a:r>
              <a:rPr lang="cs-CZ" sz="1050" dirty="0" err="1">
                <a:latin typeface="Verdana"/>
                <a:cs typeface="Verdana"/>
              </a:rPr>
              <a:t>ivní</a:t>
            </a:r>
            <a:r>
              <a:rPr sz="1050" spc="-7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lang="cs-CZ" sz="1050" dirty="0">
                <a:latin typeface="Verdana"/>
                <a:cs typeface="Verdana"/>
              </a:rPr>
              <a:t>Delší lyže pro krátké oblouky</a:t>
            </a:r>
          </a:p>
        </p:txBody>
      </p:sp>
      <p:sp>
        <p:nvSpPr>
          <p:cNvPr id="60" name="object 60"/>
          <p:cNvSpPr txBox="1"/>
          <p:nvPr/>
        </p:nvSpPr>
        <p:spPr>
          <a:xfrm>
            <a:off x="241300" y="6515100"/>
            <a:ext cx="2320925" cy="162224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cs-CZ" sz="1000" b="1" i="1" spc="-85" dirty="0">
                <a:solidFill>
                  <a:srgbClr val="7E7E7E"/>
                </a:solidFill>
                <a:latin typeface="Verdana"/>
                <a:cs typeface="Verdana"/>
              </a:rPr>
              <a:t>Zapni své smysly</a:t>
            </a:r>
            <a:r>
              <a:rPr sz="1000" b="1" i="1" spc="-50" dirty="0">
                <a:solidFill>
                  <a:srgbClr val="7E7E7E"/>
                </a:solidFill>
                <a:latin typeface="Verdana"/>
                <a:cs typeface="Verdana"/>
              </a:rPr>
              <a:t>.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5124957" y="6038823"/>
            <a:ext cx="2976499" cy="570669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15" dirty="0">
                <a:latin typeface="Tahoma"/>
                <a:cs typeface="Tahoma"/>
              </a:rPr>
              <a:t> </a:t>
            </a:r>
            <a:r>
              <a:rPr lang="cs-CZ" sz="1050" dirty="0">
                <a:latin typeface="Verdana"/>
                <a:cs typeface="Verdana"/>
              </a:rPr>
              <a:t>Jádro z topolu s </a:t>
            </a: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PEFC</a:t>
            </a:r>
            <a:endParaRPr sz="105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40" dirty="0">
                <a:latin typeface="Tahoma"/>
                <a:cs typeface="Tahom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"zelená energie" při výrobě</a:t>
            </a: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15" dirty="0">
                <a:latin typeface="Tahoma"/>
                <a:cs typeface="Tahoma"/>
              </a:rPr>
              <a:t> </a:t>
            </a:r>
            <a:r>
              <a:rPr lang="pl-PL" sz="1050" dirty="0">
                <a:latin typeface="Verdana"/>
                <a:cs typeface="Verdana"/>
              </a:rPr>
              <a:t>Výroba i zdroje materiálů z Evropy  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136260" y="336905"/>
            <a:ext cx="508000" cy="427990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1100" b="1" i="1" dirty="0">
                <a:latin typeface="Verdana"/>
                <a:cs typeface="Verdana"/>
              </a:rPr>
              <a:t>U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100" dirty="0">
                <a:latin typeface="Verdana"/>
                <a:cs typeface="Verdana"/>
              </a:rPr>
              <a:t>S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P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:</a:t>
            </a:r>
            <a:endParaRPr sz="11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65"/>
              </a:spcBef>
            </a:pPr>
            <a:endParaRPr sz="1100" dirty="0">
              <a:latin typeface="Verdana"/>
              <a:cs typeface="Verdana"/>
            </a:endParaRPr>
          </a:p>
        </p:txBody>
      </p:sp>
      <p:sp>
        <p:nvSpPr>
          <p:cNvPr id="64" name="TextovéPole 63">
            <a:extLst>
              <a:ext uri="{FF2B5EF4-FFF2-40B4-BE49-F238E27FC236}">
                <a16:creationId xmlns:a16="http://schemas.microsoft.com/office/drawing/2014/main" id="{72FFD48B-C104-4243-8A28-D980B26A7ACE}"/>
              </a:ext>
            </a:extLst>
          </p:cNvPr>
          <p:cNvSpPr txBox="1"/>
          <p:nvPr/>
        </p:nvSpPr>
        <p:spPr>
          <a:xfrm>
            <a:off x="5638800" y="304800"/>
            <a:ext cx="6096000" cy="4622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cs-CZ" sz="1100" b="1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Forza</a:t>
            </a:r>
            <a:r>
              <a:rPr lang="cs-CZ" sz="1100" b="1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přináší dokonalý zážitek z carvingu a posouvá hranice úhlu náklonu na novou úroveň.</a:t>
            </a:r>
            <a:endParaRPr lang="cs-CZ" sz="1100" kern="10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6" name="TextovéPole 65">
            <a:extLst>
              <a:ext uri="{FF2B5EF4-FFF2-40B4-BE49-F238E27FC236}">
                <a16:creationId xmlns:a16="http://schemas.microsoft.com/office/drawing/2014/main" id="{83C659F8-5A17-677C-D70F-30650A27077D}"/>
              </a:ext>
            </a:extLst>
          </p:cNvPr>
          <p:cNvSpPr txBox="1"/>
          <p:nvPr/>
        </p:nvSpPr>
        <p:spPr>
          <a:xfrm>
            <a:off x="8610601" y="1358004"/>
            <a:ext cx="3047999" cy="32901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cs-CZ" sz="1050" kern="0" dirty="0">
                <a:effectLst/>
                <a:latin typeface="Verdana"/>
                <a:ea typeface="Verdana"/>
                <a:cs typeface="Verdana" panose="020B0604030504040204" pitchFamily="34" charset="0"/>
              </a:rPr>
              <a:t>Posuňte své carvingové schopnosti na vyšší úroveň a zažijte plnou kontrolu. Lyže Rossignol </a:t>
            </a:r>
            <a:r>
              <a:rPr lang="cs-CZ" sz="1050" kern="0" dirty="0" err="1">
                <a:effectLst/>
                <a:latin typeface="Verdana"/>
                <a:ea typeface="Verdana"/>
                <a:cs typeface="Verdana" panose="020B0604030504040204" pitchFamily="34" charset="0"/>
              </a:rPr>
              <a:t>Forza</a:t>
            </a:r>
            <a:r>
              <a:rPr lang="cs-CZ" sz="1050" kern="0" dirty="0">
                <a:effectLst/>
                <a:latin typeface="Verdana"/>
                <a:ea typeface="Verdana"/>
                <a:cs typeface="Verdana" panose="020B0604030504040204" pitchFamily="34" charset="0"/>
              </a:rPr>
              <a:t> 60° TI vám umožní s jistotou se naklánět do každého oblouku. Nabízejí vyváženou kombinaci přesnosti a všestrannosti pro středně pokročilé a pokročilé lyžaře, kteří chtějí každý oblouk vytěžit na maximum. Jejich konstrukce kombinuje rocker na špičce, </a:t>
            </a:r>
            <a:r>
              <a:rPr lang="cs-CZ" sz="1050" kern="0" dirty="0" err="1">
                <a:effectLst/>
                <a:latin typeface="Verdana"/>
                <a:ea typeface="Verdana"/>
                <a:cs typeface="Verdana" panose="020B0604030504040204" pitchFamily="34" charset="0"/>
              </a:rPr>
              <a:t>sidecut</a:t>
            </a:r>
            <a:r>
              <a:rPr lang="cs-CZ" sz="1050" kern="0" dirty="0">
                <a:effectLst/>
                <a:latin typeface="Verdana"/>
                <a:ea typeface="Verdana"/>
                <a:cs typeface="Verdana" panose="020B0604030504040204" pitchFamily="34" charset="0"/>
              </a:rPr>
              <a:t> a </a:t>
            </a:r>
            <a:r>
              <a:rPr lang="cs-CZ" sz="1050" kern="0" dirty="0" err="1">
                <a:effectLst/>
                <a:latin typeface="Verdana"/>
                <a:ea typeface="Verdana"/>
                <a:cs typeface="Verdana" panose="020B0604030504040204" pitchFamily="34" charset="0"/>
              </a:rPr>
              <a:t>Supersize</a:t>
            </a:r>
            <a:r>
              <a:rPr lang="cs-CZ" sz="1050" kern="0" dirty="0">
                <a:effectLst/>
                <a:latin typeface="Verdana"/>
                <a:ea typeface="Verdana"/>
                <a:cs typeface="Verdana" panose="020B0604030504040204" pitchFamily="34" charset="0"/>
              </a:rPr>
              <a:t> rozměry s dřevěným jádrem a svislými bočními stěnami po celé délce lyže, což umožňuje snadno dosáhnout vysoký výkon a úhel náklonu při carvingu. Zažijte revoluci v carvingu. </a:t>
            </a:r>
            <a:endParaRPr lang="cs-CZ" sz="1050" kern="100" dirty="0">
              <a:effectLst/>
              <a:latin typeface="Verdana"/>
              <a:ea typeface="Verdana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cs-CZ" sz="1050" kern="0" dirty="0">
                <a:effectLst/>
                <a:latin typeface="Verdana"/>
                <a:ea typeface="Verdana"/>
                <a:cs typeface="Verdana" panose="020B0604030504040204" pitchFamily="34" charset="0"/>
              </a:rPr>
              <a:t>Probuďte své smysly.</a:t>
            </a:r>
            <a:endParaRPr lang="cs-CZ" sz="1050" kern="100" dirty="0">
              <a:effectLst/>
              <a:latin typeface="Verdana"/>
              <a:ea typeface="Verdana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091103" y="131182"/>
            <a:ext cx="518795" cy="6659880"/>
            <a:chOff x="4091103" y="131182"/>
            <a:chExt cx="518795" cy="66598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91103" y="131182"/>
              <a:ext cx="518798" cy="6659685"/>
            </a:xfrm>
            <a:prstGeom prst="rect">
              <a:avLst/>
            </a:prstGeom>
          </p:spPr>
        </p:pic>
        <p:pic>
          <p:nvPicPr>
            <p:cNvPr id="4" name="object 4" descr="Une image contenant capture d’écran, dessin humoristique  Description générée automatiquement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58234" y="2808985"/>
              <a:ext cx="391756" cy="1989836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3449118" y="131182"/>
            <a:ext cx="518795" cy="6659880"/>
            <a:chOff x="3449118" y="131182"/>
            <a:chExt cx="518795" cy="665988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49118" y="131182"/>
              <a:ext cx="518798" cy="6659685"/>
            </a:xfrm>
            <a:prstGeom prst="rect">
              <a:avLst/>
            </a:prstGeom>
          </p:spPr>
        </p:pic>
        <p:pic>
          <p:nvPicPr>
            <p:cNvPr id="7" name="object 7" descr="Une image contenant capture d’écran, dessin humoristique  Description générée automatiquement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16248" y="2808985"/>
              <a:ext cx="391756" cy="1989836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6721220" y="3768978"/>
            <a:ext cx="85915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Tip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721220" y="4199966"/>
            <a:ext cx="1383030" cy="1873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Oversized</a:t>
            </a:r>
            <a:r>
              <a:rPr sz="1050" spc="-9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7236" y="236601"/>
            <a:ext cx="2271395" cy="1093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75"/>
              </a:lnSpc>
              <a:spcBef>
                <a:spcPts val="100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UNISEX</a:t>
            </a:r>
            <a:r>
              <a:rPr sz="1100" spc="-11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8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80" dirty="0">
                <a:solidFill>
                  <a:srgbClr val="7E7E7E"/>
                </a:solidFill>
                <a:latin typeface="Verdana"/>
                <a:cs typeface="Verdana"/>
              </a:rPr>
              <a:t>-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PISTE</a:t>
            </a:r>
            <a:endParaRPr sz="1100">
              <a:latin typeface="Verdana"/>
              <a:cs typeface="Verdana"/>
            </a:endParaRPr>
          </a:p>
          <a:p>
            <a:pPr marL="12700">
              <a:lnSpc>
                <a:spcPts val="2835"/>
              </a:lnSpc>
              <a:tabLst>
                <a:tab pos="1625600" algn="l"/>
              </a:tabLst>
            </a:pPr>
            <a:r>
              <a:rPr sz="2400" b="1" spc="125" dirty="0">
                <a:solidFill>
                  <a:srgbClr val="030505"/>
                </a:solidFill>
                <a:latin typeface="Tahoma"/>
                <a:cs typeface="Tahoma"/>
              </a:rPr>
              <a:t>F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5" dirty="0">
                <a:solidFill>
                  <a:srgbClr val="030505"/>
                </a:solidFill>
                <a:latin typeface="Tahoma"/>
                <a:cs typeface="Tahoma"/>
              </a:rPr>
              <a:t>O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R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05" dirty="0">
                <a:solidFill>
                  <a:srgbClr val="030505"/>
                </a:solidFill>
                <a:latin typeface="Tahoma"/>
                <a:cs typeface="Tahoma"/>
              </a:rPr>
              <a:t>Z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4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	</a:t>
            </a:r>
            <a:r>
              <a:rPr sz="2400" b="1" spc="-110" dirty="0">
                <a:solidFill>
                  <a:srgbClr val="030505"/>
                </a:solidFill>
                <a:latin typeface="Tahoma"/>
                <a:cs typeface="Tahoma"/>
              </a:rPr>
              <a:t>5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90" dirty="0">
                <a:solidFill>
                  <a:srgbClr val="030505"/>
                </a:solidFill>
                <a:latin typeface="Tahoma"/>
                <a:cs typeface="Tahoma"/>
              </a:rPr>
              <a:t>0</a:t>
            </a:r>
            <a:r>
              <a:rPr sz="2400" b="1" spc="-14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50" dirty="0">
                <a:solidFill>
                  <a:srgbClr val="030505"/>
                </a:solidFill>
                <a:latin typeface="Calibri"/>
                <a:cs typeface="Calibri"/>
              </a:rPr>
              <a:t>°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2400" b="1" spc="140" dirty="0">
                <a:solidFill>
                  <a:srgbClr val="030505"/>
                </a:solidFill>
                <a:latin typeface="Tahoma"/>
                <a:cs typeface="Tahoma"/>
              </a:rPr>
              <a:t>C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9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95" dirty="0">
                <a:solidFill>
                  <a:srgbClr val="030505"/>
                </a:solidFill>
                <a:latin typeface="Tahoma"/>
                <a:cs typeface="Tahoma"/>
              </a:rPr>
              <a:t>M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RAOPX01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7236" y="1463801"/>
            <a:ext cx="1958339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100" spc="-10" dirty="0">
                <a:latin typeface="Verdana"/>
                <a:cs typeface="Verdana"/>
              </a:rPr>
              <a:t>RROPX01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FORZA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spc="-55" dirty="0">
                <a:latin typeface="Verdana"/>
                <a:cs typeface="Verdana"/>
              </a:rPr>
              <a:t>50'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spc="65" dirty="0">
                <a:latin typeface="Verdana"/>
                <a:cs typeface="Verdana"/>
              </a:rPr>
              <a:t>CAM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spc="-50" dirty="0">
                <a:latin typeface="Verdana"/>
                <a:cs typeface="Verdana"/>
              </a:rPr>
              <a:t>K </a:t>
            </a:r>
            <a:r>
              <a:rPr sz="1100" spc="-95" dirty="0">
                <a:latin typeface="Verdana"/>
                <a:cs typeface="Verdana"/>
              </a:rPr>
              <a:t>NX12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95" dirty="0">
                <a:latin typeface="Verdana"/>
                <a:cs typeface="Verdana"/>
              </a:rPr>
              <a:t> </a:t>
            </a:r>
            <a:r>
              <a:rPr lang="cs-CZ" sz="1100" b="1" spc="-95" dirty="0">
                <a:solidFill>
                  <a:srgbClr val="292729"/>
                </a:solidFill>
                <a:latin typeface="Tahoma"/>
                <a:cs typeface="Tahoma"/>
              </a:rPr>
              <a:t>16 490,- </a:t>
            </a:r>
            <a:endParaRPr sz="1100" dirty="0">
              <a:latin typeface="Tahoma"/>
              <a:cs typeface="Tahoma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5115814" y="1334997"/>
          <a:ext cx="2891155" cy="112839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91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7325">
                <a:tc>
                  <a:txBody>
                    <a:bodyPr/>
                    <a:lstStyle/>
                    <a:p>
                      <a:pPr>
                        <a:lnSpc>
                          <a:spcPts val="1230"/>
                        </a:lnSpc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KONECT</a:t>
                      </a:r>
                      <a:r>
                        <a:rPr sz="1050" spc="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14" dirty="0">
                          <a:latin typeface="Verdana"/>
                          <a:cs typeface="Verdana"/>
                        </a:rPr>
                        <a:t>150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0" dirty="0">
                          <a:latin typeface="Verdana"/>
                          <a:cs typeface="Verdana"/>
                        </a:rPr>
                        <a:t>157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164</a:t>
                      </a:r>
                      <a:r>
                        <a:rPr sz="105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15" dirty="0">
                          <a:latin typeface="Verdana"/>
                          <a:cs typeface="Verdana"/>
                        </a:rPr>
                        <a:t>171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179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3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0" dirty="0">
                          <a:latin typeface="Verdana"/>
                          <a:cs typeface="Verdana"/>
                        </a:rPr>
                        <a:t>127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60" dirty="0">
                          <a:latin typeface="Verdana"/>
                          <a:cs typeface="Verdana"/>
                        </a:rPr>
                        <a:t>75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10" dirty="0">
                          <a:latin typeface="Verdana"/>
                          <a:cs typeface="Verdana"/>
                        </a:rPr>
                        <a:t>111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14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90" dirty="0">
                          <a:latin typeface="Verdana"/>
                          <a:cs typeface="Verdana"/>
                        </a:rPr>
                        <a:t>(171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7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2,9</a:t>
                      </a:r>
                      <a:r>
                        <a:rPr sz="105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4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95" dirty="0">
                          <a:latin typeface="Verdana"/>
                          <a:cs typeface="Verdana"/>
                        </a:rPr>
                        <a:t>(171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2904" y="3678783"/>
            <a:ext cx="1801495" cy="826414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1923268" y="104902"/>
            <a:ext cx="2057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35" dirty="0">
                <a:solidFill>
                  <a:srgbClr val="FCFBFF"/>
                </a:solidFill>
                <a:latin typeface="Tahoma"/>
                <a:ea typeface="Tahoma"/>
                <a:cs typeface="Tahoma"/>
              </a:rPr>
              <a:t>CO</a:t>
            </a:r>
            <a:endParaRPr sz="1100">
              <a:latin typeface="Tahoma"/>
              <a:ea typeface="Tahoma"/>
              <a:cs typeface="Tahoma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1851893" y="187528"/>
            <a:ext cx="245745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35" dirty="0">
                <a:solidFill>
                  <a:srgbClr val="FCFBFF"/>
                </a:solidFill>
                <a:latin typeface="Tahoma"/>
                <a:cs typeface="Tahoma"/>
              </a:rPr>
              <a:t>CO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116448" y="2400937"/>
            <a:ext cx="1464310" cy="511175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lang="pt-BR" sz="1000" b="1" dirty="0">
                <a:latin typeface="Tahoma"/>
                <a:cs typeface="Tahoma"/>
              </a:rPr>
              <a:t>T E C H N O L O G I E </a:t>
            </a:r>
            <a:endParaRPr sz="1000" dirty="0">
              <a:latin typeface="Tahoma"/>
              <a:cs typeface="Tahoma"/>
            </a:endParaRPr>
          </a:p>
          <a:p>
            <a:pPr marL="181610" indent="-165100">
              <a:lnSpc>
                <a:spcPct val="100000"/>
              </a:lnSpc>
              <a:spcBef>
                <a:spcPts val="705"/>
              </a:spcBef>
              <a:buFont typeface="Tahoma"/>
              <a:buChar char="►"/>
              <a:tabLst>
                <a:tab pos="181610" algn="l"/>
              </a:tabLst>
            </a:pPr>
            <a:r>
              <a:rPr sz="1050" spc="-40" dirty="0">
                <a:latin typeface="Verdana"/>
                <a:cs typeface="Verdana"/>
              </a:rPr>
              <a:t>V-</a:t>
            </a:r>
            <a:r>
              <a:rPr sz="1050" spc="-10" dirty="0">
                <a:latin typeface="Verdana"/>
                <a:cs typeface="Verdana"/>
              </a:rPr>
              <a:t>PROFILE</a:t>
            </a:r>
            <a:endParaRPr sz="1050" dirty="0">
              <a:latin typeface="Verdana"/>
              <a:cs typeface="Verdana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47840" y="2247392"/>
            <a:ext cx="2412365" cy="86995"/>
            <a:chOff x="247840" y="2247392"/>
            <a:chExt cx="2412365" cy="86995"/>
          </a:xfrm>
        </p:grpSpPr>
        <p:sp>
          <p:nvSpPr>
            <p:cNvPr id="19" name="object 19"/>
            <p:cNvSpPr/>
            <p:nvPr/>
          </p:nvSpPr>
          <p:spPr>
            <a:xfrm>
              <a:off x="247840" y="2247392"/>
              <a:ext cx="2412365" cy="86995"/>
            </a:xfrm>
            <a:custGeom>
              <a:avLst/>
              <a:gdLst/>
              <a:ahLst/>
              <a:cxnLst/>
              <a:rect l="l" t="t" r="r" b="b"/>
              <a:pathLst>
                <a:path w="2412365" h="86994">
                  <a:moveTo>
                    <a:pt x="2368486" y="0"/>
                  </a:moveTo>
                  <a:lnTo>
                    <a:pt x="43535" y="0"/>
                  </a:lnTo>
                  <a:lnTo>
                    <a:pt x="26593" y="3429"/>
                  </a:lnTo>
                  <a:lnTo>
                    <a:pt x="12750" y="12700"/>
                  </a:lnTo>
                  <a:lnTo>
                    <a:pt x="3428" y="26543"/>
                  </a:lnTo>
                  <a:lnTo>
                    <a:pt x="0" y="43561"/>
                  </a:lnTo>
                  <a:lnTo>
                    <a:pt x="3428" y="60452"/>
                  </a:lnTo>
                  <a:lnTo>
                    <a:pt x="12750" y="74295"/>
                  </a:lnTo>
                  <a:lnTo>
                    <a:pt x="26593" y="83566"/>
                  </a:lnTo>
                  <a:lnTo>
                    <a:pt x="43535" y="86995"/>
                  </a:lnTo>
                  <a:lnTo>
                    <a:pt x="2368486" y="86995"/>
                  </a:lnTo>
                  <a:lnTo>
                    <a:pt x="2385504" y="83566"/>
                  </a:lnTo>
                  <a:lnTo>
                    <a:pt x="2399347" y="74295"/>
                  </a:lnTo>
                  <a:lnTo>
                    <a:pt x="2408618" y="60452"/>
                  </a:lnTo>
                  <a:lnTo>
                    <a:pt x="2412047" y="43561"/>
                  </a:lnTo>
                  <a:lnTo>
                    <a:pt x="2408618" y="26543"/>
                  </a:lnTo>
                  <a:lnTo>
                    <a:pt x="2399347" y="12700"/>
                  </a:lnTo>
                  <a:lnTo>
                    <a:pt x="2385504" y="3429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65468" y="2260346"/>
              <a:ext cx="684530" cy="61594"/>
            </a:xfrm>
            <a:custGeom>
              <a:avLst/>
              <a:gdLst/>
              <a:ahLst/>
              <a:cxnLst/>
              <a:rect l="l" t="t" r="r" b="b"/>
              <a:pathLst>
                <a:path w="684530" h="61594">
                  <a:moveTo>
                    <a:pt x="660361" y="0"/>
                  </a:moveTo>
                  <a:lnTo>
                    <a:pt x="23583" y="0"/>
                  </a:lnTo>
                  <a:lnTo>
                    <a:pt x="14401" y="2412"/>
                  </a:lnTo>
                  <a:lnTo>
                    <a:pt x="6908" y="8889"/>
                  </a:lnTo>
                  <a:lnTo>
                    <a:pt x="1854" y="18668"/>
                  </a:lnTo>
                  <a:lnTo>
                    <a:pt x="0" y="30606"/>
                  </a:lnTo>
                  <a:lnTo>
                    <a:pt x="1854" y="42417"/>
                  </a:lnTo>
                  <a:lnTo>
                    <a:pt x="6908" y="52196"/>
                  </a:lnTo>
                  <a:lnTo>
                    <a:pt x="14401" y="58800"/>
                  </a:lnTo>
                  <a:lnTo>
                    <a:pt x="23583" y="61213"/>
                  </a:lnTo>
                  <a:lnTo>
                    <a:pt x="660361" y="61213"/>
                  </a:lnTo>
                  <a:lnTo>
                    <a:pt x="669544" y="58800"/>
                  </a:lnTo>
                  <a:lnTo>
                    <a:pt x="677049" y="52196"/>
                  </a:lnTo>
                  <a:lnTo>
                    <a:pt x="682104" y="42417"/>
                  </a:lnTo>
                  <a:lnTo>
                    <a:pt x="683958" y="30606"/>
                  </a:lnTo>
                  <a:lnTo>
                    <a:pt x="682104" y="18668"/>
                  </a:lnTo>
                  <a:lnTo>
                    <a:pt x="677049" y="8889"/>
                  </a:lnTo>
                  <a:lnTo>
                    <a:pt x="669544" y="2412"/>
                  </a:lnTo>
                  <a:lnTo>
                    <a:pt x="660361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247840" y="2517648"/>
            <a:ext cx="2412365" cy="87630"/>
            <a:chOff x="247840" y="2517648"/>
            <a:chExt cx="2412365" cy="87630"/>
          </a:xfrm>
        </p:grpSpPr>
        <p:sp>
          <p:nvSpPr>
            <p:cNvPr id="22" name="object 22"/>
            <p:cNvSpPr/>
            <p:nvPr/>
          </p:nvSpPr>
          <p:spPr>
            <a:xfrm>
              <a:off x="247840" y="2517648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826"/>
                  </a:lnTo>
                  <a:lnTo>
                    <a:pt x="3428" y="26669"/>
                  </a:lnTo>
                  <a:lnTo>
                    <a:pt x="0" y="43561"/>
                  </a:lnTo>
                  <a:lnTo>
                    <a:pt x="3428" y="60578"/>
                  </a:lnTo>
                  <a:lnTo>
                    <a:pt x="12750" y="74294"/>
                  </a:lnTo>
                  <a:lnTo>
                    <a:pt x="26593" y="83692"/>
                  </a:lnTo>
                  <a:lnTo>
                    <a:pt x="43535" y="87122"/>
                  </a:lnTo>
                  <a:lnTo>
                    <a:pt x="2368486" y="87122"/>
                  </a:lnTo>
                  <a:lnTo>
                    <a:pt x="2385504" y="83692"/>
                  </a:lnTo>
                  <a:lnTo>
                    <a:pt x="2399347" y="74294"/>
                  </a:lnTo>
                  <a:lnTo>
                    <a:pt x="2408618" y="60578"/>
                  </a:lnTo>
                  <a:lnTo>
                    <a:pt x="2412047" y="43561"/>
                  </a:lnTo>
                  <a:lnTo>
                    <a:pt x="2408618" y="26669"/>
                  </a:lnTo>
                  <a:lnTo>
                    <a:pt x="2399347" y="12826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346708" y="2530602"/>
              <a:ext cx="785495" cy="60960"/>
            </a:xfrm>
            <a:custGeom>
              <a:avLst/>
              <a:gdLst/>
              <a:ahLst/>
              <a:cxnLst/>
              <a:rect l="l" t="t" r="r" b="b"/>
              <a:pathLst>
                <a:path w="785494" h="60960">
                  <a:moveTo>
                    <a:pt x="757554" y="0"/>
                  </a:moveTo>
                  <a:lnTo>
                    <a:pt x="27558" y="0"/>
                  </a:lnTo>
                  <a:lnTo>
                    <a:pt x="16890" y="2412"/>
                  </a:lnTo>
                  <a:lnTo>
                    <a:pt x="8128" y="8889"/>
                  </a:lnTo>
                  <a:lnTo>
                    <a:pt x="2158" y="18542"/>
                  </a:lnTo>
                  <a:lnTo>
                    <a:pt x="0" y="30352"/>
                  </a:lnTo>
                  <a:lnTo>
                    <a:pt x="2158" y="42290"/>
                  </a:lnTo>
                  <a:lnTo>
                    <a:pt x="8128" y="51943"/>
                  </a:lnTo>
                  <a:lnTo>
                    <a:pt x="16890" y="58420"/>
                  </a:lnTo>
                  <a:lnTo>
                    <a:pt x="27558" y="60833"/>
                  </a:lnTo>
                  <a:lnTo>
                    <a:pt x="757554" y="60833"/>
                  </a:lnTo>
                  <a:lnTo>
                    <a:pt x="768349" y="58420"/>
                  </a:lnTo>
                  <a:lnTo>
                    <a:pt x="777112" y="51943"/>
                  </a:lnTo>
                  <a:lnTo>
                    <a:pt x="783081" y="42290"/>
                  </a:lnTo>
                  <a:lnTo>
                    <a:pt x="785241" y="30352"/>
                  </a:lnTo>
                  <a:lnTo>
                    <a:pt x="783081" y="18542"/>
                  </a:lnTo>
                  <a:lnTo>
                    <a:pt x="777112" y="8889"/>
                  </a:lnTo>
                  <a:lnTo>
                    <a:pt x="768349" y="2412"/>
                  </a:lnTo>
                  <a:lnTo>
                    <a:pt x="757554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496620" y="2342464"/>
            <a:ext cx="217170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52245" y="2342464"/>
            <a:ext cx="596900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096770" y="2342464"/>
            <a:ext cx="389255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07009" y="2612516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211681" y="2612516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068829" y="2612516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224053" y="2840354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243331" y="2861817"/>
            <a:ext cx="1584960" cy="657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2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V Á Z Á N Í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050" spc="-10" dirty="0">
                <a:latin typeface="Verdana"/>
                <a:cs typeface="Verdana"/>
              </a:rPr>
              <a:t>FCOCN08</a:t>
            </a:r>
            <a:endParaRPr sz="105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050" dirty="0">
                <a:latin typeface="Verdana"/>
                <a:cs typeface="Verdana"/>
              </a:rPr>
              <a:t>NX</a:t>
            </a:r>
            <a:r>
              <a:rPr sz="1050" spc="-70" dirty="0">
                <a:latin typeface="Verdana"/>
                <a:cs typeface="Verdana"/>
              </a:rPr>
              <a:t> </a:t>
            </a:r>
            <a:r>
              <a:rPr sz="1050" spc="-180" dirty="0">
                <a:latin typeface="Verdana"/>
                <a:cs typeface="Verdana"/>
              </a:rPr>
              <a:t>12</a:t>
            </a:r>
            <a:r>
              <a:rPr sz="1050" spc="-5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KONECT</a:t>
            </a:r>
            <a:r>
              <a:rPr sz="1050" spc="-95" dirty="0">
                <a:latin typeface="Verdana"/>
                <a:cs typeface="Verdana"/>
              </a:rPr>
              <a:t> </a:t>
            </a:r>
            <a:r>
              <a:rPr sz="1050" spc="60" dirty="0">
                <a:latin typeface="Verdana"/>
                <a:cs typeface="Verdana"/>
              </a:rPr>
              <a:t>GW</a:t>
            </a:r>
            <a:r>
              <a:rPr sz="1050" spc="-55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B80</a:t>
            </a:r>
            <a:endParaRPr sz="105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050" dirty="0">
                <a:latin typeface="Verdana"/>
                <a:cs typeface="Verdana"/>
              </a:rPr>
              <a:t>BLACK</a:t>
            </a:r>
            <a:r>
              <a:rPr sz="1050" spc="40" dirty="0">
                <a:latin typeface="Verdana"/>
                <a:cs typeface="Verdana"/>
              </a:rPr>
              <a:t> </a:t>
            </a:r>
            <a:r>
              <a:rPr sz="1050" spc="30" dirty="0">
                <a:latin typeface="Verdana"/>
                <a:cs typeface="Verdana"/>
              </a:rPr>
              <a:t>BLUE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24053" y="4572000"/>
            <a:ext cx="3019240" cy="2240998"/>
          </a:xfrm>
          <a:prstGeom prst="rect">
            <a:avLst/>
          </a:prstGeom>
          <a:ln w="12700">
            <a:noFill/>
          </a:ln>
        </p:spPr>
        <p:txBody>
          <a:bodyPr vert="horz" wrap="square" lIns="0" tIns="60325" rIns="0" bIns="0" rtlCol="0">
            <a:spAutoFit/>
          </a:bodyPr>
          <a:lstStyle/>
          <a:p>
            <a:pPr marL="86995">
              <a:spcBef>
                <a:spcPts val="475"/>
              </a:spcBef>
            </a:pP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Z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130" dirty="0">
                <a:latin typeface="Tahoma"/>
                <a:cs typeface="Tahoma"/>
              </a:rPr>
              <a:t> 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G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5" dirty="0">
                <a:latin typeface="Tahoma"/>
                <a:cs typeface="Tahoma"/>
              </a:rPr>
              <a:t>E</a:t>
            </a:r>
            <a:r>
              <a:rPr lang="cs-CZ" sz="1000" b="1" spc="5" dirty="0">
                <a:latin typeface="Tahoma"/>
                <a:cs typeface="Tahoma"/>
              </a:rPr>
              <a:t> </a:t>
            </a:r>
          </a:p>
          <a:p>
            <a:pPr marL="86995">
              <a:spcBef>
                <a:spcPts val="475"/>
              </a:spcBef>
            </a:pPr>
            <a:r>
              <a:rPr lang="cs-CZ" sz="1100" i="1" kern="0" spc="5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FORZA je carving v té nejčistší podobě: maximální sklon a malé omezení rychlosti. Jejich krátký rádius, větší délka a širší špička zvyšují stabilitu, takže můžete sklonit boky a zrychlovat jako závodník Světového poháru. F O R Z A znamená znovuzrození carvingového lyžování.</a:t>
            </a:r>
            <a:endParaRPr lang="cs-CZ" sz="1100" kern="10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86995">
              <a:lnSpc>
                <a:spcPct val="100000"/>
              </a:lnSpc>
              <a:spcBef>
                <a:spcPts val="475"/>
              </a:spcBef>
            </a:pPr>
            <a:endParaRPr sz="1100" dirty="0">
              <a:latin typeface="Verdana" panose="020B0604030504040204" pitchFamily="34" charset="0"/>
              <a:ea typeface="Verdana" panose="020B0604030504040204" pitchFamily="34" charset="0"/>
              <a:cs typeface="Tahoma"/>
            </a:endParaRPr>
          </a:p>
          <a:p>
            <a:pPr marL="73660" marR="407670">
              <a:lnSpc>
                <a:spcPct val="100000"/>
              </a:lnSpc>
              <a:spcBef>
                <a:spcPts val="409"/>
              </a:spcBef>
            </a:pPr>
            <a:endParaRPr sz="1000" dirty="0">
              <a:latin typeface="Verdana"/>
              <a:cs typeface="Verdan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716771" y="1021151"/>
            <a:ext cx="2416175" cy="3376565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9050" algn="l">
              <a:lnSpc>
                <a:spcPct val="100000"/>
              </a:lnSpc>
              <a:spcBef>
                <a:spcPts val="750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  <a:p>
            <a:pPr marL="12700" algn="l">
              <a:lnSpc>
                <a:spcPct val="100000"/>
              </a:lnSpc>
              <a:spcBef>
                <a:spcPts val="695"/>
              </a:spcBef>
            </a:pPr>
            <a:r>
              <a:rPr lang="en-US" sz="1050" dirty="0" err="1">
                <a:latin typeface="Verdana"/>
              </a:rPr>
              <a:t>Zapojte</a:t>
            </a:r>
            <a:r>
              <a:rPr lang="cs-CZ" sz="1050" dirty="0">
                <a:latin typeface="Verdana"/>
              </a:rPr>
              <a:t> </a:t>
            </a:r>
            <a:r>
              <a:rPr lang="en-US" sz="1050" dirty="0">
                <a:latin typeface="Verdana"/>
              </a:rPr>
              <a:t>se do </a:t>
            </a:r>
            <a:r>
              <a:rPr lang="en-US" sz="1050" dirty="0" err="1">
                <a:latin typeface="Verdana"/>
              </a:rPr>
              <a:t>carvingové</a:t>
            </a:r>
            <a:r>
              <a:rPr lang="en-US" sz="1050" dirty="0">
                <a:latin typeface="Verdana"/>
              </a:rPr>
              <a:t> </a:t>
            </a:r>
            <a:r>
              <a:rPr lang="en-US" sz="1050" dirty="0" err="1">
                <a:latin typeface="Verdana"/>
              </a:rPr>
              <a:t>revoluce</a:t>
            </a:r>
            <a:r>
              <a:rPr lang="en-US" sz="1050" dirty="0">
                <a:latin typeface="Verdana"/>
              </a:rPr>
              <a:t>. </a:t>
            </a:r>
            <a:r>
              <a:rPr lang="en-US" sz="1050" dirty="0" err="1">
                <a:latin typeface="Verdana"/>
              </a:rPr>
              <a:t>Lyže</a:t>
            </a:r>
            <a:r>
              <a:rPr lang="en-US" sz="1050" dirty="0">
                <a:latin typeface="Verdana"/>
              </a:rPr>
              <a:t> Rossignol Forza 50° CAM </a:t>
            </a:r>
            <a:r>
              <a:rPr lang="en-US" sz="1050" dirty="0" err="1">
                <a:latin typeface="Verdana"/>
              </a:rPr>
              <a:t>nastavují</a:t>
            </a:r>
            <a:r>
              <a:rPr lang="en-US" sz="1050" dirty="0">
                <a:latin typeface="Verdana"/>
              </a:rPr>
              <a:t> </a:t>
            </a:r>
            <a:r>
              <a:rPr lang="en-US" sz="1050" dirty="0" err="1">
                <a:latin typeface="Verdana"/>
              </a:rPr>
              <a:t>nový</a:t>
            </a:r>
            <a:r>
              <a:rPr lang="en-US" sz="1050" dirty="0">
                <a:latin typeface="Verdana"/>
              </a:rPr>
              <a:t> standard pro carving pro </a:t>
            </a:r>
            <a:r>
              <a:rPr lang="en-US" sz="1050" dirty="0" err="1">
                <a:latin typeface="Verdana"/>
              </a:rPr>
              <a:t>širokou</a:t>
            </a:r>
            <a:r>
              <a:rPr lang="en-US" sz="1050" dirty="0">
                <a:latin typeface="Verdana"/>
              </a:rPr>
              <a:t> </a:t>
            </a:r>
            <a:r>
              <a:rPr lang="en-US" sz="1050" dirty="0" err="1">
                <a:latin typeface="Verdana"/>
              </a:rPr>
              <a:t>veřejnost</a:t>
            </a:r>
            <a:r>
              <a:rPr lang="en-US" sz="1050" dirty="0">
                <a:latin typeface="Verdana"/>
              </a:rPr>
              <a:t>. </a:t>
            </a:r>
            <a:r>
              <a:rPr lang="en-US" sz="1050" dirty="0" err="1">
                <a:latin typeface="Verdana"/>
              </a:rPr>
              <a:t>Nabízejí</a:t>
            </a:r>
            <a:r>
              <a:rPr lang="en-US" sz="1050" dirty="0">
                <a:latin typeface="Verdana"/>
              </a:rPr>
              <a:t> </a:t>
            </a:r>
            <a:r>
              <a:rPr lang="en-US" sz="1050" dirty="0" err="1">
                <a:latin typeface="Verdana"/>
              </a:rPr>
              <a:t>vyváženou</a:t>
            </a:r>
            <a:r>
              <a:rPr lang="en-US" sz="1050" dirty="0">
                <a:latin typeface="Verdana"/>
              </a:rPr>
              <a:t> </a:t>
            </a:r>
            <a:r>
              <a:rPr lang="en-US" sz="1050" dirty="0" err="1">
                <a:latin typeface="Verdana"/>
              </a:rPr>
              <a:t>kombinaci</a:t>
            </a:r>
            <a:r>
              <a:rPr lang="en-US" sz="1050" dirty="0">
                <a:latin typeface="Verdana"/>
              </a:rPr>
              <a:t> </a:t>
            </a:r>
            <a:r>
              <a:rPr lang="en-US" sz="1050" dirty="0" err="1">
                <a:latin typeface="Verdana"/>
              </a:rPr>
              <a:t>citlivosti</a:t>
            </a:r>
            <a:r>
              <a:rPr lang="en-US" sz="1050" dirty="0">
                <a:latin typeface="Verdana"/>
              </a:rPr>
              <a:t> a </a:t>
            </a:r>
            <a:r>
              <a:rPr lang="en-US" sz="1050" dirty="0" err="1">
                <a:latin typeface="Verdana"/>
              </a:rPr>
              <a:t>kontroly</a:t>
            </a:r>
            <a:r>
              <a:rPr lang="en-US" sz="1050" dirty="0">
                <a:latin typeface="Verdana"/>
              </a:rPr>
              <a:t> pro </a:t>
            </a:r>
            <a:r>
              <a:rPr lang="en-US" sz="1050" dirty="0" err="1">
                <a:latin typeface="Verdana"/>
              </a:rPr>
              <a:t>středně</a:t>
            </a:r>
            <a:r>
              <a:rPr lang="en-US" sz="1050" dirty="0">
                <a:latin typeface="Verdana"/>
              </a:rPr>
              <a:t> </a:t>
            </a:r>
            <a:r>
              <a:rPr lang="en-US" sz="1050" dirty="0" err="1">
                <a:latin typeface="Verdana"/>
              </a:rPr>
              <a:t>pokročilé</a:t>
            </a:r>
            <a:r>
              <a:rPr lang="en-US" sz="1050" dirty="0">
                <a:latin typeface="Verdana"/>
              </a:rPr>
              <a:t> </a:t>
            </a:r>
            <a:r>
              <a:rPr lang="en-US" sz="1050" dirty="0" err="1">
                <a:latin typeface="Verdana"/>
              </a:rPr>
              <a:t>lyžaře</a:t>
            </a:r>
            <a:r>
              <a:rPr lang="en-US" sz="1050" dirty="0">
                <a:latin typeface="Verdana"/>
              </a:rPr>
              <a:t>, </a:t>
            </a:r>
            <a:r>
              <a:rPr lang="en-US" sz="1050" dirty="0" err="1">
                <a:latin typeface="Verdana"/>
              </a:rPr>
              <a:t>kteří</a:t>
            </a:r>
            <a:r>
              <a:rPr lang="en-US" sz="1050" dirty="0">
                <a:latin typeface="Verdana"/>
              </a:rPr>
              <a:t> </a:t>
            </a:r>
            <a:r>
              <a:rPr lang="en-US" sz="1050" dirty="0" err="1">
                <a:latin typeface="Verdana"/>
              </a:rPr>
              <a:t>chtějí</a:t>
            </a:r>
            <a:r>
              <a:rPr lang="en-US" sz="1050" dirty="0">
                <a:latin typeface="Verdana"/>
              </a:rPr>
              <a:t> </a:t>
            </a:r>
            <a:r>
              <a:rPr lang="en-US" sz="1050" dirty="0" err="1">
                <a:latin typeface="Verdana"/>
              </a:rPr>
              <a:t>posunout</a:t>
            </a:r>
            <a:r>
              <a:rPr lang="en-US" sz="1050" dirty="0">
                <a:latin typeface="Verdana"/>
              </a:rPr>
              <a:t> </a:t>
            </a:r>
            <a:r>
              <a:rPr lang="en-US" sz="1050" dirty="0" err="1">
                <a:latin typeface="Verdana"/>
              </a:rPr>
              <a:t>své</a:t>
            </a:r>
            <a:r>
              <a:rPr lang="en-US" sz="1050" dirty="0">
                <a:latin typeface="Verdana"/>
              </a:rPr>
              <a:t> </a:t>
            </a:r>
            <a:r>
              <a:rPr lang="en-US" sz="1050" dirty="0" err="1">
                <a:latin typeface="Verdana"/>
              </a:rPr>
              <a:t>carvingové</a:t>
            </a:r>
            <a:r>
              <a:rPr lang="en-US" sz="1050" dirty="0">
                <a:latin typeface="Verdana"/>
              </a:rPr>
              <a:t> </a:t>
            </a:r>
            <a:r>
              <a:rPr lang="en-US" sz="1050" dirty="0" err="1">
                <a:latin typeface="Verdana"/>
              </a:rPr>
              <a:t>zážitky</a:t>
            </a:r>
            <a:r>
              <a:rPr lang="en-US" sz="1050" dirty="0">
                <a:latin typeface="Verdana"/>
              </a:rPr>
              <a:t> </a:t>
            </a:r>
            <a:r>
              <a:rPr lang="en-US" sz="1050" dirty="0" err="1">
                <a:latin typeface="Verdana"/>
              </a:rPr>
              <a:t>na</a:t>
            </a:r>
            <a:r>
              <a:rPr lang="en-US" sz="1050" dirty="0">
                <a:latin typeface="Verdana"/>
              </a:rPr>
              <a:t> </a:t>
            </a:r>
            <a:r>
              <a:rPr lang="en-US" sz="1050" dirty="0" err="1">
                <a:latin typeface="Verdana"/>
              </a:rPr>
              <a:t>vyšší</a:t>
            </a:r>
            <a:r>
              <a:rPr lang="en-US" sz="1050" dirty="0">
                <a:latin typeface="Verdana"/>
              </a:rPr>
              <a:t> </a:t>
            </a:r>
            <a:r>
              <a:rPr lang="en-US" sz="1050" dirty="0" err="1">
                <a:latin typeface="Verdana"/>
              </a:rPr>
              <a:t>úroveň</a:t>
            </a:r>
            <a:r>
              <a:rPr lang="en-US" sz="1050" dirty="0">
                <a:latin typeface="Verdana"/>
              </a:rPr>
              <a:t>. </a:t>
            </a:r>
            <a:r>
              <a:rPr lang="en-US" sz="1050" dirty="0" err="1">
                <a:latin typeface="Verdana"/>
              </a:rPr>
              <a:t>Konstrukce</a:t>
            </a:r>
            <a:r>
              <a:rPr lang="en-US" sz="1050" dirty="0">
                <a:latin typeface="Verdana"/>
              </a:rPr>
              <a:t> </a:t>
            </a:r>
            <a:r>
              <a:rPr lang="en-US" sz="1050" dirty="0" err="1">
                <a:latin typeface="Verdana"/>
              </a:rPr>
              <a:t>kombinuje</a:t>
            </a:r>
            <a:r>
              <a:rPr lang="en-US" sz="1050" dirty="0">
                <a:latin typeface="Verdana"/>
              </a:rPr>
              <a:t> rocker </a:t>
            </a:r>
            <a:r>
              <a:rPr lang="en-US" sz="1050" dirty="0" err="1">
                <a:latin typeface="Verdana"/>
              </a:rPr>
              <a:t>na</a:t>
            </a:r>
            <a:r>
              <a:rPr lang="en-US" sz="1050" dirty="0">
                <a:latin typeface="Verdana"/>
              </a:rPr>
              <a:t> </a:t>
            </a:r>
            <a:r>
              <a:rPr lang="en-US" sz="1050" dirty="0" err="1">
                <a:latin typeface="Verdana"/>
              </a:rPr>
              <a:t>špičce</a:t>
            </a:r>
            <a:r>
              <a:rPr lang="en-US" sz="1050" dirty="0">
                <a:latin typeface="Verdana"/>
              </a:rPr>
              <a:t>, sidecut a</a:t>
            </a:r>
            <a:r>
              <a:rPr lang="cs-CZ" sz="1050" dirty="0">
                <a:latin typeface="Verdana"/>
              </a:rPr>
              <a:t> </a:t>
            </a:r>
            <a:r>
              <a:rPr lang="cs-CZ" sz="1050" dirty="0" err="1">
                <a:latin typeface="Verdana"/>
              </a:rPr>
              <a:t>Supersize</a:t>
            </a:r>
            <a:r>
              <a:rPr lang="cs-CZ" sz="1050" dirty="0">
                <a:latin typeface="Verdana"/>
              </a:rPr>
              <a:t> </a:t>
            </a:r>
            <a:r>
              <a:rPr lang="en-US" sz="1050" dirty="0" err="1">
                <a:latin typeface="Verdana"/>
              </a:rPr>
              <a:t>rozměry</a:t>
            </a:r>
            <a:r>
              <a:rPr lang="en-US" sz="1050" dirty="0">
                <a:latin typeface="Verdana"/>
              </a:rPr>
              <a:t> s </a:t>
            </a:r>
            <a:r>
              <a:rPr lang="en-US" sz="1050" dirty="0" err="1">
                <a:latin typeface="Verdana"/>
              </a:rPr>
              <a:t>dřevěným</a:t>
            </a:r>
            <a:r>
              <a:rPr lang="en-US" sz="1050" dirty="0">
                <a:latin typeface="Verdana"/>
              </a:rPr>
              <a:t> </a:t>
            </a:r>
            <a:r>
              <a:rPr lang="en-US" sz="1050" dirty="0" err="1">
                <a:latin typeface="Verdana"/>
              </a:rPr>
              <a:t>jádrem</a:t>
            </a:r>
            <a:r>
              <a:rPr lang="en-US" sz="1050" dirty="0">
                <a:latin typeface="Verdana"/>
              </a:rPr>
              <a:t> a</a:t>
            </a:r>
            <a:r>
              <a:rPr lang="cs-CZ" sz="1050" dirty="0">
                <a:latin typeface="Verdana"/>
              </a:rPr>
              <a:t> svislými</a:t>
            </a:r>
            <a:r>
              <a:rPr lang="en-US" sz="1050" dirty="0">
                <a:latin typeface="Verdana"/>
              </a:rPr>
              <a:t> </a:t>
            </a:r>
            <a:r>
              <a:rPr lang="en-US" sz="1050" dirty="0" err="1">
                <a:latin typeface="Verdana"/>
              </a:rPr>
              <a:t>bočními</a:t>
            </a:r>
            <a:r>
              <a:rPr lang="en-US" sz="1050" dirty="0">
                <a:latin typeface="Verdana"/>
              </a:rPr>
              <a:t> </a:t>
            </a:r>
            <a:r>
              <a:rPr lang="en-US" sz="1050" dirty="0" err="1">
                <a:latin typeface="Verdana"/>
              </a:rPr>
              <a:t>stěnami</a:t>
            </a:r>
            <a:r>
              <a:rPr lang="en-US" sz="1050" dirty="0">
                <a:latin typeface="Verdana"/>
              </a:rPr>
              <a:t> po </a:t>
            </a:r>
            <a:r>
              <a:rPr lang="en-US" sz="1050" dirty="0" err="1">
                <a:latin typeface="Verdana"/>
              </a:rPr>
              <a:t>celé</a:t>
            </a:r>
            <a:r>
              <a:rPr lang="en-US" sz="1050" dirty="0">
                <a:latin typeface="Verdana"/>
              </a:rPr>
              <a:t> </a:t>
            </a:r>
            <a:r>
              <a:rPr lang="en-US" sz="1050" dirty="0" err="1">
                <a:latin typeface="Verdana"/>
              </a:rPr>
              <a:t>délce</a:t>
            </a:r>
            <a:r>
              <a:rPr lang="en-US" sz="1050" dirty="0">
                <a:latin typeface="Verdana"/>
              </a:rPr>
              <a:t> </a:t>
            </a:r>
            <a:r>
              <a:rPr lang="en-US" sz="1050" dirty="0" err="1">
                <a:latin typeface="Verdana"/>
              </a:rPr>
              <a:t>lyže</a:t>
            </a:r>
            <a:r>
              <a:rPr lang="en-US" sz="1050" dirty="0">
                <a:latin typeface="Verdana"/>
              </a:rPr>
              <a:t>, </a:t>
            </a:r>
            <a:r>
              <a:rPr lang="en-US" sz="1050" dirty="0" err="1">
                <a:latin typeface="Verdana"/>
              </a:rPr>
              <a:t>což</a:t>
            </a:r>
            <a:r>
              <a:rPr lang="en-US" sz="1050" dirty="0">
                <a:latin typeface="Verdana"/>
              </a:rPr>
              <a:t> </a:t>
            </a:r>
            <a:r>
              <a:rPr lang="en-US" sz="1050" dirty="0" err="1">
                <a:latin typeface="Verdana"/>
              </a:rPr>
              <a:t>zajišťuje</a:t>
            </a:r>
            <a:r>
              <a:rPr lang="en-US" sz="1050" dirty="0">
                <a:latin typeface="Verdana"/>
              </a:rPr>
              <a:t> </a:t>
            </a:r>
            <a:r>
              <a:rPr lang="en-US" sz="1050" dirty="0" err="1">
                <a:latin typeface="Verdana"/>
              </a:rPr>
              <a:t>carvingový</a:t>
            </a:r>
            <a:r>
              <a:rPr lang="en-US" sz="1050" dirty="0">
                <a:latin typeface="Verdana"/>
              </a:rPr>
              <a:t> </a:t>
            </a:r>
            <a:r>
              <a:rPr lang="en-US" sz="1050" dirty="0" err="1">
                <a:latin typeface="Verdana"/>
              </a:rPr>
              <a:t>výkon</a:t>
            </a:r>
            <a:r>
              <a:rPr lang="en-US" sz="1050" dirty="0">
                <a:latin typeface="Verdana"/>
              </a:rPr>
              <a:t> </a:t>
            </a:r>
            <a:r>
              <a:rPr lang="en-US" sz="1050" dirty="0" err="1">
                <a:latin typeface="Verdana"/>
              </a:rPr>
              <a:t>přístupný</a:t>
            </a:r>
            <a:r>
              <a:rPr lang="cs-CZ" sz="1050" dirty="0">
                <a:latin typeface="Verdana"/>
              </a:rPr>
              <a:t> </a:t>
            </a:r>
            <a:r>
              <a:rPr lang="en-US" sz="1050" dirty="0" err="1">
                <a:latin typeface="Verdana"/>
              </a:rPr>
              <a:t>široké</a:t>
            </a:r>
            <a:r>
              <a:rPr lang="en-US" sz="1050" dirty="0">
                <a:latin typeface="Verdana"/>
              </a:rPr>
              <a:t> </a:t>
            </a:r>
            <a:r>
              <a:rPr lang="en-US" sz="1050" dirty="0" err="1">
                <a:latin typeface="Verdana"/>
              </a:rPr>
              <a:t>veřejnosti</a:t>
            </a:r>
            <a:r>
              <a:rPr lang="en-US" sz="1050" dirty="0">
                <a:latin typeface="Verdana"/>
              </a:rPr>
              <a:t>. </a:t>
            </a:r>
            <a:r>
              <a:rPr lang="en-US" sz="1050" dirty="0" err="1">
                <a:latin typeface="Verdana"/>
              </a:rPr>
              <a:t>Probuďte</a:t>
            </a:r>
            <a:r>
              <a:rPr lang="en-US" sz="1050" dirty="0">
                <a:latin typeface="Verdana"/>
              </a:rPr>
              <a:t> </a:t>
            </a:r>
            <a:r>
              <a:rPr lang="en-US" sz="1050" dirty="0" err="1">
                <a:latin typeface="Verdana"/>
              </a:rPr>
              <a:t>své</a:t>
            </a:r>
            <a:r>
              <a:rPr lang="en-US" sz="1050" dirty="0">
                <a:latin typeface="Verdana"/>
              </a:rPr>
              <a:t> </a:t>
            </a:r>
            <a:r>
              <a:rPr lang="en-US" sz="1050" dirty="0" err="1">
                <a:latin typeface="Verdana"/>
              </a:rPr>
              <a:t>smysly</a:t>
            </a:r>
            <a:r>
              <a:rPr lang="cs-CZ" sz="1050" dirty="0">
                <a:latin typeface="Verdana"/>
              </a:rPr>
              <a:t>. </a:t>
            </a:r>
            <a:endParaRPr lang="en-US" sz="1050" dirty="0">
              <a:latin typeface="Verdana"/>
            </a:endParaRPr>
          </a:p>
          <a:p>
            <a:pPr marL="12700" algn="l">
              <a:lnSpc>
                <a:spcPct val="100000"/>
              </a:lnSpc>
              <a:spcBef>
                <a:spcPts val="695"/>
              </a:spcBef>
            </a:pPr>
            <a:endParaRPr lang="en-US" sz="1050" dirty="0">
              <a:latin typeface="Verdana"/>
              <a:cs typeface="Verdana"/>
            </a:endParaRPr>
          </a:p>
          <a:p>
            <a:pPr marL="12700" algn="l">
              <a:lnSpc>
                <a:spcPct val="100000"/>
              </a:lnSpc>
              <a:spcBef>
                <a:spcPts val="250"/>
              </a:spcBef>
            </a:pPr>
            <a:r>
              <a:rPr lang="en-US" sz="1050" spc="-10" dirty="0">
                <a:latin typeface="Verdana"/>
                <a:cs typeface="Verdana"/>
              </a:rPr>
              <a:t>.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096383" y="1113536"/>
            <a:ext cx="10731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L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248725" y="1113536"/>
            <a:ext cx="159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5093715" y="108585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720835" y="107797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720835" y="45720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8717026" y="4535805"/>
            <a:ext cx="2416175" cy="609141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530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lang="cs-CZ" sz="1050" dirty="0">
                <a:latin typeface="Verdana"/>
                <a:cs typeface="Verdana"/>
              </a:rPr>
              <a:t>Lyžaři, kteří hledají silné zážitky z jízdy.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8744457" y="52578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8732901" y="5230495"/>
            <a:ext cx="2207895" cy="1273426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5875">
              <a:lnSpc>
                <a:spcPct val="100000"/>
              </a:lnSpc>
              <a:spcBef>
                <a:spcPts val="630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7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Revoluce v carvingu</a:t>
            </a: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Výkonnostní lyžování</a:t>
            </a: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Progresivní úhly náklonu</a:t>
            </a: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sz="1050" dirty="0">
                <a:latin typeface="Verdana"/>
                <a:cs typeface="Verdana"/>
              </a:rPr>
              <a:t>Adapt</a:t>
            </a:r>
            <a:r>
              <a:rPr lang="cs-CZ" sz="1050" dirty="0" err="1">
                <a:latin typeface="Verdana"/>
                <a:cs typeface="Verdana"/>
              </a:rPr>
              <a:t>ivní</a:t>
            </a:r>
            <a:r>
              <a:rPr sz="1050" spc="13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Delší lyže pro krátké oblouky</a:t>
            </a:r>
          </a:p>
        </p:txBody>
      </p:sp>
      <p:pic>
        <p:nvPicPr>
          <p:cNvPr id="42" name="object 42" descr="Une image contenant livre, conception, fournitures de bureau  Description générée automatiquement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71156" y="2998275"/>
            <a:ext cx="1211618" cy="517338"/>
          </a:xfrm>
          <a:prstGeom prst="rect">
            <a:avLst/>
          </a:prstGeom>
        </p:spPr>
      </p:pic>
      <p:sp>
        <p:nvSpPr>
          <p:cNvPr id="43" name="object 43"/>
          <p:cNvSpPr txBox="1"/>
          <p:nvPr/>
        </p:nvSpPr>
        <p:spPr>
          <a:xfrm>
            <a:off x="5125592" y="3451399"/>
            <a:ext cx="1482725" cy="127254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  <a:p>
            <a:pPr marL="187325" marR="443865" indent="-165735">
              <a:lnSpc>
                <a:spcPct val="120000"/>
              </a:lnSpc>
              <a:spcBef>
                <a:spcPts val="425"/>
              </a:spcBef>
              <a:buFont typeface="Times New Roman"/>
              <a:buChar char="►"/>
              <a:tabLst>
                <a:tab pos="196850" algn="l"/>
              </a:tabLst>
            </a:pPr>
            <a:r>
              <a:rPr sz="1050" dirty="0">
                <a:latin typeface="Verdana"/>
                <a:cs typeface="Verdana"/>
              </a:rPr>
              <a:t>Poplar</a:t>
            </a:r>
            <a:r>
              <a:rPr sz="1050" spc="65" dirty="0">
                <a:latin typeface="Verdana"/>
                <a:cs typeface="Verdana"/>
              </a:rPr>
              <a:t> </a:t>
            </a:r>
            <a:r>
              <a:rPr sz="1050" spc="35" dirty="0">
                <a:latin typeface="Verdana"/>
                <a:cs typeface="Verdana"/>
              </a:rPr>
              <a:t>PEFC 	</a:t>
            </a:r>
            <a:r>
              <a:rPr sz="1050" spc="-10" dirty="0">
                <a:latin typeface="Verdana"/>
                <a:cs typeface="Verdana"/>
              </a:rPr>
              <a:t>Woodcore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87325" algn="l"/>
              </a:tabLst>
            </a:pPr>
            <a:r>
              <a:rPr sz="1050" spc="30" dirty="0">
                <a:latin typeface="Verdana"/>
                <a:cs typeface="Verdana"/>
              </a:rPr>
              <a:t>CAM</a:t>
            </a:r>
            <a:endParaRPr sz="1050" dirty="0">
              <a:latin typeface="Verdana"/>
              <a:cs typeface="Verdana"/>
            </a:endParaRPr>
          </a:p>
          <a:p>
            <a:pPr marL="187325" marR="214629" indent="-165735">
              <a:lnSpc>
                <a:spcPct val="120000"/>
              </a:lnSpc>
              <a:buFont typeface="Times New Roman"/>
              <a:buChar char="►"/>
              <a:tabLst>
                <a:tab pos="196850" algn="l"/>
              </a:tabLst>
            </a:pPr>
            <a:r>
              <a:rPr sz="1050" dirty="0">
                <a:latin typeface="Verdana"/>
                <a:cs typeface="Verdana"/>
              </a:rPr>
              <a:t>Rectangular</a:t>
            </a:r>
            <a:r>
              <a:rPr sz="1050" spc="10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full 	</a:t>
            </a:r>
            <a:r>
              <a:rPr sz="1050" spc="-10" dirty="0">
                <a:latin typeface="Verdana"/>
                <a:cs typeface="Verdana"/>
              </a:rPr>
              <a:t>sidewall</a:t>
            </a:r>
            <a:endParaRPr sz="1050" dirty="0">
              <a:latin typeface="Verdana"/>
              <a:cs typeface="Verdana"/>
            </a:endParaRPr>
          </a:p>
        </p:txBody>
      </p:sp>
      <p:pic>
        <p:nvPicPr>
          <p:cNvPr id="44" name="object 4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879590" y="3921886"/>
            <a:ext cx="1016088" cy="294131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826800" y="4500634"/>
            <a:ext cx="1052070" cy="349328"/>
          </a:xfrm>
          <a:prstGeom prst="rect">
            <a:avLst/>
          </a:prstGeom>
        </p:spPr>
      </p:pic>
      <p:sp>
        <p:nvSpPr>
          <p:cNvPr id="46" name="object 46"/>
          <p:cNvSpPr/>
          <p:nvPr/>
        </p:nvSpPr>
        <p:spPr>
          <a:xfrm>
            <a:off x="5123307" y="3502786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7" name="object 4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382889" y="5123857"/>
            <a:ext cx="390088" cy="389913"/>
          </a:xfrm>
          <a:prstGeom prst="rect">
            <a:avLst/>
          </a:prstGeom>
        </p:spPr>
      </p:pic>
      <p:sp>
        <p:nvSpPr>
          <p:cNvPr id="48" name="object 48"/>
          <p:cNvSpPr txBox="1"/>
          <p:nvPr/>
        </p:nvSpPr>
        <p:spPr>
          <a:xfrm>
            <a:off x="5124958" y="4975007"/>
            <a:ext cx="2511425" cy="1272784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625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70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05" dirty="0">
                <a:latin typeface="Verdana"/>
                <a:cs typeface="Verdana"/>
              </a:rPr>
              <a:t>30%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Bio pryskyřice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70" dirty="0">
                <a:latin typeface="Verdana"/>
                <a:cs typeface="Verdana"/>
              </a:rPr>
              <a:t>Až 20% </a:t>
            </a:r>
            <a:r>
              <a:rPr lang="cs-CZ" sz="1050" spc="70" dirty="0" err="1">
                <a:latin typeface="Verdana"/>
                <a:cs typeface="Verdana"/>
              </a:rPr>
              <a:t>recykl</a:t>
            </a:r>
            <a:r>
              <a:rPr lang="cs-CZ" sz="1050" spc="70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Jádro z topolu s </a:t>
            </a: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PEFC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"zelená energie" při výrobě</a:t>
            </a:r>
            <a:endParaRPr sz="1050" dirty="0">
              <a:latin typeface="Verdana"/>
              <a:cs typeface="Verdana"/>
            </a:endParaRPr>
          </a:p>
        </p:txBody>
      </p:sp>
      <p:pic>
        <p:nvPicPr>
          <p:cNvPr id="49" name="object 4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909338" y="5124335"/>
            <a:ext cx="252131" cy="356116"/>
          </a:xfrm>
          <a:prstGeom prst="rect">
            <a:avLst/>
          </a:prstGeom>
        </p:spPr>
      </p:pic>
      <p:sp>
        <p:nvSpPr>
          <p:cNvPr id="50" name="object 50"/>
          <p:cNvSpPr/>
          <p:nvPr/>
        </p:nvSpPr>
        <p:spPr>
          <a:xfrm>
            <a:off x="5117210" y="5013578"/>
            <a:ext cx="2817495" cy="10795"/>
          </a:xfrm>
          <a:custGeom>
            <a:avLst/>
            <a:gdLst/>
            <a:ahLst/>
            <a:cxnLst/>
            <a:rect l="l" t="t" r="r" b="b"/>
            <a:pathLst>
              <a:path w="2817495" h="10795">
                <a:moveTo>
                  <a:pt x="0" y="0"/>
                </a:moveTo>
                <a:lnTo>
                  <a:pt x="2816987" y="10668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123307" y="2464942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2" name="object 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3665409"/>
              </p:ext>
            </p:extLst>
          </p:nvPr>
        </p:nvGraphicFramePr>
        <p:xfrm>
          <a:off x="5115814" y="303277"/>
          <a:ext cx="980186" cy="41554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801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0123">
                <a:tc>
                  <a:txBody>
                    <a:bodyPr/>
                    <a:lstStyle/>
                    <a:p>
                      <a:pPr marR="15240" algn="ctr">
                        <a:lnSpc>
                          <a:spcPts val="1290"/>
                        </a:lnSpc>
                      </a:pPr>
                      <a:r>
                        <a:rPr sz="1100" b="1" i="1" spc="355" dirty="0">
                          <a:latin typeface="Verdana"/>
                          <a:cs typeface="Verdana"/>
                        </a:rPr>
                        <a:t> </a:t>
                      </a:r>
                      <a:endParaRPr sz="110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marR="15240" algn="ctr">
                        <a:lnSpc>
                          <a:spcPts val="1275"/>
                        </a:lnSpc>
                        <a:spcBef>
                          <a:spcPts val="85"/>
                        </a:spcBef>
                      </a:pPr>
                      <a:endParaRPr sz="1100" dirty="0">
                        <a:latin typeface="Verdana"/>
                        <a:cs typeface="Verdana"/>
                      </a:endParaRPr>
                    </a:p>
                  </a:txBody>
                  <a:tcPr marL="0" marR="0" marT="1079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4" name="object 54"/>
          <p:cNvSpPr txBox="1"/>
          <p:nvPr/>
        </p:nvSpPr>
        <p:spPr>
          <a:xfrm>
            <a:off x="5124958" y="6248400"/>
            <a:ext cx="2531110" cy="17056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15" dirty="0">
                <a:latin typeface="Tahoma"/>
                <a:cs typeface="Tahoma"/>
              </a:rPr>
              <a:t> </a:t>
            </a:r>
            <a:r>
              <a:rPr lang="pl-PL" sz="1050" dirty="0">
                <a:latin typeface="Verdana"/>
                <a:cs typeface="Verdana"/>
              </a:rPr>
              <a:t>Výroba i zdroje materiálů z Evropy  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56" name="TextovéPole 55">
            <a:extLst>
              <a:ext uri="{FF2B5EF4-FFF2-40B4-BE49-F238E27FC236}">
                <a16:creationId xmlns:a16="http://schemas.microsoft.com/office/drawing/2014/main" id="{3C33DAA0-62CA-94C0-0C5D-4A9AD4E68F0F}"/>
              </a:ext>
            </a:extLst>
          </p:cNvPr>
          <p:cNvSpPr txBox="1"/>
          <p:nvPr/>
        </p:nvSpPr>
        <p:spPr>
          <a:xfrm>
            <a:off x="5334000" y="228600"/>
            <a:ext cx="6096000" cy="4720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cs-CZ" sz="1100" b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Nejlepší carvingové lyže, díky kterým pocítíte každý oblouk a optimalizujete úhel náklonu lyží pro maximální požitek. </a:t>
            </a:r>
          </a:p>
        </p:txBody>
      </p:sp>
      <p:sp>
        <p:nvSpPr>
          <p:cNvPr id="55" name="object 53"/>
          <p:cNvSpPr txBox="1"/>
          <p:nvPr/>
        </p:nvSpPr>
        <p:spPr>
          <a:xfrm>
            <a:off x="250647" y="6619576"/>
            <a:ext cx="2550795" cy="162224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endParaRPr sz="1000" dirty="0">
              <a:latin typeface="Verdana"/>
              <a:cs typeface="Verdana"/>
            </a:endParaRPr>
          </a:p>
        </p:txBody>
      </p:sp>
      <p:sp>
        <p:nvSpPr>
          <p:cNvPr id="57" name="object 60">
            <a:extLst>
              <a:ext uri="{FF2B5EF4-FFF2-40B4-BE49-F238E27FC236}">
                <a16:creationId xmlns:a16="http://schemas.microsoft.com/office/drawing/2014/main" id="{DBAF84A2-B574-E36F-CB1B-A2E54FB4CD14}"/>
              </a:ext>
            </a:extLst>
          </p:cNvPr>
          <p:cNvSpPr txBox="1"/>
          <p:nvPr/>
        </p:nvSpPr>
        <p:spPr>
          <a:xfrm>
            <a:off x="241300" y="6515100"/>
            <a:ext cx="2320925" cy="162224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cs-CZ" sz="1000" b="1" i="1" spc="-85" dirty="0">
                <a:solidFill>
                  <a:srgbClr val="7E7E7E"/>
                </a:solidFill>
                <a:latin typeface="Verdana"/>
                <a:cs typeface="Verdana"/>
              </a:rPr>
              <a:t>Zapni své smysly</a:t>
            </a:r>
            <a:r>
              <a:rPr sz="1000" b="1" i="1" spc="-50" dirty="0">
                <a:solidFill>
                  <a:srgbClr val="7E7E7E"/>
                </a:solidFill>
                <a:latin typeface="Verdana"/>
                <a:cs typeface="Verdana"/>
              </a:rPr>
              <a:t>.</a:t>
            </a:r>
            <a:endParaRPr sz="10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58134" y="21404"/>
            <a:ext cx="1294218" cy="6815199"/>
          </a:xfrm>
          <a:prstGeom prst="rect">
            <a:avLst/>
          </a:prstGeom>
        </p:spPr>
      </p:pic>
      <p:pic>
        <p:nvPicPr>
          <p:cNvPr id="3" name="object 3" descr="Une image contenant livre, conception, fournitures de bureau  Description générée automatiquement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71156" y="2998275"/>
            <a:ext cx="1211618" cy="51733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125592" y="3459424"/>
            <a:ext cx="1482725" cy="1465658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5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  <a:p>
            <a:pPr marL="187325" indent="-165735">
              <a:lnSpc>
                <a:spcPct val="100000"/>
              </a:lnSpc>
              <a:spcBef>
                <a:spcPts val="610"/>
              </a:spcBef>
              <a:buFont typeface="Times New Roman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Poplar</a:t>
            </a:r>
            <a:r>
              <a:rPr sz="1050" spc="65" dirty="0">
                <a:latin typeface="Verdana"/>
                <a:cs typeface="Verdana"/>
              </a:rPr>
              <a:t> </a:t>
            </a:r>
            <a:r>
              <a:rPr sz="1050" spc="35" dirty="0">
                <a:latin typeface="Verdana"/>
                <a:cs typeface="Verdana"/>
              </a:rPr>
              <a:t>PEFC</a:t>
            </a:r>
            <a:endParaRPr sz="1050" dirty="0">
              <a:latin typeface="Verdana"/>
              <a:cs typeface="Verdana"/>
            </a:endParaRPr>
          </a:p>
          <a:p>
            <a:pPr marL="196850">
              <a:lnSpc>
                <a:spcPct val="100000"/>
              </a:lnSpc>
              <a:spcBef>
                <a:spcPts val="250"/>
              </a:spcBef>
            </a:pPr>
            <a:r>
              <a:rPr sz="1050" spc="-10" dirty="0">
                <a:latin typeface="Verdana"/>
                <a:cs typeface="Verdana"/>
              </a:rPr>
              <a:t>Woodcore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Carbon</a:t>
            </a:r>
            <a:r>
              <a:rPr sz="1050" spc="-5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beam</a:t>
            </a:r>
            <a:endParaRPr sz="1050" dirty="0">
              <a:latin typeface="Verdana"/>
              <a:cs typeface="Verdana"/>
            </a:endParaRPr>
          </a:p>
          <a:p>
            <a:pPr marL="187325" marR="214629" indent="-165735">
              <a:lnSpc>
                <a:spcPct val="120000"/>
              </a:lnSpc>
              <a:buFont typeface="Times New Roman"/>
              <a:buChar char="►"/>
              <a:tabLst>
                <a:tab pos="196850" algn="l"/>
              </a:tabLst>
            </a:pPr>
            <a:r>
              <a:rPr sz="1050" dirty="0">
                <a:latin typeface="Verdana"/>
                <a:cs typeface="Verdana"/>
              </a:rPr>
              <a:t>Rectangular</a:t>
            </a:r>
            <a:r>
              <a:rPr sz="1050" spc="10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full 	</a:t>
            </a:r>
            <a:r>
              <a:rPr sz="1050" spc="-10" dirty="0">
                <a:latin typeface="Verdana"/>
                <a:cs typeface="Verdana"/>
              </a:rPr>
              <a:t>sidewall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Cap</a:t>
            </a:r>
            <a:r>
              <a:rPr sz="1050" spc="-3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sidewall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21220" y="3760470"/>
            <a:ext cx="85915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Tip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721220" y="4192015"/>
            <a:ext cx="138303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-10" dirty="0">
                <a:latin typeface="Verdana"/>
                <a:cs typeface="Verdana"/>
              </a:rPr>
              <a:t>Oversized</a:t>
            </a:r>
            <a:r>
              <a:rPr sz="1050" spc="-3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6931" y="232613"/>
            <a:ext cx="2300605" cy="10941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280"/>
              </a:lnSpc>
              <a:spcBef>
                <a:spcPts val="105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UNISEX</a:t>
            </a:r>
            <a:r>
              <a:rPr sz="1100" spc="-10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10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80" dirty="0">
                <a:solidFill>
                  <a:srgbClr val="7E7E7E"/>
                </a:solidFill>
                <a:latin typeface="Verdana"/>
                <a:cs typeface="Verdana"/>
              </a:rPr>
              <a:t>-</a:t>
            </a:r>
            <a:r>
              <a:rPr sz="1100" spc="-7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PISTE</a:t>
            </a:r>
            <a:endParaRPr sz="1100">
              <a:latin typeface="Verdana"/>
              <a:cs typeface="Verdana"/>
            </a:endParaRPr>
          </a:p>
          <a:p>
            <a:pPr marL="12700">
              <a:lnSpc>
                <a:spcPts val="2840"/>
              </a:lnSpc>
              <a:tabLst>
                <a:tab pos="1627505" algn="l"/>
              </a:tabLst>
            </a:pPr>
            <a:r>
              <a:rPr sz="2400" b="1" spc="125" dirty="0">
                <a:solidFill>
                  <a:srgbClr val="030505"/>
                </a:solidFill>
                <a:latin typeface="Tahoma"/>
                <a:cs typeface="Tahoma"/>
              </a:rPr>
              <a:t>F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5" dirty="0">
                <a:solidFill>
                  <a:srgbClr val="030505"/>
                </a:solidFill>
                <a:latin typeface="Tahoma"/>
                <a:cs typeface="Tahoma"/>
              </a:rPr>
              <a:t>O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R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05" dirty="0">
                <a:solidFill>
                  <a:srgbClr val="030505"/>
                </a:solidFill>
                <a:latin typeface="Tahoma"/>
                <a:cs typeface="Tahoma"/>
              </a:rPr>
              <a:t>Z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4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	</a:t>
            </a:r>
            <a:r>
              <a:rPr sz="2400" b="1" spc="120" dirty="0">
                <a:solidFill>
                  <a:srgbClr val="030505"/>
                </a:solidFill>
                <a:latin typeface="Tahoma"/>
                <a:cs typeface="Tahoma"/>
              </a:rPr>
              <a:t>4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90" dirty="0">
                <a:solidFill>
                  <a:srgbClr val="030505"/>
                </a:solidFill>
                <a:latin typeface="Tahoma"/>
                <a:cs typeface="Tahoma"/>
              </a:rPr>
              <a:t>0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50" dirty="0">
                <a:solidFill>
                  <a:srgbClr val="030505"/>
                </a:solidFill>
                <a:latin typeface="Calibri"/>
                <a:cs typeface="Calibri"/>
              </a:rPr>
              <a:t>°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2400" b="1" spc="140" dirty="0">
                <a:solidFill>
                  <a:srgbClr val="030505"/>
                </a:solidFill>
                <a:latin typeface="Tahoma"/>
                <a:cs typeface="Tahoma"/>
              </a:rPr>
              <a:t>C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4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RAPPX05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6931" y="1459814"/>
            <a:ext cx="1718310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Verdana"/>
                <a:cs typeface="Verdana"/>
              </a:rPr>
              <a:t>RRPPX05</a:t>
            </a:r>
            <a:r>
              <a:rPr sz="1100" spc="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FORZA</a:t>
            </a:r>
            <a:r>
              <a:rPr sz="1100" spc="3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40'</a:t>
            </a:r>
            <a:r>
              <a:rPr sz="1100" spc="3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CA</a:t>
            </a:r>
            <a:endParaRPr sz="11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XP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315" dirty="0">
                <a:latin typeface="Verdana"/>
                <a:cs typeface="Verdana"/>
              </a:rPr>
              <a:t>11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lang="cs-CZ" sz="1100" b="1" spc="-10" dirty="0">
                <a:solidFill>
                  <a:srgbClr val="292729"/>
                </a:solidFill>
                <a:latin typeface="Tahoma"/>
                <a:cs typeface="Tahoma"/>
              </a:rPr>
              <a:t>12 990,- </a:t>
            </a:r>
            <a:endParaRPr sz="1100" dirty="0">
              <a:latin typeface="Tahoma"/>
              <a:cs typeface="Tahoma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5123307" y="1349348"/>
          <a:ext cx="2891155" cy="111378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91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marL="635">
                        <a:lnSpc>
                          <a:spcPts val="1230"/>
                        </a:lnSpc>
                      </a:pPr>
                      <a:r>
                        <a:rPr sz="1050" spc="-60" dirty="0">
                          <a:latin typeface="Verdana"/>
                          <a:cs typeface="Verdana"/>
                        </a:rPr>
                        <a:t>X-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PRESS</a:t>
                      </a:r>
                      <a:r>
                        <a:rPr sz="1050" spc="-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 marL="63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spc="-114" dirty="0">
                          <a:latin typeface="Verdana"/>
                          <a:cs typeface="Verdana"/>
                        </a:rPr>
                        <a:t>150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0" dirty="0">
                          <a:latin typeface="Verdana"/>
                          <a:cs typeface="Verdana"/>
                        </a:rPr>
                        <a:t>157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164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10" dirty="0">
                          <a:latin typeface="Verdana"/>
                          <a:cs typeface="Verdana"/>
                        </a:rPr>
                        <a:t>171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179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40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63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0" dirty="0">
                          <a:latin typeface="Verdana"/>
                          <a:cs typeface="Verdana"/>
                        </a:rPr>
                        <a:t>127</a:t>
                      </a:r>
                      <a:r>
                        <a:rPr sz="105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60" dirty="0">
                          <a:latin typeface="Verdana"/>
                          <a:cs typeface="Verdana"/>
                        </a:rPr>
                        <a:t>75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10" dirty="0">
                          <a:latin typeface="Verdana"/>
                          <a:cs typeface="Verdana"/>
                        </a:rPr>
                        <a:t>111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78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63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14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95" dirty="0">
                          <a:latin typeface="Verdana"/>
                          <a:cs typeface="Verdana"/>
                        </a:rPr>
                        <a:t>(171</a:t>
                      </a:r>
                      <a:r>
                        <a:rPr sz="105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78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3055">
                <a:tc>
                  <a:txBody>
                    <a:bodyPr/>
                    <a:lstStyle/>
                    <a:p>
                      <a:pPr marL="63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2,9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95" dirty="0">
                          <a:latin typeface="Verdana"/>
                          <a:cs typeface="Verdana"/>
                        </a:rPr>
                        <a:t>(171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2096" y="3661473"/>
            <a:ext cx="1811020" cy="878141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1777218" y="96393"/>
            <a:ext cx="396240" cy="36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1100" b="1" spc="-25" dirty="0">
                <a:solidFill>
                  <a:srgbClr val="FCFBFF"/>
                </a:solidFill>
                <a:latin typeface="Tahoma"/>
                <a:cs typeface="Tahoma"/>
              </a:rPr>
              <a:t>RE</a:t>
            </a:r>
            <a:endParaRPr sz="11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100" b="1" spc="55" dirty="0">
                <a:solidFill>
                  <a:srgbClr val="FCFBFF"/>
                </a:solidFill>
                <a:latin typeface="Tahoma"/>
                <a:cs typeface="Tahoma"/>
              </a:rPr>
              <a:t>NEW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47840" y="2247392"/>
            <a:ext cx="2412365" cy="86995"/>
            <a:chOff x="247840" y="2247392"/>
            <a:chExt cx="2412365" cy="86995"/>
          </a:xfrm>
        </p:grpSpPr>
        <p:sp>
          <p:nvSpPr>
            <p:cNvPr id="14" name="object 14"/>
            <p:cNvSpPr/>
            <p:nvPr/>
          </p:nvSpPr>
          <p:spPr>
            <a:xfrm>
              <a:off x="247840" y="2247392"/>
              <a:ext cx="2412365" cy="86995"/>
            </a:xfrm>
            <a:custGeom>
              <a:avLst/>
              <a:gdLst/>
              <a:ahLst/>
              <a:cxnLst/>
              <a:rect l="l" t="t" r="r" b="b"/>
              <a:pathLst>
                <a:path w="2412365" h="86994">
                  <a:moveTo>
                    <a:pt x="2368486" y="0"/>
                  </a:moveTo>
                  <a:lnTo>
                    <a:pt x="43535" y="0"/>
                  </a:lnTo>
                  <a:lnTo>
                    <a:pt x="26593" y="3429"/>
                  </a:lnTo>
                  <a:lnTo>
                    <a:pt x="12750" y="12700"/>
                  </a:lnTo>
                  <a:lnTo>
                    <a:pt x="3428" y="26543"/>
                  </a:lnTo>
                  <a:lnTo>
                    <a:pt x="0" y="43561"/>
                  </a:lnTo>
                  <a:lnTo>
                    <a:pt x="3428" y="60452"/>
                  </a:lnTo>
                  <a:lnTo>
                    <a:pt x="12750" y="74295"/>
                  </a:lnTo>
                  <a:lnTo>
                    <a:pt x="26593" y="83566"/>
                  </a:lnTo>
                  <a:lnTo>
                    <a:pt x="43535" y="86995"/>
                  </a:lnTo>
                  <a:lnTo>
                    <a:pt x="2368486" y="86995"/>
                  </a:lnTo>
                  <a:lnTo>
                    <a:pt x="2385504" y="83566"/>
                  </a:lnTo>
                  <a:lnTo>
                    <a:pt x="2399347" y="74295"/>
                  </a:lnTo>
                  <a:lnTo>
                    <a:pt x="2408618" y="60452"/>
                  </a:lnTo>
                  <a:lnTo>
                    <a:pt x="2412047" y="43561"/>
                  </a:lnTo>
                  <a:lnTo>
                    <a:pt x="2408618" y="26543"/>
                  </a:lnTo>
                  <a:lnTo>
                    <a:pt x="2399347" y="12700"/>
                  </a:lnTo>
                  <a:lnTo>
                    <a:pt x="2385504" y="3429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65468" y="2260346"/>
              <a:ext cx="684530" cy="61594"/>
            </a:xfrm>
            <a:custGeom>
              <a:avLst/>
              <a:gdLst/>
              <a:ahLst/>
              <a:cxnLst/>
              <a:rect l="l" t="t" r="r" b="b"/>
              <a:pathLst>
                <a:path w="684530" h="61594">
                  <a:moveTo>
                    <a:pt x="660361" y="0"/>
                  </a:moveTo>
                  <a:lnTo>
                    <a:pt x="23583" y="0"/>
                  </a:lnTo>
                  <a:lnTo>
                    <a:pt x="14401" y="2412"/>
                  </a:lnTo>
                  <a:lnTo>
                    <a:pt x="6908" y="8889"/>
                  </a:lnTo>
                  <a:lnTo>
                    <a:pt x="1854" y="18668"/>
                  </a:lnTo>
                  <a:lnTo>
                    <a:pt x="0" y="30606"/>
                  </a:lnTo>
                  <a:lnTo>
                    <a:pt x="1854" y="42417"/>
                  </a:lnTo>
                  <a:lnTo>
                    <a:pt x="6908" y="52196"/>
                  </a:lnTo>
                  <a:lnTo>
                    <a:pt x="14401" y="58800"/>
                  </a:lnTo>
                  <a:lnTo>
                    <a:pt x="23583" y="61213"/>
                  </a:lnTo>
                  <a:lnTo>
                    <a:pt x="660361" y="61213"/>
                  </a:lnTo>
                  <a:lnTo>
                    <a:pt x="669544" y="58800"/>
                  </a:lnTo>
                  <a:lnTo>
                    <a:pt x="677049" y="52196"/>
                  </a:lnTo>
                  <a:lnTo>
                    <a:pt x="682104" y="42417"/>
                  </a:lnTo>
                  <a:lnTo>
                    <a:pt x="683958" y="30606"/>
                  </a:lnTo>
                  <a:lnTo>
                    <a:pt x="682104" y="18668"/>
                  </a:lnTo>
                  <a:lnTo>
                    <a:pt x="677049" y="8889"/>
                  </a:lnTo>
                  <a:lnTo>
                    <a:pt x="669544" y="2412"/>
                  </a:lnTo>
                  <a:lnTo>
                    <a:pt x="660361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247840" y="2517648"/>
            <a:ext cx="2412365" cy="87630"/>
            <a:chOff x="247840" y="2517648"/>
            <a:chExt cx="2412365" cy="87630"/>
          </a:xfrm>
        </p:grpSpPr>
        <p:sp>
          <p:nvSpPr>
            <p:cNvPr id="17" name="object 17"/>
            <p:cNvSpPr/>
            <p:nvPr/>
          </p:nvSpPr>
          <p:spPr>
            <a:xfrm>
              <a:off x="247840" y="2517648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826"/>
                  </a:lnTo>
                  <a:lnTo>
                    <a:pt x="3428" y="26669"/>
                  </a:lnTo>
                  <a:lnTo>
                    <a:pt x="0" y="43561"/>
                  </a:lnTo>
                  <a:lnTo>
                    <a:pt x="3428" y="60578"/>
                  </a:lnTo>
                  <a:lnTo>
                    <a:pt x="12750" y="74294"/>
                  </a:lnTo>
                  <a:lnTo>
                    <a:pt x="26593" y="83692"/>
                  </a:lnTo>
                  <a:lnTo>
                    <a:pt x="43535" y="87122"/>
                  </a:lnTo>
                  <a:lnTo>
                    <a:pt x="2368486" y="87122"/>
                  </a:lnTo>
                  <a:lnTo>
                    <a:pt x="2385504" y="83692"/>
                  </a:lnTo>
                  <a:lnTo>
                    <a:pt x="2399347" y="74294"/>
                  </a:lnTo>
                  <a:lnTo>
                    <a:pt x="2408618" y="60578"/>
                  </a:lnTo>
                  <a:lnTo>
                    <a:pt x="2412047" y="43561"/>
                  </a:lnTo>
                  <a:lnTo>
                    <a:pt x="2408618" y="26669"/>
                  </a:lnTo>
                  <a:lnTo>
                    <a:pt x="2399347" y="12826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95591" y="2530602"/>
              <a:ext cx="785495" cy="60960"/>
            </a:xfrm>
            <a:custGeom>
              <a:avLst/>
              <a:gdLst/>
              <a:ahLst/>
              <a:cxnLst/>
              <a:rect l="l" t="t" r="r" b="b"/>
              <a:pathLst>
                <a:path w="785494" h="60960">
                  <a:moveTo>
                    <a:pt x="757593" y="0"/>
                  </a:moveTo>
                  <a:lnTo>
                    <a:pt x="27622" y="0"/>
                  </a:lnTo>
                  <a:lnTo>
                    <a:pt x="16865" y="2412"/>
                  </a:lnTo>
                  <a:lnTo>
                    <a:pt x="8089" y="8889"/>
                  </a:lnTo>
                  <a:lnTo>
                    <a:pt x="2171" y="18542"/>
                  </a:lnTo>
                  <a:lnTo>
                    <a:pt x="0" y="30352"/>
                  </a:lnTo>
                  <a:lnTo>
                    <a:pt x="2171" y="42290"/>
                  </a:lnTo>
                  <a:lnTo>
                    <a:pt x="8089" y="51943"/>
                  </a:lnTo>
                  <a:lnTo>
                    <a:pt x="16865" y="58420"/>
                  </a:lnTo>
                  <a:lnTo>
                    <a:pt x="27622" y="60833"/>
                  </a:lnTo>
                  <a:lnTo>
                    <a:pt x="757593" y="60833"/>
                  </a:lnTo>
                  <a:lnTo>
                    <a:pt x="768388" y="58420"/>
                  </a:lnTo>
                  <a:lnTo>
                    <a:pt x="777151" y="51943"/>
                  </a:lnTo>
                  <a:lnTo>
                    <a:pt x="782993" y="42290"/>
                  </a:lnTo>
                  <a:lnTo>
                    <a:pt x="785279" y="30352"/>
                  </a:lnTo>
                  <a:lnTo>
                    <a:pt x="782993" y="18542"/>
                  </a:lnTo>
                  <a:lnTo>
                    <a:pt x="777151" y="8889"/>
                  </a:lnTo>
                  <a:lnTo>
                    <a:pt x="768388" y="2412"/>
                  </a:lnTo>
                  <a:lnTo>
                    <a:pt x="757593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496620" y="2342464"/>
            <a:ext cx="217170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52245" y="2342464"/>
            <a:ext cx="596900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096770" y="2342464"/>
            <a:ext cx="389255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07009" y="2612516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211681" y="2612516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068829" y="2612516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24053" y="2840354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243331" y="2861817"/>
            <a:ext cx="1271905" cy="657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V Á Z Á N Í </a:t>
            </a:r>
            <a:r>
              <a:rPr sz="1000" b="1" spc="-50" dirty="0">
                <a:latin typeface="Tahoma"/>
                <a:cs typeface="Tahoma"/>
              </a:rPr>
              <a:t> </a:t>
            </a:r>
            <a:r>
              <a:rPr sz="1050" spc="-10" dirty="0">
                <a:latin typeface="Verdana"/>
                <a:cs typeface="Verdana"/>
              </a:rPr>
              <a:t>FCMDX04</a:t>
            </a:r>
            <a:r>
              <a:rPr sz="1050" spc="500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XPRESS</a:t>
            </a:r>
            <a:r>
              <a:rPr sz="1050" spc="-110" dirty="0">
                <a:latin typeface="Verdana"/>
                <a:cs typeface="Verdana"/>
              </a:rPr>
              <a:t> </a:t>
            </a:r>
            <a:r>
              <a:rPr sz="1050" spc="-285" dirty="0">
                <a:latin typeface="Verdana"/>
                <a:cs typeface="Verdana"/>
              </a:rPr>
              <a:t>11</a:t>
            </a:r>
            <a:r>
              <a:rPr sz="1050" spc="-100" dirty="0">
                <a:latin typeface="Verdana"/>
                <a:cs typeface="Verdana"/>
              </a:rPr>
              <a:t> </a:t>
            </a:r>
            <a:r>
              <a:rPr sz="1050" spc="60" dirty="0">
                <a:latin typeface="Verdana"/>
                <a:cs typeface="Verdana"/>
              </a:rPr>
              <a:t>GW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B83 </a:t>
            </a:r>
            <a:r>
              <a:rPr sz="1050" dirty="0">
                <a:latin typeface="Verdana"/>
                <a:cs typeface="Verdana"/>
              </a:rPr>
              <a:t>BLACK</a:t>
            </a:r>
            <a:r>
              <a:rPr sz="1050" spc="40" dirty="0">
                <a:latin typeface="Verdana"/>
                <a:cs typeface="Verdana"/>
              </a:rPr>
              <a:t> YELLOW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716772" y="1021151"/>
            <a:ext cx="2416036" cy="3125215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9050" algn="l">
              <a:lnSpc>
                <a:spcPct val="100000"/>
              </a:lnSpc>
              <a:spcBef>
                <a:spcPts val="750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  <a:p>
            <a:pPr marL="12700" algn="l">
              <a:lnSpc>
                <a:spcPct val="100000"/>
              </a:lnSpc>
              <a:spcBef>
                <a:spcPts val="695"/>
              </a:spcBef>
            </a:pPr>
            <a:r>
              <a:rPr lang="en-US" sz="1050" dirty="0" err="1">
                <a:latin typeface="Verdana"/>
                <a:cs typeface="Verdana"/>
              </a:rPr>
              <a:t>Moderní</a:t>
            </a:r>
            <a:r>
              <a:rPr lang="en-US" sz="1050" dirty="0">
                <a:latin typeface="Verdana"/>
                <a:cs typeface="Verdana"/>
              </a:rPr>
              <a:t> carving, </a:t>
            </a:r>
            <a:r>
              <a:rPr lang="en-US" sz="1050" dirty="0" err="1">
                <a:latin typeface="Verdana"/>
                <a:cs typeface="Verdana"/>
              </a:rPr>
              <a:t>který</a:t>
            </a:r>
            <a:r>
              <a:rPr lang="en-US" sz="1050" dirty="0">
                <a:latin typeface="Verdana"/>
                <a:cs typeface="Verdana"/>
              </a:rPr>
              <a:t> </a:t>
            </a:r>
            <a:r>
              <a:rPr lang="en-US" sz="1050" dirty="0" err="1">
                <a:latin typeface="Verdana"/>
                <a:cs typeface="Verdana"/>
              </a:rPr>
              <a:t>posune</a:t>
            </a:r>
            <a:r>
              <a:rPr lang="en-US" sz="1050" dirty="0">
                <a:latin typeface="Verdana"/>
                <a:cs typeface="Verdana"/>
              </a:rPr>
              <a:t> </a:t>
            </a:r>
            <a:r>
              <a:rPr lang="en-US" sz="1050" dirty="0" err="1">
                <a:latin typeface="Verdana"/>
                <a:cs typeface="Verdana"/>
              </a:rPr>
              <a:t>vaše</a:t>
            </a:r>
            <a:r>
              <a:rPr lang="en-US" sz="1050" dirty="0">
                <a:latin typeface="Verdana"/>
                <a:cs typeface="Verdana"/>
              </a:rPr>
              <a:t> </a:t>
            </a:r>
            <a:r>
              <a:rPr lang="en-US" sz="1050" dirty="0" err="1">
                <a:latin typeface="Verdana"/>
                <a:cs typeface="Verdana"/>
              </a:rPr>
              <a:t>lyžařské</a:t>
            </a:r>
            <a:r>
              <a:rPr lang="en-US" sz="1050" dirty="0">
                <a:latin typeface="Verdana"/>
                <a:cs typeface="Verdana"/>
              </a:rPr>
              <a:t> </a:t>
            </a:r>
            <a:r>
              <a:rPr lang="en-US" sz="1050" dirty="0" err="1">
                <a:latin typeface="Verdana"/>
                <a:cs typeface="Verdana"/>
              </a:rPr>
              <a:t>schopnosti</a:t>
            </a:r>
            <a:r>
              <a:rPr lang="en-US" sz="1050" dirty="0">
                <a:latin typeface="Verdana"/>
                <a:cs typeface="Verdana"/>
              </a:rPr>
              <a:t> </a:t>
            </a:r>
            <a:r>
              <a:rPr lang="en-US" sz="1050" dirty="0" err="1">
                <a:latin typeface="Verdana"/>
                <a:cs typeface="Verdana"/>
              </a:rPr>
              <a:t>na</a:t>
            </a:r>
            <a:r>
              <a:rPr lang="en-US" sz="1050" dirty="0">
                <a:latin typeface="Verdana"/>
                <a:cs typeface="Verdana"/>
              </a:rPr>
              <a:t> </a:t>
            </a:r>
            <a:r>
              <a:rPr lang="en-US" sz="1050" dirty="0" err="1">
                <a:latin typeface="Verdana"/>
                <a:cs typeface="Verdana"/>
              </a:rPr>
              <a:t>vyšší</a:t>
            </a:r>
            <a:r>
              <a:rPr lang="en-US" sz="1050" dirty="0">
                <a:latin typeface="Verdana"/>
                <a:cs typeface="Verdana"/>
              </a:rPr>
              <a:t> </a:t>
            </a:r>
            <a:r>
              <a:rPr lang="en-US" sz="1050" dirty="0" err="1">
                <a:latin typeface="Verdana"/>
                <a:cs typeface="Verdana"/>
              </a:rPr>
              <a:t>úroveň</a:t>
            </a:r>
            <a:r>
              <a:rPr lang="en-US" sz="1050" dirty="0">
                <a:latin typeface="Verdana"/>
                <a:cs typeface="Verdana"/>
              </a:rPr>
              <a:t>. </a:t>
            </a:r>
            <a:r>
              <a:rPr lang="en-US" sz="1050" dirty="0" err="1">
                <a:latin typeface="Verdana"/>
                <a:cs typeface="Verdana"/>
              </a:rPr>
              <a:t>Lyže</a:t>
            </a:r>
            <a:r>
              <a:rPr lang="en-US" sz="1050" dirty="0">
                <a:latin typeface="Verdana"/>
                <a:cs typeface="Verdana"/>
              </a:rPr>
              <a:t> Rossignol Forza 40° CA </a:t>
            </a:r>
            <a:r>
              <a:rPr lang="en-US" sz="1050" dirty="0" err="1">
                <a:latin typeface="Verdana"/>
                <a:cs typeface="Verdana"/>
              </a:rPr>
              <a:t>vám</a:t>
            </a:r>
            <a:r>
              <a:rPr lang="en-US" sz="1050" dirty="0">
                <a:latin typeface="Verdana"/>
                <a:cs typeface="Verdana"/>
              </a:rPr>
              <a:t> </a:t>
            </a:r>
            <a:r>
              <a:rPr lang="en-US" sz="1050" dirty="0" err="1">
                <a:latin typeface="Verdana"/>
                <a:cs typeface="Verdana"/>
              </a:rPr>
              <a:t>otevřou</a:t>
            </a:r>
            <a:r>
              <a:rPr lang="en-US" sz="1050" dirty="0">
                <a:latin typeface="Verdana"/>
                <a:cs typeface="Verdana"/>
              </a:rPr>
              <a:t> </a:t>
            </a:r>
            <a:r>
              <a:rPr lang="en-US" sz="1050" dirty="0" err="1">
                <a:latin typeface="Verdana"/>
                <a:cs typeface="Verdana"/>
              </a:rPr>
              <a:t>dveře</a:t>
            </a:r>
            <a:r>
              <a:rPr lang="en-US" sz="1050" dirty="0">
                <a:latin typeface="Verdana"/>
                <a:cs typeface="Verdana"/>
              </a:rPr>
              <a:t> k </a:t>
            </a:r>
            <a:r>
              <a:rPr lang="en-US" sz="1050" dirty="0" err="1">
                <a:latin typeface="Verdana"/>
                <a:cs typeface="Verdana"/>
              </a:rPr>
              <a:t>čistému</a:t>
            </a:r>
            <a:r>
              <a:rPr lang="en-US" sz="1050" dirty="0">
                <a:latin typeface="Verdana"/>
                <a:cs typeface="Verdana"/>
              </a:rPr>
              <a:t> </a:t>
            </a:r>
            <a:r>
              <a:rPr lang="en-US" sz="1050" dirty="0" err="1">
                <a:latin typeface="Verdana"/>
                <a:cs typeface="Verdana"/>
              </a:rPr>
              <a:t>zážitku</a:t>
            </a:r>
            <a:r>
              <a:rPr lang="en-US" sz="1050" dirty="0">
                <a:latin typeface="Verdana"/>
                <a:cs typeface="Verdana"/>
              </a:rPr>
              <a:t> z</a:t>
            </a:r>
            <a:r>
              <a:rPr lang="cs-CZ" sz="1050" dirty="0">
                <a:latin typeface="Verdana"/>
                <a:cs typeface="Verdana"/>
              </a:rPr>
              <a:t> </a:t>
            </a:r>
            <a:r>
              <a:rPr lang="en-US" sz="1050" dirty="0" err="1">
                <a:latin typeface="Verdana"/>
                <a:cs typeface="Verdana"/>
              </a:rPr>
              <a:t>carvingu</a:t>
            </a:r>
            <a:r>
              <a:rPr lang="en-US" sz="1050" dirty="0">
                <a:latin typeface="Verdana"/>
                <a:cs typeface="Verdana"/>
              </a:rPr>
              <a:t>. </a:t>
            </a:r>
            <a:r>
              <a:rPr lang="en-US" sz="1050" dirty="0" err="1">
                <a:latin typeface="Verdana"/>
                <a:cs typeface="Verdana"/>
              </a:rPr>
              <a:t>Nabízejí</a:t>
            </a:r>
            <a:r>
              <a:rPr lang="en-US" sz="1050" dirty="0">
                <a:latin typeface="Verdana"/>
                <a:cs typeface="Verdana"/>
              </a:rPr>
              <a:t> </a:t>
            </a:r>
            <a:r>
              <a:rPr lang="en-US" sz="1050" dirty="0" err="1">
                <a:latin typeface="Verdana"/>
                <a:cs typeface="Verdana"/>
              </a:rPr>
              <a:t>vyváženou</a:t>
            </a:r>
            <a:r>
              <a:rPr lang="en-US" sz="1050" dirty="0">
                <a:latin typeface="Verdana"/>
                <a:cs typeface="Verdana"/>
              </a:rPr>
              <a:t> </a:t>
            </a:r>
            <a:r>
              <a:rPr lang="en-US" sz="1050" dirty="0" err="1">
                <a:latin typeface="Verdana"/>
                <a:cs typeface="Verdana"/>
              </a:rPr>
              <a:t>kombinaci</a:t>
            </a:r>
            <a:r>
              <a:rPr lang="en-US" sz="1050" dirty="0">
                <a:latin typeface="Verdana"/>
                <a:cs typeface="Verdana"/>
              </a:rPr>
              <a:t> </a:t>
            </a:r>
            <a:r>
              <a:rPr lang="en-US" sz="1050" dirty="0" err="1">
                <a:latin typeface="Verdana"/>
                <a:cs typeface="Verdana"/>
              </a:rPr>
              <a:t>citlivosti</a:t>
            </a:r>
            <a:r>
              <a:rPr lang="en-US" sz="1050" dirty="0">
                <a:latin typeface="Verdana"/>
                <a:cs typeface="Verdana"/>
              </a:rPr>
              <a:t> a </a:t>
            </a:r>
            <a:r>
              <a:rPr lang="en-US" sz="1050" dirty="0" err="1">
                <a:latin typeface="Verdana"/>
                <a:cs typeface="Verdana"/>
              </a:rPr>
              <a:t>kontroly</a:t>
            </a:r>
            <a:r>
              <a:rPr lang="en-US" sz="1050" dirty="0">
                <a:latin typeface="Verdana"/>
                <a:cs typeface="Verdana"/>
              </a:rPr>
              <a:t> pro </a:t>
            </a:r>
            <a:r>
              <a:rPr lang="en-US" sz="1050" dirty="0" err="1">
                <a:latin typeface="Verdana"/>
                <a:cs typeface="Verdana"/>
              </a:rPr>
              <a:t>středně</a:t>
            </a:r>
            <a:r>
              <a:rPr lang="en-US" sz="1050" dirty="0">
                <a:latin typeface="Verdana"/>
                <a:cs typeface="Verdana"/>
              </a:rPr>
              <a:t> </a:t>
            </a:r>
            <a:r>
              <a:rPr lang="en-US" sz="1050" dirty="0" err="1">
                <a:latin typeface="Verdana"/>
                <a:cs typeface="Verdana"/>
              </a:rPr>
              <a:t>pokročilé</a:t>
            </a:r>
            <a:r>
              <a:rPr lang="en-US" sz="1050" dirty="0">
                <a:latin typeface="Verdana"/>
                <a:cs typeface="Verdana"/>
              </a:rPr>
              <a:t> </a:t>
            </a:r>
            <a:r>
              <a:rPr lang="en-US" sz="1050" dirty="0" err="1">
                <a:latin typeface="Verdana"/>
                <a:cs typeface="Verdana"/>
              </a:rPr>
              <a:t>lyžaře</a:t>
            </a:r>
            <a:r>
              <a:rPr lang="en-US" sz="1050" dirty="0">
                <a:latin typeface="Verdana"/>
                <a:cs typeface="Verdana"/>
              </a:rPr>
              <a:t>, </a:t>
            </a:r>
            <a:r>
              <a:rPr lang="en-US" sz="1050" dirty="0" err="1">
                <a:latin typeface="Verdana"/>
                <a:cs typeface="Verdana"/>
              </a:rPr>
              <a:t>kteří</a:t>
            </a:r>
            <a:r>
              <a:rPr lang="en-US" sz="1050" dirty="0">
                <a:latin typeface="Verdana"/>
                <a:cs typeface="Verdana"/>
              </a:rPr>
              <a:t> </a:t>
            </a:r>
            <a:r>
              <a:rPr lang="en-US" sz="1050" dirty="0" err="1">
                <a:latin typeface="Verdana"/>
                <a:cs typeface="Verdana"/>
              </a:rPr>
              <a:t>chtějí</a:t>
            </a:r>
            <a:r>
              <a:rPr lang="en-US" sz="1050" dirty="0">
                <a:latin typeface="Verdana"/>
                <a:cs typeface="Verdana"/>
              </a:rPr>
              <a:t> </a:t>
            </a:r>
            <a:r>
              <a:rPr lang="en-US" sz="1050" dirty="0" err="1">
                <a:latin typeface="Verdana"/>
                <a:cs typeface="Verdana"/>
              </a:rPr>
              <a:t>zdokonalit</a:t>
            </a:r>
            <a:r>
              <a:rPr lang="en-US" sz="1050" dirty="0">
                <a:latin typeface="Verdana"/>
                <a:cs typeface="Verdana"/>
              </a:rPr>
              <a:t> </a:t>
            </a:r>
            <a:r>
              <a:rPr lang="en-US" sz="1050" dirty="0" err="1">
                <a:latin typeface="Verdana"/>
                <a:cs typeface="Verdana"/>
              </a:rPr>
              <a:t>své</a:t>
            </a:r>
            <a:r>
              <a:rPr lang="en-US" sz="1050" dirty="0">
                <a:latin typeface="Verdana"/>
                <a:cs typeface="Verdana"/>
              </a:rPr>
              <a:t> </a:t>
            </a:r>
            <a:r>
              <a:rPr lang="en-US" sz="1050" dirty="0" err="1">
                <a:latin typeface="Verdana"/>
                <a:cs typeface="Verdana"/>
              </a:rPr>
              <a:t>carvingové</a:t>
            </a:r>
            <a:r>
              <a:rPr lang="en-US" sz="1050" dirty="0">
                <a:latin typeface="Verdana"/>
                <a:cs typeface="Verdana"/>
              </a:rPr>
              <a:t> </a:t>
            </a:r>
            <a:r>
              <a:rPr lang="en-US" sz="1050" dirty="0" err="1">
                <a:latin typeface="Verdana"/>
                <a:cs typeface="Verdana"/>
              </a:rPr>
              <a:t>dovednosti</a:t>
            </a:r>
            <a:r>
              <a:rPr lang="en-US" sz="1050" dirty="0">
                <a:latin typeface="Verdana"/>
                <a:cs typeface="Verdana"/>
              </a:rPr>
              <a:t>. </a:t>
            </a:r>
            <a:r>
              <a:rPr lang="en-US" sz="1050" dirty="0" err="1">
                <a:latin typeface="Verdana"/>
                <a:cs typeface="Verdana"/>
              </a:rPr>
              <a:t>Konstrukce</a:t>
            </a:r>
            <a:r>
              <a:rPr lang="en-US" sz="1050" dirty="0">
                <a:latin typeface="Verdana"/>
                <a:cs typeface="Verdana"/>
              </a:rPr>
              <a:t> </a:t>
            </a:r>
            <a:r>
              <a:rPr lang="en-US" sz="1050" dirty="0" err="1">
                <a:latin typeface="Verdana"/>
                <a:cs typeface="Verdana"/>
              </a:rPr>
              <a:t>kombinuje</a:t>
            </a:r>
            <a:r>
              <a:rPr lang="en-US" sz="1050" dirty="0">
                <a:latin typeface="Verdana"/>
                <a:cs typeface="Verdana"/>
              </a:rPr>
              <a:t> rocker </a:t>
            </a:r>
            <a:r>
              <a:rPr lang="en-US" sz="1050" dirty="0" err="1">
                <a:latin typeface="Verdana"/>
                <a:cs typeface="Verdana"/>
              </a:rPr>
              <a:t>na</a:t>
            </a:r>
            <a:r>
              <a:rPr lang="en-US" sz="1050" dirty="0">
                <a:latin typeface="Verdana"/>
                <a:cs typeface="Verdana"/>
              </a:rPr>
              <a:t> </a:t>
            </a:r>
            <a:r>
              <a:rPr lang="en-US" sz="1050" dirty="0" err="1">
                <a:latin typeface="Verdana"/>
                <a:cs typeface="Verdana"/>
              </a:rPr>
              <a:t>špičce</a:t>
            </a:r>
            <a:r>
              <a:rPr lang="en-US" sz="1050" dirty="0">
                <a:latin typeface="Verdana"/>
                <a:cs typeface="Verdana"/>
              </a:rPr>
              <a:t>, Oversized sidecut a </a:t>
            </a:r>
            <a:r>
              <a:rPr lang="en-US" sz="1050" dirty="0" err="1">
                <a:latin typeface="Verdana"/>
                <a:cs typeface="Verdana"/>
              </a:rPr>
              <a:t>širší</a:t>
            </a:r>
            <a:r>
              <a:rPr lang="en-US" sz="1050" dirty="0">
                <a:latin typeface="Verdana"/>
                <a:cs typeface="Verdana"/>
              </a:rPr>
              <a:t> </a:t>
            </a:r>
            <a:r>
              <a:rPr lang="en-US" sz="1050" dirty="0" err="1">
                <a:latin typeface="Verdana"/>
                <a:cs typeface="Verdana"/>
              </a:rPr>
              <a:t>rozměry</a:t>
            </a:r>
            <a:r>
              <a:rPr lang="en-US" sz="1050" dirty="0">
                <a:latin typeface="Verdana"/>
                <a:cs typeface="Verdana"/>
              </a:rPr>
              <a:t> </a:t>
            </a:r>
            <a:r>
              <a:rPr lang="en-US" sz="1050" dirty="0" err="1">
                <a:latin typeface="Verdana"/>
                <a:cs typeface="Verdana"/>
              </a:rPr>
              <a:t>špičky</a:t>
            </a:r>
            <a:r>
              <a:rPr lang="en-US" sz="1050" dirty="0">
                <a:latin typeface="Verdana"/>
                <a:cs typeface="Verdana"/>
              </a:rPr>
              <a:t> a  </a:t>
            </a:r>
            <a:r>
              <a:rPr lang="en-US" sz="1050" dirty="0" err="1">
                <a:latin typeface="Verdana"/>
                <a:cs typeface="Verdana"/>
              </a:rPr>
              <a:t>patky</a:t>
            </a:r>
            <a:r>
              <a:rPr lang="en-US" sz="1050" dirty="0">
                <a:latin typeface="Verdana"/>
                <a:cs typeface="Verdana"/>
              </a:rPr>
              <a:t> s </a:t>
            </a:r>
            <a:r>
              <a:rPr lang="en-US" sz="1050" dirty="0" err="1">
                <a:latin typeface="Verdana"/>
                <a:cs typeface="Verdana"/>
              </a:rPr>
              <a:t>dřevěným</a:t>
            </a:r>
            <a:r>
              <a:rPr lang="en-US" sz="1050" dirty="0">
                <a:latin typeface="Verdana"/>
                <a:cs typeface="Verdana"/>
              </a:rPr>
              <a:t> </a:t>
            </a:r>
            <a:r>
              <a:rPr lang="en-US" sz="1050" dirty="0" err="1">
                <a:latin typeface="Verdana"/>
                <a:cs typeface="Verdana"/>
              </a:rPr>
              <a:t>jádrem</a:t>
            </a:r>
            <a:r>
              <a:rPr lang="en-US" sz="1050" dirty="0">
                <a:latin typeface="Verdana"/>
                <a:cs typeface="Verdana"/>
              </a:rPr>
              <a:t> a </a:t>
            </a:r>
            <a:r>
              <a:rPr lang="en-US" sz="1050" dirty="0" err="1">
                <a:latin typeface="Verdana"/>
                <a:cs typeface="Verdana"/>
              </a:rPr>
              <a:t>svislými</a:t>
            </a:r>
            <a:r>
              <a:rPr lang="en-US" sz="1050" dirty="0">
                <a:latin typeface="Verdana"/>
                <a:cs typeface="Verdana"/>
              </a:rPr>
              <a:t> </a:t>
            </a:r>
            <a:r>
              <a:rPr lang="en-US" sz="1050" dirty="0" err="1">
                <a:latin typeface="Verdana"/>
                <a:cs typeface="Verdana"/>
              </a:rPr>
              <a:t>bočními</a:t>
            </a:r>
            <a:r>
              <a:rPr lang="en-US" sz="1050" dirty="0">
                <a:latin typeface="Verdana"/>
                <a:cs typeface="Verdana"/>
              </a:rPr>
              <a:t> </a:t>
            </a:r>
            <a:r>
              <a:rPr lang="en-US" sz="1050" dirty="0" err="1">
                <a:latin typeface="Verdana"/>
                <a:cs typeface="Verdana"/>
              </a:rPr>
              <a:t>stěnami</a:t>
            </a:r>
            <a:r>
              <a:rPr lang="en-US" sz="1050" dirty="0">
                <a:latin typeface="Verdana"/>
                <a:cs typeface="Verdana"/>
              </a:rPr>
              <a:t> po </a:t>
            </a:r>
            <a:r>
              <a:rPr lang="en-US" sz="1050" dirty="0" err="1">
                <a:latin typeface="Verdana"/>
                <a:cs typeface="Verdana"/>
              </a:rPr>
              <a:t>celé</a:t>
            </a:r>
            <a:r>
              <a:rPr lang="en-US" sz="1050" dirty="0">
                <a:latin typeface="Verdana"/>
                <a:cs typeface="Verdana"/>
              </a:rPr>
              <a:t> </a:t>
            </a:r>
            <a:r>
              <a:rPr lang="en-US" sz="1050" dirty="0" err="1">
                <a:latin typeface="Verdana"/>
                <a:cs typeface="Verdana"/>
              </a:rPr>
              <a:t>délce</a:t>
            </a:r>
            <a:r>
              <a:rPr lang="en-US" sz="1050" dirty="0">
                <a:latin typeface="Verdana"/>
                <a:cs typeface="Verdana"/>
              </a:rPr>
              <a:t> </a:t>
            </a:r>
            <a:r>
              <a:rPr lang="en-US" sz="1050" dirty="0" err="1">
                <a:latin typeface="Verdana"/>
                <a:cs typeface="Verdana"/>
              </a:rPr>
              <a:t>lyže</a:t>
            </a:r>
            <a:r>
              <a:rPr lang="en-US" sz="1050" dirty="0">
                <a:latin typeface="Verdana"/>
                <a:cs typeface="Verdana"/>
              </a:rPr>
              <a:t>, </a:t>
            </a:r>
            <a:r>
              <a:rPr lang="en-US" sz="1050" dirty="0" err="1">
                <a:latin typeface="Verdana"/>
                <a:cs typeface="Verdana"/>
              </a:rPr>
              <a:t>což</a:t>
            </a:r>
            <a:r>
              <a:rPr lang="en-US" sz="1050" dirty="0">
                <a:latin typeface="Verdana"/>
                <a:cs typeface="Verdana"/>
              </a:rPr>
              <a:t> </a:t>
            </a:r>
            <a:r>
              <a:rPr lang="en-US" sz="1050" dirty="0" err="1">
                <a:latin typeface="Verdana"/>
                <a:cs typeface="Verdana"/>
              </a:rPr>
              <a:t>zajišťuje</a:t>
            </a:r>
            <a:r>
              <a:rPr lang="en-US" sz="1050" dirty="0">
                <a:latin typeface="Verdana"/>
                <a:cs typeface="Verdana"/>
              </a:rPr>
              <a:t> </a:t>
            </a:r>
            <a:r>
              <a:rPr lang="en-US" sz="1050" dirty="0" err="1">
                <a:latin typeface="Verdana"/>
                <a:cs typeface="Verdana"/>
              </a:rPr>
              <a:t>snadný</a:t>
            </a:r>
            <a:r>
              <a:rPr lang="en-US" sz="1050" dirty="0">
                <a:latin typeface="Verdana"/>
                <a:cs typeface="Verdana"/>
              </a:rPr>
              <a:t> </a:t>
            </a:r>
            <a:r>
              <a:rPr lang="en-US" sz="1050" dirty="0" err="1">
                <a:latin typeface="Verdana"/>
                <a:cs typeface="Verdana"/>
              </a:rPr>
              <a:t>zážitek</a:t>
            </a:r>
            <a:r>
              <a:rPr lang="en-US" sz="1050" dirty="0">
                <a:latin typeface="Verdana"/>
                <a:cs typeface="Verdana"/>
              </a:rPr>
              <a:t> z </a:t>
            </a:r>
            <a:r>
              <a:rPr lang="en-US" sz="1050" dirty="0" err="1">
                <a:latin typeface="Verdana"/>
                <a:cs typeface="Verdana"/>
              </a:rPr>
              <a:t>carvingu</a:t>
            </a:r>
            <a:r>
              <a:rPr lang="en-US" sz="1050" dirty="0">
                <a:latin typeface="Verdana"/>
                <a:cs typeface="Verdana"/>
              </a:rPr>
              <a:t>. </a:t>
            </a:r>
            <a:r>
              <a:rPr lang="en-US" sz="1050" dirty="0" err="1">
                <a:latin typeface="Verdana"/>
                <a:cs typeface="Verdana"/>
              </a:rPr>
              <a:t>Probuďte</a:t>
            </a:r>
            <a:r>
              <a:rPr lang="en-US" sz="1050" dirty="0">
                <a:latin typeface="Verdana"/>
                <a:cs typeface="Verdana"/>
              </a:rPr>
              <a:t> </a:t>
            </a:r>
            <a:r>
              <a:rPr lang="en-US" sz="1050" dirty="0" err="1">
                <a:latin typeface="Verdana"/>
                <a:cs typeface="Verdana"/>
              </a:rPr>
              <a:t>své</a:t>
            </a:r>
            <a:r>
              <a:rPr lang="en-US" sz="1050" dirty="0">
                <a:latin typeface="Verdana"/>
                <a:cs typeface="Verdana"/>
              </a:rPr>
              <a:t> </a:t>
            </a:r>
            <a:r>
              <a:rPr lang="en-US" sz="1050" dirty="0" err="1">
                <a:latin typeface="Verdana"/>
                <a:cs typeface="Verdana"/>
              </a:rPr>
              <a:t>smysly</a:t>
            </a:r>
            <a:r>
              <a:rPr lang="en-US" sz="1050" dirty="0">
                <a:latin typeface="Verdana"/>
                <a:cs typeface="Verdana"/>
              </a:rPr>
              <a:t>.</a:t>
            </a:r>
          </a:p>
          <a:p>
            <a:pPr marL="12700" algn="l">
              <a:lnSpc>
                <a:spcPct val="100000"/>
              </a:lnSpc>
              <a:spcBef>
                <a:spcPts val="250"/>
              </a:spcBef>
            </a:pPr>
            <a:endParaRPr sz="1050" dirty="0">
              <a:latin typeface="Verdana"/>
              <a:cs typeface="Verdan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096383" y="1113536"/>
            <a:ext cx="10731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L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248725" y="1113536"/>
            <a:ext cx="159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093715" y="108585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720835" y="107797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3" name="object 33"/>
          <p:cNvGrpSpPr/>
          <p:nvPr/>
        </p:nvGrpSpPr>
        <p:grpSpPr>
          <a:xfrm>
            <a:off x="5123307" y="2824670"/>
            <a:ext cx="2817495" cy="681355"/>
            <a:chOff x="5123307" y="2824670"/>
            <a:chExt cx="2817495" cy="681355"/>
          </a:xfrm>
        </p:grpSpPr>
        <p:pic>
          <p:nvPicPr>
            <p:cNvPr id="34" name="object 34" descr="Une image contenant texte, carte de visite  Description générée automatiquement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87161" y="2824670"/>
              <a:ext cx="1077163" cy="678751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5123307" y="3502786"/>
              <a:ext cx="2817495" cy="0"/>
            </a:xfrm>
            <a:custGeom>
              <a:avLst/>
              <a:gdLst/>
              <a:ahLst/>
              <a:cxnLst/>
              <a:rect l="l" t="t" r="r" b="b"/>
              <a:pathLst>
                <a:path w="2817495">
                  <a:moveTo>
                    <a:pt x="0" y="0"/>
                  </a:moveTo>
                  <a:lnTo>
                    <a:pt x="2816987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5116448" y="2413246"/>
            <a:ext cx="1464310" cy="64706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lang="pt-BR" sz="1000" b="1" dirty="0">
                <a:latin typeface="Tahoma"/>
                <a:cs typeface="Tahoma"/>
              </a:rPr>
              <a:t>T E C H N O L O G I E </a:t>
            </a:r>
            <a:endParaRPr sz="1000" dirty="0">
              <a:latin typeface="Tahoma"/>
              <a:cs typeface="Tahoma"/>
            </a:endParaRPr>
          </a:p>
          <a:p>
            <a:pPr marL="187325" indent="-165735">
              <a:lnSpc>
                <a:spcPct val="100000"/>
              </a:lnSpc>
              <a:spcBef>
                <a:spcPts val="605"/>
              </a:spcBef>
              <a:buFont typeface="Tahoma"/>
              <a:buChar char="►"/>
              <a:tabLst>
                <a:tab pos="187325" algn="l"/>
              </a:tabLst>
            </a:pPr>
            <a:r>
              <a:rPr sz="1050" spc="-35" dirty="0">
                <a:latin typeface="Verdana"/>
                <a:cs typeface="Verdana"/>
              </a:rPr>
              <a:t>V-</a:t>
            </a:r>
            <a:r>
              <a:rPr sz="1050" spc="-10" dirty="0">
                <a:latin typeface="Verdana"/>
                <a:cs typeface="Verdana"/>
              </a:rPr>
              <a:t>PROFILE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spcBef>
                <a:spcPts val="5"/>
              </a:spcBef>
              <a:buFont typeface="Times New Roman"/>
              <a:buChar char="►"/>
              <a:tabLst>
                <a:tab pos="187325" algn="l"/>
              </a:tabLst>
            </a:pPr>
            <a:r>
              <a:rPr sz="1050" spc="-25" dirty="0">
                <a:latin typeface="Verdana"/>
                <a:cs typeface="Verdana"/>
              </a:rPr>
              <a:t>LCT</a:t>
            </a:r>
            <a:endParaRPr sz="1050" dirty="0">
              <a:latin typeface="Verdana"/>
              <a:cs typeface="Verdana"/>
            </a:endParaRPr>
          </a:p>
        </p:txBody>
      </p:sp>
      <p:pic>
        <p:nvPicPr>
          <p:cNvPr id="37" name="object 3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879590" y="3913378"/>
            <a:ext cx="1016088" cy="294131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826800" y="4492115"/>
            <a:ext cx="1052070" cy="349338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281926" y="5022938"/>
            <a:ext cx="688390" cy="509181"/>
          </a:xfrm>
          <a:prstGeom prst="rect">
            <a:avLst/>
          </a:prstGeom>
        </p:spPr>
      </p:pic>
      <p:sp>
        <p:nvSpPr>
          <p:cNvPr id="40" name="object 40"/>
          <p:cNvSpPr txBox="1"/>
          <p:nvPr/>
        </p:nvSpPr>
        <p:spPr>
          <a:xfrm>
            <a:off x="5124958" y="4975007"/>
            <a:ext cx="2342642" cy="47256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625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70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05" dirty="0">
                <a:latin typeface="Verdana"/>
                <a:cs typeface="Verdana"/>
              </a:rPr>
              <a:t>30%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5117210" y="5013578"/>
            <a:ext cx="2817495" cy="10795"/>
          </a:xfrm>
          <a:custGeom>
            <a:avLst/>
            <a:gdLst/>
            <a:ahLst/>
            <a:cxnLst/>
            <a:rect l="l" t="t" r="r" b="b"/>
            <a:pathLst>
              <a:path w="2817495" h="10795">
                <a:moveTo>
                  <a:pt x="0" y="0"/>
                </a:moveTo>
                <a:lnTo>
                  <a:pt x="2816987" y="10668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744457" y="53340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8732901" y="5334000"/>
            <a:ext cx="2207260" cy="1074012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5875">
              <a:lnSpc>
                <a:spcPct val="100000"/>
              </a:lnSpc>
              <a:spcBef>
                <a:spcPts val="635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75"/>
              </a:spcBef>
              <a:buFont typeface="Tahoma"/>
              <a:buChar char="►"/>
              <a:tabLst>
                <a:tab pos="177800" algn="l"/>
              </a:tabLst>
            </a:pPr>
            <a:r>
              <a:rPr sz="1050" dirty="0">
                <a:latin typeface="Verdana"/>
                <a:cs typeface="Verdana"/>
              </a:rPr>
              <a:t>Carving</a:t>
            </a:r>
            <a:r>
              <a:rPr sz="1050" spc="-3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experience</a:t>
            </a:r>
            <a:r>
              <a:rPr sz="1050" spc="-5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revolution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sz="1050" dirty="0">
                <a:latin typeface="Verdana"/>
                <a:cs typeface="Verdana"/>
              </a:rPr>
              <a:t>Performance</a:t>
            </a:r>
            <a:r>
              <a:rPr sz="1050" spc="12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skiing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sz="1050" dirty="0">
                <a:latin typeface="Verdana"/>
                <a:cs typeface="Verdana"/>
              </a:rPr>
              <a:t>Progressive</a:t>
            </a:r>
            <a:r>
              <a:rPr sz="1050" spc="-8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angles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sz="1050" dirty="0">
                <a:latin typeface="Verdana"/>
                <a:cs typeface="Verdana"/>
              </a:rPr>
              <a:t>Adapted</a:t>
            </a:r>
            <a:r>
              <a:rPr sz="1050" spc="13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123307" y="2464942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8720835" y="44196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8717026" y="4411345"/>
            <a:ext cx="2661285" cy="846455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19050" algn="l">
              <a:lnSpc>
                <a:spcPct val="100000"/>
              </a:lnSpc>
              <a:spcBef>
                <a:spcPts val="570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12700" marR="5080" algn="l">
              <a:lnSpc>
                <a:spcPct val="120100"/>
              </a:lnSpc>
              <a:spcBef>
                <a:spcPts val="250"/>
              </a:spcBef>
            </a:pPr>
            <a:r>
              <a:rPr sz="1050" dirty="0">
                <a:latin typeface="Verdana"/>
                <a:cs typeface="Verdana"/>
              </a:rPr>
              <a:t>Intermediates</a:t>
            </a:r>
            <a:r>
              <a:rPr sz="1050" spc="-105" dirty="0">
                <a:latin typeface="Verdana"/>
                <a:cs typeface="Verdana"/>
              </a:rPr>
              <a:t> </a:t>
            </a:r>
            <a:r>
              <a:rPr sz="1050" spc="-65" dirty="0">
                <a:latin typeface="Verdana"/>
                <a:cs typeface="Verdana"/>
              </a:rPr>
              <a:t>&amp;</a:t>
            </a:r>
            <a:r>
              <a:rPr sz="1050" spc="-95" dirty="0">
                <a:latin typeface="Verdana"/>
                <a:cs typeface="Verdana"/>
              </a:rPr>
              <a:t> </a:t>
            </a:r>
            <a:r>
              <a:rPr sz="1050" spc="15" dirty="0">
                <a:latin typeface="Verdana"/>
                <a:cs typeface="Verdana"/>
              </a:rPr>
              <a:t>Beginneers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15" dirty="0">
                <a:latin typeface="Verdana"/>
                <a:cs typeface="Verdana"/>
              </a:rPr>
              <a:t>looking</a:t>
            </a:r>
            <a:r>
              <a:rPr sz="1050" spc="-10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for discovery</a:t>
            </a:r>
            <a:r>
              <a:rPr sz="1050" spc="265" dirty="0">
                <a:latin typeface="Verdana"/>
                <a:cs typeface="Verdana"/>
              </a:rPr>
              <a:t> </a:t>
            </a:r>
            <a:r>
              <a:rPr sz="1050" spc="35" dirty="0">
                <a:latin typeface="Verdana"/>
                <a:cs typeface="Verdana"/>
              </a:rPr>
              <a:t>and</a:t>
            </a:r>
            <a:r>
              <a:rPr sz="1050" spc="260" dirty="0">
                <a:latin typeface="Verdana"/>
                <a:cs typeface="Verdana"/>
              </a:rPr>
              <a:t> </a:t>
            </a:r>
            <a:r>
              <a:rPr sz="1050" spc="5" dirty="0">
                <a:latin typeface="Verdana"/>
                <a:cs typeface="Verdana"/>
              </a:rPr>
              <a:t>progression</a:t>
            </a:r>
            <a:r>
              <a:rPr sz="1050" spc="265" dirty="0">
                <a:latin typeface="Verdana"/>
                <a:cs typeface="Verdana"/>
              </a:rPr>
              <a:t> </a:t>
            </a:r>
            <a:r>
              <a:rPr sz="1050" spc="15" dirty="0">
                <a:latin typeface="Verdana"/>
                <a:cs typeface="Verdana"/>
              </a:rPr>
              <a:t>in</a:t>
            </a:r>
            <a:r>
              <a:rPr sz="1050" spc="250" dirty="0">
                <a:latin typeface="Verdana"/>
                <a:cs typeface="Verdana"/>
              </a:rPr>
              <a:t> </a:t>
            </a:r>
            <a:r>
              <a:rPr sz="1050" spc="10" dirty="0">
                <a:latin typeface="Verdana"/>
                <a:cs typeface="Verdana"/>
              </a:rPr>
              <a:t>carving</a:t>
            </a:r>
            <a:r>
              <a:rPr sz="1050" spc="4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feeling.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8732901" y="6400800"/>
            <a:ext cx="1852295" cy="18986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35" dirty="0">
                <a:latin typeface="Tahoma"/>
                <a:cs typeface="Tahoma"/>
              </a:rPr>
              <a:t> </a:t>
            </a:r>
            <a:r>
              <a:rPr sz="1050" dirty="0">
                <a:latin typeface="Verdana"/>
                <a:cs typeface="Verdana"/>
              </a:rPr>
              <a:t>Bigger</a:t>
            </a:r>
            <a:r>
              <a:rPr sz="1050" spc="-35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skis</a:t>
            </a:r>
            <a:r>
              <a:rPr sz="1050" spc="-6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for</a:t>
            </a:r>
            <a:r>
              <a:rPr sz="1050" spc="-7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short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turn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124958" y="5462446"/>
            <a:ext cx="3096642" cy="770724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50" dirty="0">
                <a:latin typeface="Tahoma"/>
                <a:cs typeface="Tahoma"/>
              </a:rPr>
              <a:t> </a:t>
            </a:r>
            <a:r>
              <a:rPr lang="cs-CZ" sz="1050" spc="65" dirty="0">
                <a:latin typeface="Verdana"/>
                <a:cs typeface="Verdana"/>
              </a:rPr>
              <a:t>Až 20%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10" dirty="0">
                <a:latin typeface="Tahoma"/>
                <a:cs typeface="Tahoma"/>
              </a:rPr>
              <a:t> </a:t>
            </a:r>
            <a:r>
              <a:rPr lang="cs-CZ" sz="1050" dirty="0">
                <a:latin typeface="Verdana"/>
                <a:cs typeface="Verdana"/>
              </a:rPr>
              <a:t>Jádro z topolu s </a:t>
            </a: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PEFC</a:t>
            </a:r>
            <a:endParaRPr sz="105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40" dirty="0">
                <a:latin typeface="Tahoma"/>
                <a:cs typeface="Tahom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"zelená energie" při výrobě</a:t>
            </a: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15" dirty="0">
                <a:latin typeface="Tahoma"/>
                <a:cs typeface="Tahoma"/>
              </a:rPr>
              <a:t> </a:t>
            </a:r>
            <a:r>
              <a:rPr lang="pl-PL" sz="1050" dirty="0">
                <a:latin typeface="Verdana"/>
                <a:cs typeface="Verdana"/>
              </a:rPr>
              <a:t>Výroba i zdroje materiálů z Evropy  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41300" y="6515100"/>
            <a:ext cx="2550795" cy="162224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cs-CZ" sz="1000" b="1" i="1" spc="-85" dirty="0">
                <a:solidFill>
                  <a:srgbClr val="7E7E7E"/>
                </a:solidFill>
                <a:latin typeface="Verdana"/>
                <a:cs typeface="Verdana"/>
              </a:rPr>
              <a:t>Zapni své smysly</a:t>
            </a:r>
            <a:r>
              <a:rPr sz="1000" b="1" i="1" spc="-50" dirty="0">
                <a:solidFill>
                  <a:srgbClr val="7E7E7E"/>
                </a:solidFill>
                <a:latin typeface="Verdana"/>
                <a:cs typeface="Verdana"/>
              </a:rPr>
              <a:t>.</a:t>
            </a:r>
            <a:endParaRPr sz="1000" dirty="0">
              <a:latin typeface="Verdana"/>
              <a:cs typeface="Verdana"/>
            </a:endParaRPr>
          </a:p>
        </p:txBody>
      </p:sp>
      <p:graphicFrame>
        <p:nvGraphicFramePr>
          <p:cNvPr id="47" name="object 47"/>
          <p:cNvGraphicFramePr>
            <a:graphicFrameLocks noGrp="1"/>
          </p:cNvGraphicFramePr>
          <p:nvPr/>
        </p:nvGraphicFramePr>
        <p:xfrm>
          <a:off x="5117210" y="387010"/>
          <a:ext cx="5245733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893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5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76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333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5420">
                <a:tc>
                  <a:txBody>
                    <a:bodyPr/>
                    <a:lstStyle/>
                    <a:p>
                      <a:pPr marR="15240" algn="ctr">
                        <a:lnSpc>
                          <a:spcPts val="1290"/>
                        </a:lnSpc>
                      </a:pPr>
                      <a:r>
                        <a:rPr sz="1100" b="1" i="1" spc="-90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100" b="1" i="1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spc="-40" dirty="0">
                          <a:latin typeface="Verdana"/>
                          <a:cs typeface="Verdana"/>
                        </a:rPr>
                        <a:t>h</a:t>
                      </a:r>
                      <a:r>
                        <a:rPr sz="1100" b="1" i="1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spc="-50" dirty="0">
                          <a:latin typeface="Verdana"/>
                          <a:cs typeface="Verdana"/>
                        </a:rPr>
                        <a:t>e</a:t>
                      </a:r>
                      <a:endParaRPr sz="110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90"/>
                        </a:lnSpc>
                      </a:pPr>
                      <a:r>
                        <a:rPr sz="1100" b="1" i="1" spc="-30" dirty="0">
                          <a:latin typeface="Verdana"/>
                          <a:cs typeface="Verdana"/>
                        </a:rPr>
                        <a:t>b</a:t>
                      </a:r>
                      <a:r>
                        <a:rPr sz="1100" b="1" i="1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spc="-5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b="1" i="1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spc="-85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100" b="1" i="1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spc="-50" dirty="0">
                          <a:latin typeface="Verdana"/>
                          <a:cs typeface="Verdana"/>
                        </a:rPr>
                        <a:t>t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ts val="1290"/>
                        </a:lnSpc>
                      </a:pPr>
                      <a:r>
                        <a:rPr sz="1100" b="1" i="1" spc="-20" dirty="0">
                          <a:latin typeface="Verdana"/>
                          <a:cs typeface="Verdana"/>
                        </a:rPr>
                        <a:t>c</a:t>
                      </a:r>
                      <a:r>
                        <a:rPr sz="1100" b="1" i="1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100" b="1" i="1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spc="-95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100" b="1" i="1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spc="-85" dirty="0">
                          <a:latin typeface="Verdana"/>
                          <a:cs typeface="Verdana"/>
                        </a:rPr>
                        <a:t>v</a:t>
                      </a:r>
                      <a:r>
                        <a:rPr sz="1100" b="1" i="1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spc="-65" dirty="0">
                          <a:latin typeface="Verdana"/>
                          <a:cs typeface="Verdana"/>
                        </a:rPr>
                        <a:t>i</a:t>
                      </a:r>
                      <a:r>
                        <a:rPr sz="1100" b="1" i="1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spc="-40" dirty="0">
                          <a:latin typeface="Verdana"/>
                          <a:cs typeface="Verdana"/>
                        </a:rPr>
                        <a:t>n</a:t>
                      </a:r>
                      <a:r>
                        <a:rPr sz="1100" b="1" i="1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dirty="0">
                          <a:latin typeface="Verdana"/>
                          <a:cs typeface="Verdana"/>
                        </a:rPr>
                        <a:t>g</a:t>
                      </a:r>
                      <a:r>
                        <a:rPr sz="1100" b="1" i="1" spc="4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spc="-85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100" b="1" i="1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spc="-60" dirty="0">
                          <a:latin typeface="Verdana"/>
                          <a:cs typeface="Verdana"/>
                        </a:rPr>
                        <a:t>k</a:t>
                      </a:r>
                      <a:r>
                        <a:rPr sz="1100" b="1" i="1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spc="-50" dirty="0">
                          <a:latin typeface="Verdana"/>
                          <a:cs typeface="Verdana"/>
                        </a:rPr>
                        <a:t>i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ts val="1290"/>
                        </a:lnSpc>
                      </a:pPr>
                      <a:r>
                        <a:rPr sz="1100" b="1" i="1" spc="-35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100" b="1" i="1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dirty="0">
                          <a:latin typeface="Verdana"/>
                          <a:cs typeface="Verdana"/>
                        </a:rPr>
                        <a:t>o</a:t>
                      </a:r>
                      <a:r>
                        <a:rPr sz="1100" b="1" i="1" spc="43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spc="-65" dirty="0">
                          <a:latin typeface="Verdana"/>
                          <a:cs typeface="Verdana"/>
                        </a:rPr>
                        <a:t>f</a:t>
                      </a:r>
                      <a:r>
                        <a:rPr sz="1100" b="1" i="1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spc="-5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b="1" i="1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spc="-5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b="1" i="1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dirty="0">
                          <a:latin typeface="Verdana"/>
                          <a:cs typeface="Verdana"/>
                        </a:rPr>
                        <a:t>l</a:t>
                      </a:r>
                      <a:r>
                        <a:rPr sz="1100" b="1" i="1" spc="4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spc="-5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b="1" i="1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spc="-85" dirty="0">
                          <a:latin typeface="Verdana"/>
                          <a:cs typeface="Verdana"/>
                        </a:rPr>
                        <a:t>v</a:t>
                      </a:r>
                      <a:r>
                        <a:rPr sz="1100" b="1" i="1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spc="-5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b="1" i="1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spc="-95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100" b="1" i="1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dirty="0">
                          <a:latin typeface="Verdana"/>
                          <a:cs typeface="Verdana"/>
                        </a:rPr>
                        <a:t>y</a:t>
                      </a:r>
                      <a:r>
                        <a:rPr sz="1100" b="1" i="1" spc="4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spc="-35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100" b="1" i="1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spc="-45" dirty="0">
                          <a:latin typeface="Verdana"/>
                          <a:cs typeface="Verdana"/>
                        </a:rPr>
                        <a:t>u</a:t>
                      </a:r>
                      <a:r>
                        <a:rPr sz="1100" b="1" i="1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spc="-95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100" b="1" i="1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dirty="0">
                          <a:latin typeface="Verdana"/>
                          <a:cs typeface="Verdana"/>
                        </a:rPr>
                        <a:t>n</a:t>
                      </a:r>
                      <a:r>
                        <a:rPr sz="1100" b="1" i="1" spc="4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100" b="1" i="1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spc="-40" dirty="0">
                          <a:latin typeface="Verdana"/>
                          <a:cs typeface="Verdana"/>
                        </a:rPr>
                        <a:t>n</a:t>
                      </a:r>
                      <a:r>
                        <a:rPr sz="1100" b="1" i="1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spc="-50" dirty="0">
                          <a:latin typeface="Verdana"/>
                          <a:cs typeface="Verdana"/>
                        </a:rPr>
                        <a:t>d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marR="15240" algn="ctr">
                        <a:lnSpc>
                          <a:spcPts val="1275"/>
                        </a:lnSpc>
                        <a:spcBef>
                          <a:spcPts val="85"/>
                        </a:spcBef>
                      </a:pPr>
                      <a:r>
                        <a:rPr sz="1100" b="1" i="1" spc="-45" dirty="0">
                          <a:latin typeface="Verdana"/>
                          <a:cs typeface="Verdana"/>
                        </a:rPr>
                        <a:t>o</a:t>
                      </a:r>
                      <a:r>
                        <a:rPr sz="1100" b="1" i="1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spc="-30" dirty="0">
                          <a:latin typeface="Verdana"/>
                          <a:cs typeface="Verdana"/>
                        </a:rPr>
                        <a:t>p</a:t>
                      </a:r>
                      <a:r>
                        <a:rPr sz="1100" b="1" i="1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spc="-35" dirty="0">
                          <a:latin typeface="Verdana"/>
                          <a:cs typeface="Verdana"/>
                        </a:rPr>
                        <a:t>t</a:t>
                      </a:r>
                      <a:r>
                        <a:rPr sz="1100" b="1" i="1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spc="-65" dirty="0">
                          <a:latin typeface="Verdana"/>
                          <a:cs typeface="Verdana"/>
                        </a:rPr>
                        <a:t>i</a:t>
                      </a:r>
                      <a:r>
                        <a:rPr sz="1100" b="1" i="1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100" b="1" i="1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spc="-65" dirty="0">
                          <a:latin typeface="Verdana"/>
                          <a:cs typeface="Verdana"/>
                        </a:rPr>
                        <a:t>i</a:t>
                      </a:r>
                      <a:r>
                        <a:rPr sz="1100" b="1" i="1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spc="-85" dirty="0">
                          <a:latin typeface="Verdana"/>
                          <a:cs typeface="Verdana"/>
                        </a:rPr>
                        <a:t>z</a:t>
                      </a:r>
                      <a:r>
                        <a:rPr sz="1100" b="1" i="1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spc="-50" dirty="0">
                          <a:latin typeface="Verdana"/>
                          <a:cs typeface="Verdana"/>
                        </a:rPr>
                        <a:t>e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275"/>
                        </a:lnSpc>
                        <a:spcBef>
                          <a:spcPts val="85"/>
                        </a:spcBef>
                      </a:pPr>
                      <a:r>
                        <a:rPr sz="1100" b="1" i="1" spc="-85" dirty="0">
                          <a:latin typeface="Verdana"/>
                          <a:cs typeface="Verdana"/>
                        </a:rPr>
                        <a:t>y</a:t>
                      </a:r>
                      <a:r>
                        <a:rPr sz="1100" b="1" i="1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spc="-45" dirty="0">
                          <a:latin typeface="Verdana"/>
                          <a:cs typeface="Verdana"/>
                        </a:rPr>
                        <a:t>o</a:t>
                      </a:r>
                      <a:r>
                        <a:rPr sz="1100" b="1" i="1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spc="-45" dirty="0">
                          <a:latin typeface="Verdana"/>
                          <a:cs typeface="Verdana"/>
                        </a:rPr>
                        <a:t>u</a:t>
                      </a:r>
                      <a:r>
                        <a:rPr sz="1100" b="1" i="1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spc="-60" dirty="0">
                          <a:latin typeface="Verdana"/>
                          <a:cs typeface="Verdana"/>
                        </a:rPr>
                        <a:t>r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1275"/>
                        </a:lnSpc>
                        <a:spcBef>
                          <a:spcPts val="85"/>
                        </a:spcBef>
                      </a:pPr>
                      <a:r>
                        <a:rPr sz="1100" b="1" i="1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100" b="1" i="1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spc="-40" dirty="0">
                          <a:latin typeface="Verdana"/>
                          <a:cs typeface="Verdana"/>
                        </a:rPr>
                        <a:t>n</a:t>
                      </a:r>
                      <a:r>
                        <a:rPr sz="1100" b="1" i="1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spc="-20" dirty="0">
                          <a:latin typeface="Verdana"/>
                          <a:cs typeface="Verdana"/>
                        </a:rPr>
                        <a:t>g</a:t>
                      </a:r>
                      <a:r>
                        <a:rPr sz="1100" b="1" i="1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spc="-65" dirty="0">
                          <a:latin typeface="Verdana"/>
                          <a:cs typeface="Verdana"/>
                        </a:rPr>
                        <a:t>l</a:t>
                      </a:r>
                      <a:r>
                        <a:rPr sz="1100" b="1" i="1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b="1" i="1" spc="43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spc="-65" dirty="0">
                          <a:latin typeface="Verdana"/>
                          <a:cs typeface="Verdana"/>
                        </a:rPr>
                        <a:t>f</a:t>
                      </a:r>
                      <a:r>
                        <a:rPr sz="1100" b="1" i="1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spc="-45" dirty="0">
                          <a:latin typeface="Verdana"/>
                          <a:cs typeface="Verdana"/>
                        </a:rPr>
                        <a:t>o</a:t>
                      </a:r>
                      <a:r>
                        <a:rPr sz="1100" b="1" i="1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100" b="1" i="1" spc="48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spc="-50" dirty="0">
                          <a:latin typeface="Verdana"/>
                          <a:cs typeface="Verdana"/>
                        </a:rPr>
                        <a:t>a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10795" marB="0"/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ts val="1275"/>
                        </a:lnSpc>
                        <a:spcBef>
                          <a:spcPts val="85"/>
                        </a:spcBef>
                      </a:pPr>
                      <a:r>
                        <a:rPr sz="1100" b="1" i="1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100" b="1" i="1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100" b="1" i="1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spc="-120" dirty="0">
                          <a:latin typeface="Verdana"/>
                          <a:cs typeface="Verdana"/>
                        </a:rPr>
                        <a:t>x</a:t>
                      </a:r>
                      <a:r>
                        <a:rPr sz="1100" b="1" i="1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spc="-65" dirty="0">
                          <a:latin typeface="Verdana"/>
                          <a:cs typeface="Verdana"/>
                        </a:rPr>
                        <a:t>i</a:t>
                      </a:r>
                      <a:r>
                        <a:rPr sz="1100" b="1" i="1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100" b="1" i="1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spc="-45" dirty="0">
                          <a:latin typeface="Verdana"/>
                          <a:cs typeface="Verdana"/>
                        </a:rPr>
                        <a:t>u</a:t>
                      </a:r>
                      <a:r>
                        <a:rPr sz="1100" b="1" i="1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100" b="1" i="1" spc="48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spc="-30" dirty="0">
                          <a:latin typeface="Verdana"/>
                          <a:cs typeface="Verdana"/>
                        </a:rPr>
                        <a:t>p</a:t>
                      </a:r>
                      <a:r>
                        <a:rPr sz="1100" b="1" i="1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spc="-65" dirty="0">
                          <a:latin typeface="Verdana"/>
                          <a:cs typeface="Verdana"/>
                        </a:rPr>
                        <a:t>l</a:t>
                      </a:r>
                      <a:r>
                        <a:rPr sz="1100" b="1" i="1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spc="-50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b="1" i="1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100" b="1" i="1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spc="-85" dirty="0">
                          <a:latin typeface="Verdana"/>
                          <a:cs typeface="Verdana"/>
                        </a:rPr>
                        <a:t>s</a:t>
                      </a:r>
                      <a:r>
                        <a:rPr sz="1100" b="1" i="1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spc="-45" dirty="0">
                          <a:latin typeface="Verdana"/>
                          <a:cs typeface="Verdana"/>
                        </a:rPr>
                        <a:t>u</a:t>
                      </a:r>
                      <a:r>
                        <a:rPr sz="1100" b="1" i="1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spc="-95" dirty="0">
                          <a:latin typeface="Verdana"/>
                          <a:cs typeface="Verdana"/>
                        </a:rPr>
                        <a:t>r</a:t>
                      </a:r>
                      <a:r>
                        <a:rPr sz="1100" b="1" i="1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spc="-45" dirty="0">
                          <a:latin typeface="Verdana"/>
                          <a:cs typeface="Verdana"/>
                        </a:rPr>
                        <a:t>e</a:t>
                      </a:r>
                      <a:r>
                        <a:rPr sz="1100" b="1" i="1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b="1" i="1" spc="-50" dirty="0">
                          <a:latin typeface="Verdana"/>
                          <a:cs typeface="Verdana"/>
                        </a:rPr>
                        <a:t>.</a:t>
                      </a:r>
                      <a:endParaRPr sz="1100" dirty="0">
                        <a:latin typeface="Verdana"/>
                        <a:cs typeface="Verdana"/>
                      </a:endParaRPr>
                    </a:p>
                  </a:txBody>
                  <a:tcPr marL="0" marR="0" marT="1079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8" name="object 32">
            <a:extLst>
              <a:ext uri="{FF2B5EF4-FFF2-40B4-BE49-F238E27FC236}">
                <a16:creationId xmlns:a16="http://schemas.microsoft.com/office/drawing/2014/main" id="{E4D5CEC4-A700-CF0F-47F3-338E39CFFC00}"/>
              </a:ext>
            </a:extLst>
          </p:cNvPr>
          <p:cNvSpPr txBox="1"/>
          <p:nvPr/>
        </p:nvSpPr>
        <p:spPr>
          <a:xfrm>
            <a:off x="189128" y="4572000"/>
            <a:ext cx="3041624" cy="2240998"/>
          </a:xfrm>
          <a:prstGeom prst="rect">
            <a:avLst/>
          </a:prstGeom>
          <a:ln w="12700">
            <a:noFill/>
          </a:ln>
        </p:spPr>
        <p:txBody>
          <a:bodyPr vert="horz" wrap="square" lIns="0" tIns="60325" rIns="0" bIns="0" rtlCol="0">
            <a:spAutoFit/>
          </a:bodyPr>
          <a:lstStyle/>
          <a:p>
            <a:pPr marL="86995">
              <a:spcBef>
                <a:spcPts val="475"/>
              </a:spcBef>
            </a:pP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Z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130" dirty="0">
                <a:latin typeface="Tahoma"/>
                <a:cs typeface="Tahoma"/>
              </a:rPr>
              <a:t> 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G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5" dirty="0">
                <a:latin typeface="Tahoma"/>
                <a:cs typeface="Tahoma"/>
              </a:rPr>
              <a:t>E</a:t>
            </a:r>
            <a:r>
              <a:rPr lang="cs-CZ" sz="1000" b="1" spc="5" dirty="0">
                <a:latin typeface="Tahoma"/>
                <a:cs typeface="Tahoma"/>
              </a:rPr>
              <a:t> </a:t>
            </a:r>
          </a:p>
          <a:p>
            <a:pPr marL="86995">
              <a:spcBef>
                <a:spcPts val="475"/>
              </a:spcBef>
            </a:pPr>
            <a:r>
              <a:rPr lang="cs-CZ" sz="1100" i="1" kern="0" spc="5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FORZA je carving v té nejčistší podobě: maximální sklon a malé omezení rychlosti. Jejich krátký rádius, větší délka a širší špička zvyšují stabilitu, takže můžete sklonit boky a zrychlovat jako závodník Světového poháru. F O R Z A znamená znovuzrození carvingového lyžování.</a:t>
            </a:r>
            <a:endParaRPr lang="cs-CZ" sz="1100" kern="10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86995">
              <a:lnSpc>
                <a:spcPct val="100000"/>
              </a:lnSpc>
              <a:spcBef>
                <a:spcPts val="475"/>
              </a:spcBef>
            </a:pPr>
            <a:endParaRPr sz="1100" dirty="0">
              <a:latin typeface="Verdana" panose="020B0604030504040204" pitchFamily="34" charset="0"/>
              <a:ea typeface="Verdana" panose="020B0604030504040204" pitchFamily="34" charset="0"/>
              <a:cs typeface="Tahoma"/>
            </a:endParaRPr>
          </a:p>
          <a:p>
            <a:pPr marL="73660" marR="407670">
              <a:lnSpc>
                <a:spcPct val="100000"/>
              </a:lnSpc>
              <a:spcBef>
                <a:spcPts val="409"/>
              </a:spcBef>
            </a:pPr>
            <a:endParaRPr sz="10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451649" y="-3"/>
            <a:ext cx="1216025" cy="6848475"/>
            <a:chOff x="3451649" y="-3"/>
            <a:chExt cx="1216025" cy="68484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51649" y="114213"/>
              <a:ext cx="553431" cy="6652021"/>
            </a:xfrm>
            <a:prstGeom prst="rect">
              <a:avLst/>
            </a:prstGeom>
          </p:spPr>
        </p:pic>
        <p:pic>
          <p:nvPicPr>
            <p:cNvPr id="4" name="object 4" descr="Une image contenant texte, sac à dos  Description générée automatiquement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70655" y="2821051"/>
              <a:ext cx="447217" cy="197485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62780" y="-3"/>
              <a:ext cx="704367" cy="6848475"/>
            </a:xfrm>
            <a:prstGeom prst="rect">
              <a:avLst/>
            </a:prstGeom>
          </p:spPr>
        </p:pic>
        <p:pic>
          <p:nvPicPr>
            <p:cNvPr id="6" name="object 6" descr="Une image contenant texte, sac à dos  Description générée automatiquement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93336" y="2810128"/>
              <a:ext cx="447217" cy="197485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243331" y="2861817"/>
            <a:ext cx="1313180" cy="657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2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V Á Z Á N Í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050" spc="-10" dirty="0">
                <a:latin typeface="Verdana"/>
                <a:cs typeface="Verdana"/>
              </a:rPr>
              <a:t>FCKDX02</a:t>
            </a:r>
            <a:endParaRPr sz="105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050" dirty="0">
                <a:latin typeface="Verdana"/>
                <a:cs typeface="Verdana"/>
              </a:rPr>
              <a:t>XPRESS</a:t>
            </a:r>
            <a:r>
              <a:rPr sz="1050" spc="-105" dirty="0">
                <a:latin typeface="Verdana"/>
                <a:cs typeface="Verdana"/>
              </a:rPr>
              <a:t> </a:t>
            </a:r>
            <a:r>
              <a:rPr sz="1050" spc="-135" dirty="0">
                <a:latin typeface="Verdana"/>
                <a:cs typeface="Verdana"/>
              </a:rPr>
              <a:t>10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spc="60" dirty="0">
                <a:latin typeface="Verdana"/>
                <a:cs typeface="Verdana"/>
              </a:rPr>
              <a:t>GW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B83</a:t>
            </a:r>
            <a:endParaRPr sz="105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050" dirty="0">
                <a:latin typeface="Verdana"/>
                <a:cs typeface="Verdana"/>
              </a:rPr>
              <a:t>BLACK</a:t>
            </a:r>
            <a:r>
              <a:rPr sz="1050" spc="40" dirty="0">
                <a:latin typeface="Verdana"/>
                <a:cs typeface="Verdana"/>
              </a:rPr>
              <a:t> CHROME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9064" y="230505"/>
            <a:ext cx="2270125" cy="1093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75"/>
              </a:lnSpc>
              <a:spcBef>
                <a:spcPts val="100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UNISEX</a:t>
            </a:r>
            <a:r>
              <a:rPr sz="1100" spc="-11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8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80" dirty="0">
                <a:solidFill>
                  <a:srgbClr val="7E7E7E"/>
                </a:solidFill>
                <a:latin typeface="Verdana"/>
                <a:cs typeface="Verdana"/>
              </a:rPr>
              <a:t>-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PISTE</a:t>
            </a:r>
            <a:endParaRPr sz="1100">
              <a:latin typeface="Verdana"/>
              <a:cs typeface="Verdana"/>
            </a:endParaRPr>
          </a:p>
          <a:p>
            <a:pPr marL="12700">
              <a:lnSpc>
                <a:spcPts val="2835"/>
              </a:lnSpc>
              <a:tabLst>
                <a:tab pos="1626235" algn="l"/>
              </a:tabLst>
            </a:pPr>
            <a:r>
              <a:rPr sz="2400" b="1" spc="125" dirty="0">
                <a:solidFill>
                  <a:srgbClr val="030505"/>
                </a:solidFill>
                <a:latin typeface="Tahoma"/>
                <a:cs typeface="Tahoma"/>
              </a:rPr>
              <a:t>F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5" dirty="0">
                <a:solidFill>
                  <a:srgbClr val="030505"/>
                </a:solidFill>
                <a:latin typeface="Tahoma"/>
                <a:cs typeface="Tahoma"/>
              </a:rPr>
              <a:t>O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R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05" dirty="0">
                <a:solidFill>
                  <a:srgbClr val="030505"/>
                </a:solidFill>
                <a:latin typeface="Tahoma"/>
                <a:cs typeface="Tahoma"/>
              </a:rPr>
              <a:t>Z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4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	</a:t>
            </a:r>
            <a:r>
              <a:rPr sz="2400" b="1" spc="-114" dirty="0">
                <a:solidFill>
                  <a:srgbClr val="030505"/>
                </a:solidFill>
                <a:latin typeface="Tahoma"/>
                <a:cs typeface="Tahoma"/>
              </a:rPr>
              <a:t>3</a:t>
            </a:r>
            <a:r>
              <a:rPr sz="2400" b="1" spc="-17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90" dirty="0">
                <a:solidFill>
                  <a:srgbClr val="030505"/>
                </a:solidFill>
                <a:latin typeface="Tahoma"/>
                <a:cs typeface="Tahoma"/>
              </a:rPr>
              <a:t>0</a:t>
            </a:r>
            <a:r>
              <a:rPr sz="2400" b="1" spc="-14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50" dirty="0">
                <a:solidFill>
                  <a:srgbClr val="030505"/>
                </a:solidFill>
                <a:latin typeface="Calibri"/>
                <a:cs typeface="Calibri"/>
              </a:rPr>
              <a:t>°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2400" b="1" spc="140" dirty="0">
                <a:solidFill>
                  <a:srgbClr val="030505"/>
                </a:solidFill>
                <a:latin typeface="Tahoma"/>
                <a:cs typeface="Tahoma"/>
              </a:rPr>
              <a:t>C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4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RAOPV02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9064" y="1457706"/>
            <a:ext cx="1722755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Verdana"/>
                <a:cs typeface="Verdana"/>
              </a:rPr>
              <a:t>RROPV02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FORZA</a:t>
            </a:r>
            <a:r>
              <a:rPr sz="1100" spc="15" dirty="0">
                <a:latin typeface="Verdana"/>
                <a:cs typeface="Verdana"/>
              </a:rPr>
              <a:t> </a:t>
            </a:r>
            <a:r>
              <a:rPr sz="1100" spc="-55" dirty="0">
                <a:latin typeface="Verdana"/>
                <a:cs typeface="Verdana"/>
              </a:rPr>
              <a:t>30'</a:t>
            </a:r>
            <a:r>
              <a:rPr sz="1100" spc="2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CA </a:t>
            </a:r>
            <a:r>
              <a:rPr sz="1100" spc="-50" dirty="0">
                <a:latin typeface="Verdana"/>
                <a:cs typeface="Verdana"/>
              </a:rPr>
              <a:t>XP10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lang="cs-CZ" sz="1100" b="1" spc="-80" dirty="0">
                <a:solidFill>
                  <a:srgbClr val="292729"/>
                </a:solidFill>
                <a:latin typeface="Tahoma"/>
                <a:cs typeface="Tahoma"/>
              </a:rPr>
              <a:t>11 490,- </a:t>
            </a:r>
            <a:endParaRPr sz="1100" dirty="0">
              <a:latin typeface="Tahoma"/>
              <a:cs typeface="Tahoma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5116321" y="1339274"/>
          <a:ext cx="2894330" cy="11239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943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7325">
                <a:tc>
                  <a:txBody>
                    <a:bodyPr/>
                    <a:lstStyle/>
                    <a:p>
                      <a:pPr>
                        <a:lnSpc>
                          <a:spcPts val="1235"/>
                        </a:lnSpc>
                      </a:pPr>
                      <a:r>
                        <a:rPr sz="1050" spc="-60" dirty="0">
                          <a:latin typeface="Verdana"/>
                          <a:cs typeface="Verdana"/>
                        </a:rPr>
                        <a:t>X-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PRESS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85" dirty="0">
                          <a:latin typeface="Verdana"/>
                          <a:cs typeface="Verdana"/>
                        </a:rPr>
                        <a:t>148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156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164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15" dirty="0">
                          <a:latin typeface="Verdana"/>
                          <a:cs typeface="Verdana"/>
                        </a:rPr>
                        <a:t>171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179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3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125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74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10" dirty="0">
                          <a:latin typeface="Verdana"/>
                          <a:cs typeface="Verdana"/>
                        </a:rPr>
                        <a:t>111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20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14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90" dirty="0">
                          <a:latin typeface="Verdana"/>
                          <a:cs typeface="Verdana"/>
                        </a:rPr>
                        <a:t>(171</a:t>
                      </a:r>
                      <a:r>
                        <a:rPr sz="105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16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2,8</a:t>
                      </a:r>
                      <a:r>
                        <a:rPr sz="1050" spc="-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95" dirty="0">
                          <a:latin typeface="Verdana"/>
                          <a:cs typeface="Verdana"/>
                        </a:rPr>
                        <a:t>(171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92099" y="3666693"/>
            <a:ext cx="1780413" cy="872413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1851893" y="187528"/>
            <a:ext cx="245745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35" dirty="0">
                <a:solidFill>
                  <a:srgbClr val="FCFBFF"/>
                </a:solidFill>
                <a:latin typeface="Tahoma"/>
                <a:cs typeface="Tahoma"/>
              </a:rPr>
              <a:t>CO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132070" y="3736619"/>
            <a:ext cx="1035685" cy="6019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7800" marR="5080" indent="-165735">
              <a:lnSpc>
                <a:spcPct val="120000"/>
              </a:lnSpc>
              <a:spcBef>
                <a:spcPts val="95"/>
              </a:spcBef>
              <a:buFont typeface="Times New Roman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Poplar</a:t>
            </a:r>
            <a:r>
              <a:rPr sz="1050" spc="65" dirty="0">
                <a:latin typeface="Verdana"/>
                <a:cs typeface="Verdana"/>
              </a:rPr>
              <a:t> </a:t>
            </a:r>
            <a:r>
              <a:rPr sz="1050" spc="40" dirty="0">
                <a:latin typeface="Verdana"/>
                <a:cs typeface="Verdana"/>
              </a:rPr>
              <a:t>PEFC 	</a:t>
            </a:r>
            <a:r>
              <a:rPr sz="1050" spc="-10" dirty="0">
                <a:latin typeface="Verdana"/>
                <a:cs typeface="Verdana"/>
              </a:rPr>
              <a:t>Woodcore</a:t>
            </a:r>
            <a:endParaRPr sz="105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Tip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580123" y="3736619"/>
            <a:ext cx="1383030" cy="60198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3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Carbon</a:t>
            </a:r>
            <a:r>
              <a:rPr sz="1050" spc="-5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beam</a:t>
            </a:r>
            <a:endParaRPr sz="105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Cap</a:t>
            </a:r>
            <a:r>
              <a:rPr sz="1050" spc="-3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sidewall</a:t>
            </a:r>
            <a:endParaRPr sz="105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-10" dirty="0">
                <a:latin typeface="Verdana"/>
                <a:cs typeface="Verdana"/>
              </a:rPr>
              <a:t>Oversized</a:t>
            </a:r>
            <a:r>
              <a:rPr sz="1050" spc="-3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pic>
        <p:nvPicPr>
          <p:cNvPr id="16" name="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687675" y="4496973"/>
            <a:ext cx="1145817" cy="330464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240492" y="4570296"/>
            <a:ext cx="1074743" cy="195773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8717026" y="1094435"/>
            <a:ext cx="2978353" cy="286796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9050" algn="l">
              <a:lnSpc>
                <a:spcPct val="100000"/>
              </a:lnSpc>
              <a:spcBef>
                <a:spcPts val="660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  <a:p>
            <a:pPr marL="12700" marR="5715" algn="l">
              <a:lnSpc>
                <a:spcPct val="120000"/>
              </a:lnSpc>
              <a:spcBef>
                <a:spcPts val="355"/>
              </a:spcBef>
            </a:pPr>
            <a:r>
              <a:rPr lang="cs-CZ" sz="1050" dirty="0">
                <a:latin typeface="Verdana"/>
                <a:cs typeface="Verdana"/>
              </a:rPr>
              <a:t>Objevte carving a obohaťte své lyžařské zážitky. Lyže Rossignol </a:t>
            </a:r>
            <a:r>
              <a:rPr lang="cs-CZ" sz="1050" dirty="0" err="1">
                <a:latin typeface="Verdana"/>
                <a:cs typeface="Verdana"/>
              </a:rPr>
              <a:t>Forza</a:t>
            </a:r>
            <a:r>
              <a:rPr lang="cs-CZ" sz="1050" dirty="0">
                <a:latin typeface="Verdana"/>
                <a:cs typeface="Verdana"/>
              </a:rPr>
              <a:t> 30° CA vám otevřou dveře k čistému carvingu. Nabízejí vyváženou kombinaci jistoty a kontroly pro začínající lyžaře, kteří se chtějí plně věnovat obloukům a zažít "</a:t>
            </a:r>
            <a:r>
              <a:rPr lang="cs-CZ" sz="1050" dirty="0" err="1">
                <a:latin typeface="Verdana"/>
                <a:cs typeface="Verdana"/>
              </a:rPr>
              <a:t>easy</a:t>
            </a:r>
            <a:r>
              <a:rPr lang="cs-CZ" sz="1050" dirty="0">
                <a:latin typeface="Verdana"/>
                <a:cs typeface="Verdana"/>
              </a:rPr>
              <a:t>" carving. Konstrukce kombinuje rocker na špičce, </a:t>
            </a:r>
            <a:r>
              <a:rPr lang="cs-CZ" sz="1050" dirty="0" err="1">
                <a:latin typeface="Verdana"/>
                <a:cs typeface="Verdana"/>
              </a:rPr>
              <a:t>Overrsized</a:t>
            </a:r>
            <a:r>
              <a:rPr lang="cs-CZ" sz="105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sidecut</a:t>
            </a:r>
            <a:r>
              <a:rPr lang="cs-CZ" sz="1050" dirty="0">
                <a:latin typeface="Verdana"/>
                <a:cs typeface="Verdana"/>
              </a:rPr>
              <a:t> a širší rozměry špičky a patky s dřevěným jádrem a konstrukcí s bočnic typu „cap“, což zajišťuje snadný zážitek z carvingu. Probuďte své smysly.</a:t>
            </a:r>
          </a:p>
          <a:p>
            <a:pPr marL="12700" marR="5715" algn="l">
              <a:lnSpc>
                <a:spcPct val="120000"/>
              </a:lnSpc>
              <a:spcBef>
                <a:spcPts val="355"/>
              </a:spcBef>
            </a:pPr>
            <a:endParaRPr lang="cs-CZ" sz="1050" dirty="0">
              <a:latin typeface="Verdana"/>
              <a:cs typeface="Verdana"/>
            </a:endParaRPr>
          </a:p>
          <a:p>
            <a:pPr marL="12700" algn="l">
              <a:lnSpc>
                <a:spcPct val="100000"/>
              </a:lnSpc>
              <a:spcBef>
                <a:spcPts val="254"/>
              </a:spcBef>
            </a:pPr>
            <a:endParaRPr sz="1050" dirty="0">
              <a:latin typeface="Verdana"/>
              <a:cs typeface="Verdan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47840" y="2247392"/>
            <a:ext cx="2412365" cy="86995"/>
            <a:chOff x="247840" y="2247392"/>
            <a:chExt cx="2412365" cy="86995"/>
          </a:xfrm>
        </p:grpSpPr>
        <p:sp>
          <p:nvSpPr>
            <p:cNvPr id="20" name="object 20"/>
            <p:cNvSpPr/>
            <p:nvPr/>
          </p:nvSpPr>
          <p:spPr>
            <a:xfrm>
              <a:off x="247840" y="2247392"/>
              <a:ext cx="2412365" cy="86995"/>
            </a:xfrm>
            <a:custGeom>
              <a:avLst/>
              <a:gdLst/>
              <a:ahLst/>
              <a:cxnLst/>
              <a:rect l="l" t="t" r="r" b="b"/>
              <a:pathLst>
                <a:path w="2412365" h="86994">
                  <a:moveTo>
                    <a:pt x="2368486" y="0"/>
                  </a:moveTo>
                  <a:lnTo>
                    <a:pt x="43535" y="0"/>
                  </a:lnTo>
                  <a:lnTo>
                    <a:pt x="26593" y="3429"/>
                  </a:lnTo>
                  <a:lnTo>
                    <a:pt x="12750" y="12700"/>
                  </a:lnTo>
                  <a:lnTo>
                    <a:pt x="3428" y="26543"/>
                  </a:lnTo>
                  <a:lnTo>
                    <a:pt x="0" y="43561"/>
                  </a:lnTo>
                  <a:lnTo>
                    <a:pt x="3428" y="60452"/>
                  </a:lnTo>
                  <a:lnTo>
                    <a:pt x="12750" y="74295"/>
                  </a:lnTo>
                  <a:lnTo>
                    <a:pt x="26593" y="83566"/>
                  </a:lnTo>
                  <a:lnTo>
                    <a:pt x="43535" y="86995"/>
                  </a:lnTo>
                  <a:lnTo>
                    <a:pt x="2368486" y="86995"/>
                  </a:lnTo>
                  <a:lnTo>
                    <a:pt x="2385504" y="83566"/>
                  </a:lnTo>
                  <a:lnTo>
                    <a:pt x="2399347" y="74295"/>
                  </a:lnTo>
                  <a:lnTo>
                    <a:pt x="2408618" y="60452"/>
                  </a:lnTo>
                  <a:lnTo>
                    <a:pt x="2412047" y="43561"/>
                  </a:lnTo>
                  <a:lnTo>
                    <a:pt x="2408618" y="26543"/>
                  </a:lnTo>
                  <a:lnTo>
                    <a:pt x="2399347" y="12700"/>
                  </a:lnTo>
                  <a:lnTo>
                    <a:pt x="2385504" y="3429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65468" y="2260346"/>
              <a:ext cx="684530" cy="61594"/>
            </a:xfrm>
            <a:custGeom>
              <a:avLst/>
              <a:gdLst/>
              <a:ahLst/>
              <a:cxnLst/>
              <a:rect l="l" t="t" r="r" b="b"/>
              <a:pathLst>
                <a:path w="684530" h="61594">
                  <a:moveTo>
                    <a:pt x="660361" y="0"/>
                  </a:moveTo>
                  <a:lnTo>
                    <a:pt x="23583" y="0"/>
                  </a:lnTo>
                  <a:lnTo>
                    <a:pt x="14401" y="2412"/>
                  </a:lnTo>
                  <a:lnTo>
                    <a:pt x="6908" y="8889"/>
                  </a:lnTo>
                  <a:lnTo>
                    <a:pt x="1854" y="18668"/>
                  </a:lnTo>
                  <a:lnTo>
                    <a:pt x="0" y="30606"/>
                  </a:lnTo>
                  <a:lnTo>
                    <a:pt x="1854" y="42417"/>
                  </a:lnTo>
                  <a:lnTo>
                    <a:pt x="6908" y="52196"/>
                  </a:lnTo>
                  <a:lnTo>
                    <a:pt x="14401" y="58800"/>
                  </a:lnTo>
                  <a:lnTo>
                    <a:pt x="23583" y="61213"/>
                  </a:lnTo>
                  <a:lnTo>
                    <a:pt x="660361" y="61213"/>
                  </a:lnTo>
                  <a:lnTo>
                    <a:pt x="669544" y="58800"/>
                  </a:lnTo>
                  <a:lnTo>
                    <a:pt x="677049" y="52196"/>
                  </a:lnTo>
                  <a:lnTo>
                    <a:pt x="682104" y="42417"/>
                  </a:lnTo>
                  <a:lnTo>
                    <a:pt x="683958" y="30606"/>
                  </a:lnTo>
                  <a:lnTo>
                    <a:pt x="682104" y="18668"/>
                  </a:lnTo>
                  <a:lnTo>
                    <a:pt x="677049" y="8889"/>
                  </a:lnTo>
                  <a:lnTo>
                    <a:pt x="669544" y="2412"/>
                  </a:lnTo>
                  <a:lnTo>
                    <a:pt x="660361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247840" y="2517648"/>
            <a:ext cx="2412365" cy="87630"/>
            <a:chOff x="247840" y="2517648"/>
            <a:chExt cx="2412365" cy="87630"/>
          </a:xfrm>
        </p:grpSpPr>
        <p:sp>
          <p:nvSpPr>
            <p:cNvPr id="23" name="object 23"/>
            <p:cNvSpPr/>
            <p:nvPr/>
          </p:nvSpPr>
          <p:spPr>
            <a:xfrm>
              <a:off x="247840" y="2517648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826"/>
                  </a:lnTo>
                  <a:lnTo>
                    <a:pt x="3428" y="26669"/>
                  </a:lnTo>
                  <a:lnTo>
                    <a:pt x="0" y="43561"/>
                  </a:lnTo>
                  <a:lnTo>
                    <a:pt x="3428" y="60578"/>
                  </a:lnTo>
                  <a:lnTo>
                    <a:pt x="12750" y="74294"/>
                  </a:lnTo>
                  <a:lnTo>
                    <a:pt x="26593" y="83692"/>
                  </a:lnTo>
                  <a:lnTo>
                    <a:pt x="43535" y="87122"/>
                  </a:lnTo>
                  <a:lnTo>
                    <a:pt x="2368486" y="87122"/>
                  </a:lnTo>
                  <a:lnTo>
                    <a:pt x="2385504" y="83692"/>
                  </a:lnTo>
                  <a:lnTo>
                    <a:pt x="2399347" y="74294"/>
                  </a:lnTo>
                  <a:lnTo>
                    <a:pt x="2408618" y="60578"/>
                  </a:lnTo>
                  <a:lnTo>
                    <a:pt x="2412047" y="43561"/>
                  </a:lnTo>
                  <a:lnTo>
                    <a:pt x="2408618" y="26669"/>
                  </a:lnTo>
                  <a:lnTo>
                    <a:pt x="2399347" y="12826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11441" y="2530602"/>
              <a:ext cx="785495" cy="60960"/>
            </a:xfrm>
            <a:custGeom>
              <a:avLst/>
              <a:gdLst/>
              <a:ahLst/>
              <a:cxnLst/>
              <a:rect l="l" t="t" r="r" b="b"/>
              <a:pathLst>
                <a:path w="785494" h="60960">
                  <a:moveTo>
                    <a:pt x="757605" y="0"/>
                  </a:moveTo>
                  <a:lnTo>
                    <a:pt x="27622" y="0"/>
                  </a:lnTo>
                  <a:lnTo>
                    <a:pt x="16865" y="2412"/>
                  </a:lnTo>
                  <a:lnTo>
                    <a:pt x="8089" y="8889"/>
                  </a:lnTo>
                  <a:lnTo>
                    <a:pt x="2171" y="18542"/>
                  </a:lnTo>
                  <a:lnTo>
                    <a:pt x="0" y="30352"/>
                  </a:lnTo>
                  <a:lnTo>
                    <a:pt x="2171" y="42290"/>
                  </a:lnTo>
                  <a:lnTo>
                    <a:pt x="8089" y="51943"/>
                  </a:lnTo>
                  <a:lnTo>
                    <a:pt x="16865" y="58420"/>
                  </a:lnTo>
                  <a:lnTo>
                    <a:pt x="27622" y="60833"/>
                  </a:lnTo>
                  <a:lnTo>
                    <a:pt x="757605" y="60833"/>
                  </a:lnTo>
                  <a:lnTo>
                    <a:pt x="768350" y="58420"/>
                  </a:lnTo>
                  <a:lnTo>
                    <a:pt x="777138" y="51943"/>
                  </a:lnTo>
                  <a:lnTo>
                    <a:pt x="783043" y="42290"/>
                  </a:lnTo>
                  <a:lnTo>
                    <a:pt x="785215" y="30352"/>
                  </a:lnTo>
                  <a:lnTo>
                    <a:pt x="783043" y="18542"/>
                  </a:lnTo>
                  <a:lnTo>
                    <a:pt x="777138" y="8889"/>
                  </a:lnTo>
                  <a:lnTo>
                    <a:pt x="768350" y="2412"/>
                  </a:lnTo>
                  <a:lnTo>
                    <a:pt x="757605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496620" y="2342464"/>
            <a:ext cx="217170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52245" y="2342464"/>
            <a:ext cx="596900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096770" y="2342464"/>
            <a:ext cx="389255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07009" y="2612516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211681" y="2612516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068829" y="2612516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224053" y="2840354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189128" y="4690529"/>
            <a:ext cx="3070707" cy="1851148"/>
          </a:xfrm>
          <a:prstGeom prst="rect">
            <a:avLst/>
          </a:prstGeom>
          <a:ln w="12700">
            <a:noFill/>
          </a:ln>
        </p:spPr>
        <p:txBody>
          <a:bodyPr vert="horz" wrap="square" lIns="0" tIns="60325" rIns="0" bIns="0" rtlCol="0">
            <a:spAutoFit/>
          </a:bodyPr>
          <a:lstStyle/>
          <a:p>
            <a:pPr marL="86995">
              <a:spcBef>
                <a:spcPts val="475"/>
              </a:spcBef>
            </a:pP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Z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130" dirty="0">
                <a:latin typeface="Tahoma"/>
                <a:cs typeface="Tahoma"/>
              </a:rPr>
              <a:t> 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G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5" dirty="0">
                <a:latin typeface="Tahoma"/>
                <a:cs typeface="Tahoma"/>
              </a:rPr>
              <a:t>E</a:t>
            </a:r>
            <a:r>
              <a:rPr lang="cs-CZ" sz="1000" b="1" spc="5" dirty="0">
                <a:latin typeface="Tahoma"/>
                <a:cs typeface="Tahoma"/>
              </a:rPr>
              <a:t>  </a:t>
            </a:r>
          </a:p>
          <a:p>
            <a:pPr marL="86995">
              <a:spcBef>
                <a:spcPts val="475"/>
              </a:spcBef>
            </a:pPr>
            <a:r>
              <a:rPr lang="cs-CZ" sz="1100" dirty="0">
                <a:latin typeface="Verdana" panose="020B0604030504040204" pitchFamily="34" charset="0"/>
                <a:ea typeface="Verdana" panose="020B0604030504040204" pitchFamily="34" charset="0"/>
              </a:rPr>
              <a:t>FORZA je carving v té nejčistší podobě: maximální sklon a malé omezení rychlosti. Jejich krátký rádius, větší délka a širší špička zvyšují stabilitu, takže můžete sklonit boky a zrychlovat jako závodník Světového poháru. F O R Z A znamená znovuzrození carvingového lyžování.</a:t>
            </a:r>
          </a:p>
          <a:p>
            <a:pPr marL="86995">
              <a:lnSpc>
                <a:spcPct val="100000"/>
              </a:lnSpc>
              <a:spcBef>
                <a:spcPts val="475"/>
              </a:spcBef>
            </a:pPr>
            <a:endParaRPr sz="1000" dirty="0"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096383" y="1113536"/>
            <a:ext cx="10731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L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248725" y="1113536"/>
            <a:ext cx="159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5093715" y="108585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720835" y="107797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744457" y="53340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8732901" y="5308600"/>
            <a:ext cx="2206625" cy="873957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5875">
              <a:lnSpc>
                <a:spcPct val="100000"/>
              </a:lnSpc>
              <a:spcBef>
                <a:spcPts val="635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75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Revoluce v carvingu</a:t>
            </a: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sz="1050" dirty="0" err="1">
                <a:latin typeface="Verdana"/>
                <a:cs typeface="Verdana"/>
              </a:rPr>
              <a:t>Progres</a:t>
            </a:r>
            <a:r>
              <a:rPr lang="cs-CZ" sz="1050" dirty="0" err="1">
                <a:latin typeface="Verdana"/>
                <a:cs typeface="Verdana"/>
              </a:rPr>
              <a:t>ivní</a:t>
            </a:r>
            <a:r>
              <a:rPr lang="cs-CZ" sz="1050" dirty="0">
                <a:latin typeface="Verdana"/>
                <a:cs typeface="Verdana"/>
              </a:rPr>
              <a:t> úhly náklonu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sz="1050" dirty="0">
                <a:latin typeface="Verdana"/>
                <a:cs typeface="Verdana"/>
              </a:rPr>
              <a:t>Adapt</a:t>
            </a:r>
            <a:r>
              <a:rPr lang="cs-CZ" sz="1050" dirty="0" err="1">
                <a:latin typeface="Verdana"/>
                <a:cs typeface="Verdana"/>
              </a:rPr>
              <a:t>ivní</a:t>
            </a:r>
            <a:r>
              <a:rPr sz="1050" spc="13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 dirty="0">
              <a:latin typeface="Verdana"/>
              <a:cs typeface="Verdana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5114035" y="5010403"/>
            <a:ext cx="2856865" cy="521970"/>
            <a:chOff x="5114035" y="5010403"/>
            <a:chExt cx="2856865" cy="521970"/>
          </a:xfrm>
        </p:grpSpPr>
        <p:pic>
          <p:nvPicPr>
            <p:cNvPr id="40" name="object 4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281925" y="5022938"/>
              <a:ext cx="688390" cy="509181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5117210" y="5013578"/>
              <a:ext cx="2817495" cy="10795"/>
            </a:xfrm>
            <a:custGeom>
              <a:avLst/>
              <a:gdLst/>
              <a:ahLst/>
              <a:cxnLst/>
              <a:rect l="l" t="t" r="r" b="b"/>
              <a:pathLst>
                <a:path w="2817495" h="10795">
                  <a:moveTo>
                    <a:pt x="0" y="0"/>
                  </a:moveTo>
                  <a:lnTo>
                    <a:pt x="2816987" y="10668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5125592" y="3531870"/>
            <a:ext cx="148272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5123307" y="2758351"/>
            <a:ext cx="3060065" cy="757555"/>
            <a:chOff x="5123307" y="2758351"/>
            <a:chExt cx="3060065" cy="757555"/>
          </a:xfrm>
        </p:grpSpPr>
        <p:sp>
          <p:nvSpPr>
            <p:cNvPr id="44" name="object 44"/>
            <p:cNvSpPr/>
            <p:nvPr/>
          </p:nvSpPr>
          <p:spPr>
            <a:xfrm>
              <a:off x="5123307" y="3502786"/>
              <a:ext cx="2817495" cy="0"/>
            </a:xfrm>
            <a:custGeom>
              <a:avLst/>
              <a:gdLst/>
              <a:ahLst/>
              <a:cxnLst/>
              <a:rect l="l" t="t" r="r" b="b"/>
              <a:pathLst>
                <a:path w="2817495">
                  <a:moveTo>
                    <a:pt x="0" y="0"/>
                  </a:moveTo>
                  <a:lnTo>
                    <a:pt x="2816987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 descr="Une image contenant livre, conception, fournitures de bureau  Description générée automatiquement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971157" y="2758351"/>
              <a:ext cx="1211618" cy="757262"/>
            </a:xfrm>
            <a:prstGeom prst="rect">
              <a:avLst/>
            </a:prstGeom>
          </p:spPr>
        </p:pic>
      </p:grpSp>
      <p:sp>
        <p:nvSpPr>
          <p:cNvPr id="46" name="object 46"/>
          <p:cNvSpPr txBox="1"/>
          <p:nvPr/>
        </p:nvSpPr>
        <p:spPr>
          <a:xfrm>
            <a:off x="5116448" y="2400937"/>
            <a:ext cx="1464310" cy="511175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lang="pt-BR" sz="1000" b="1" dirty="0">
                <a:latin typeface="Tahoma"/>
                <a:cs typeface="Tahoma"/>
              </a:rPr>
              <a:t>T E C H N O L O G I E </a:t>
            </a:r>
            <a:endParaRPr sz="1000" dirty="0">
              <a:latin typeface="Tahoma"/>
              <a:cs typeface="Tahoma"/>
            </a:endParaRPr>
          </a:p>
          <a:p>
            <a:pPr marL="181610" indent="-165100">
              <a:lnSpc>
                <a:spcPct val="100000"/>
              </a:lnSpc>
              <a:spcBef>
                <a:spcPts val="705"/>
              </a:spcBef>
              <a:buFont typeface="Tahoma"/>
              <a:buChar char="►"/>
              <a:tabLst>
                <a:tab pos="181610" algn="l"/>
              </a:tabLst>
            </a:pPr>
            <a:r>
              <a:rPr sz="1050" spc="-40" dirty="0">
                <a:latin typeface="Verdana"/>
                <a:cs typeface="Verdana"/>
              </a:rPr>
              <a:t>V-</a:t>
            </a:r>
            <a:r>
              <a:rPr sz="1050" spc="-10" dirty="0">
                <a:latin typeface="Verdana"/>
                <a:cs typeface="Verdana"/>
              </a:rPr>
              <a:t>PROFILE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5123307" y="2464942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720835" y="41910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8717026" y="4267200"/>
            <a:ext cx="3380612" cy="586506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409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12700" marR="5080">
              <a:lnSpc>
                <a:spcPct val="120000"/>
              </a:lnSpc>
              <a:spcBef>
                <a:spcPts val="90"/>
              </a:spcBef>
            </a:pPr>
            <a:r>
              <a:rPr lang="cs-CZ" sz="1050" dirty="0">
                <a:latin typeface="Verdana"/>
                <a:cs typeface="Verdana"/>
              </a:rPr>
              <a:t>Začátečníci, kteří touží po nových zážitcích a chtějí se zdokonalovat v carvingovém stylu.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5124958" y="5046709"/>
            <a:ext cx="2531110" cy="120097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65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40" dirty="0">
                <a:latin typeface="Tahoma"/>
                <a:cs typeface="Tahoma"/>
              </a:rPr>
              <a:t> </a:t>
            </a:r>
            <a:r>
              <a:rPr sz="1050" spc="-105" dirty="0">
                <a:latin typeface="Verdana"/>
                <a:cs typeface="Verdana"/>
              </a:rPr>
              <a:t>30%</a:t>
            </a:r>
            <a:r>
              <a:rPr sz="1050" spc="-75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50" dirty="0">
                <a:latin typeface="Tahoma"/>
                <a:cs typeface="Tahoma"/>
              </a:rPr>
              <a:t> </a:t>
            </a:r>
            <a:r>
              <a:rPr lang="cs-CZ" sz="1050" spc="65" dirty="0">
                <a:latin typeface="Verdana"/>
                <a:cs typeface="Verdana"/>
              </a:rPr>
              <a:t>Až 20%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10" dirty="0">
                <a:latin typeface="Tahoma"/>
                <a:cs typeface="Tahoma"/>
              </a:rPr>
              <a:t> </a:t>
            </a:r>
            <a:r>
              <a:rPr lang="cs-CZ" sz="1050" dirty="0">
                <a:latin typeface="Verdana"/>
                <a:cs typeface="Verdana"/>
              </a:rPr>
              <a:t>Jádro z topolu s </a:t>
            </a: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PEFC</a:t>
            </a:r>
            <a:endParaRPr sz="105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40" dirty="0">
                <a:latin typeface="Tahoma"/>
                <a:cs typeface="Tahom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"zelená energie" při výrobě</a:t>
            </a: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15" dirty="0">
                <a:latin typeface="Tahoma"/>
                <a:cs typeface="Tahoma"/>
              </a:rPr>
              <a:t> </a:t>
            </a:r>
            <a:r>
              <a:rPr lang="pl-PL" sz="1050" dirty="0">
                <a:latin typeface="Verdana"/>
                <a:cs typeface="Verdana"/>
              </a:rPr>
              <a:t>Výroba i zdroje materiálů z Evropy  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732901" y="6211570"/>
            <a:ext cx="2186305" cy="17056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45" dirty="0">
                <a:latin typeface="Tahoma"/>
                <a:cs typeface="Tahoma"/>
              </a:rPr>
              <a:t> </a:t>
            </a:r>
            <a:r>
              <a:rPr lang="cs-CZ" sz="1050" spc="-10" dirty="0">
                <a:latin typeface="Verdana"/>
                <a:cs typeface="Verdana"/>
              </a:rPr>
              <a:t>Snadný přístup k carvingu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41300" y="6515100"/>
            <a:ext cx="2550795" cy="162224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algn="just">
              <a:lnSpc>
                <a:spcPct val="100000"/>
              </a:lnSpc>
            </a:pPr>
            <a:r>
              <a:rPr lang="cs-CZ" sz="1000" b="1" i="1" spc="-85" dirty="0">
                <a:solidFill>
                  <a:srgbClr val="7E7E7E"/>
                </a:solidFill>
                <a:latin typeface="Verdana"/>
                <a:cs typeface="Verdana"/>
              </a:rPr>
              <a:t>Zapni své smysly</a:t>
            </a:r>
            <a:r>
              <a:rPr sz="1000" b="1" i="1" spc="-50" dirty="0">
                <a:solidFill>
                  <a:srgbClr val="7E7E7E"/>
                </a:solidFill>
                <a:latin typeface="Verdana"/>
                <a:cs typeface="Verdana"/>
              </a:rPr>
              <a:t>.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136260" y="336905"/>
            <a:ext cx="5833110" cy="39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100" b="1" i="1" spc="-90" dirty="0">
                <a:latin typeface="Verdana"/>
                <a:cs typeface="Verdana"/>
              </a:rPr>
              <a:t>T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40" dirty="0">
                <a:latin typeface="Verdana"/>
                <a:cs typeface="Verdana"/>
              </a:rPr>
              <a:t>h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e</a:t>
            </a:r>
            <a:r>
              <a:rPr sz="1100" b="1" i="1" spc="484" dirty="0">
                <a:latin typeface="Verdana"/>
                <a:cs typeface="Verdana"/>
              </a:rPr>
              <a:t> </a:t>
            </a:r>
            <a:r>
              <a:rPr sz="1100" b="1" i="1" spc="-30" dirty="0">
                <a:latin typeface="Verdana"/>
                <a:cs typeface="Verdana"/>
              </a:rPr>
              <a:t>b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e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85" dirty="0">
                <a:latin typeface="Verdana"/>
                <a:cs typeface="Verdana"/>
              </a:rPr>
              <a:t>s </a:t>
            </a:r>
            <a:r>
              <a:rPr sz="1100" b="1" i="1" dirty="0">
                <a:latin typeface="Verdana"/>
                <a:cs typeface="Verdana"/>
              </a:rPr>
              <a:t>t</a:t>
            </a:r>
            <a:r>
              <a:rPr sz="1100" b="1" i="1" spc="480" dirty="0">
                <a:latin typeface="Verdana"/>
                <a:cs typeface="Verdana"/>
              </a:rPr>
              <a:t> </a:t>
            </a:r>
            <a:r>
              <a:rPr sz="1100" b="1" i="1" spc="-85" dirty="0">
                <a:latin typeface="Verdana"/>
                <a:cs typeface="Verdana"/>
              </a:rPr>
              <a:t>s </a:t>
            </a:r>
            <a:r>
              <a:rPr sz="1100" b="1" i="1" spc="-60" dirty="0">
                <a:latin typeface="Verdana"/>
                <a:cs typeface="Verdana"/>
              </a:rPr>
              <a:t>k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i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s</a:t>
            </a:r>
            <a:r>
              <a:rPr sz="1100" b="1" i="1" spc="475" dirty="0">
                <a:latin typeface="Verdana"/>
                <a:cs typeface="Verdana"/>
              </a:rPr>
              <a:t> </a:t>
            </a:r>
            <a:r>
              <a:rPr sz="1100" b="1" i="1" spc="-35" dirty="0">
                <a:latin typeface="Verdana"/>
                <a:cs typeface="Verdana"/>
              </a:rPr>
              <a:t>t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o</a:t>
            </a:r>
            <a:r>
              <a:rPr sz="1100" b="1" i="1" spc="495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f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e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l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l</a:t>
            </a:r>
            <a:r>
              <a:rPr sz="1100" b="1" i="1" spc="470" dirty="0">
                <a:latin typeface="Verdana"/>
                <a:cs typeface="Verdana"/>
              </a:rPr>
              <a:t> </a:t>
            </a:r>
            <a:r>
              <a:rPr sz="1100" b="1" i="1" spc="-35" dirty="0">
                <a:latin typeface="Verdana"/>
                <a:cs typeface="Verdana"/>
              </a:rPr>
              <a:t>t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40" dirty="0">
                <a:latin typeface="Verdana"/>
                <a:cs typeface="Verdana"/>
              </a:rPr>
              <a:t>h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e</a:t>
            </a:r>
            <a:r>
              <a:rPr sz="1100" b="1" i="1" spc="480" dirty="0">
                <a:latin typeface="Verdana"/>
                <a:cs typeface="Verdana"/>
              </a:rPr>
              <a:t> </a:t>
            </a:r>
            <a:r>
              <a:rPr sz="1100" b="1" i="1" spc="-20" dirty="0">
                <a:latin typeface="Verdana"/>
                <a:cs typeface="Verdana"/>
              </a:rPr>
              <a:t>c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a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95" dirty="0">
                <a:latin typeface="Verdana"/>
                <a:cs typeface="Verdana"/>
              </a:rPr>
              <a:t>r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85" dirty="0">
                <a:latin typeface="Verdana"/>
                <a:cs typeface="Verdana"/>
              </a:rPr>
              <a:t>v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i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40" dirty="0">
                <a:latin typeface="Verdana"/>
                <a:cs typeface="Verdana"/>
              </a:rPr>
              <a:t>n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g</a:t>
            </a:r>
            <a:r>
              <a:rPr sz="1100" b="1" i="1" spc="465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e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f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f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e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20" dirty="0">
                <a:latin typeface="Verdana"/>
                <a:cs typeface="Verdana"/>
              </a:rPr>
              <a:t>c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t</a:t>
            </a:r>
            <a:r>
              <a:rPr sz="1100" b="1" i="1" spc="47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a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40" dirty="0">
                <a:latin typeface="Verdana"/>
                <a:cs typeface="Verdana"/>
              </a:rPr>
              <a:t>n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d</a:t>
            </a:r>
            <a:r>
              <a:rPr sz="1100" b="1" i="1" spc="490" dirty="0">
                <a:latin typeface="Verdana"/>
                <a:cs typeface="Verdana"/>
              </a:rPr>
              <a:t> </a:t>
            </a:r>
            <a:r>
              <a:rPr sz="1100" b="1" i="1" spc="-85" dirty="0">
                <a:latin typeface="Verdana"/>
                <a:cs typeface="Verdana"/>
              </a:rPr>
              <a:t>s </a:t>
            </a:r>
            <a:r>
              <a:rPr sz="1100" b="1" i="1" spc="-35" dirty="0">
                <a:latin typeface="Verdana"/>
                <a:cs typeface="Verdana"/>
              </a:rPr>
              <a:t>t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a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95" dirty="0">
                <a:latin typeface="Verdana"/>
                <a:cs typeface="Verdana"/>
              </a:rPr>
              <a:t>r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t </a:t>
            </a:r>
            <a:r>
              <a:rPr sz="1100" b="1" i="1" spc="-35" dirty="0">
                <a:latin typeface="Verdana"/>
                <a:cs typeface="Verdana"/>
              </a:rPr>
              <a:t>t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o</a:t>
            </a:r>
            <a:r>
              <a:rPr sz="1100" b="1" i="1" spc="434" dirty="0">
                <a:latin typeface="Verdana"/>
                <a:cs typeface="Verdana"/>
              </a:rPr>
              <a:t> </a:t>
            </a:r>
            <a:r>
              <a:rPr sz="1100" b="1" i="1" spc="-20" dirty="0">
                <a:latin typeface="Verdana"/>
                <a:cs typeface="Verdana"/>
              </a:rPr>
              <a:t>c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95" dirty="0">
                <a:latin typeface="Verdana"/>
                <a:cs typeface="Verdana"/>
              </a:rPr>
              <a:t>r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e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a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35" dirty="0">
                <a:latin typeface="Verdana"/>
                <a:cs typeface="Verdana"/>
              </a:rPr>
              <a:t>t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e</a:t>
            </a:r>
            <a:r>
              <a:rPr sz="1100" b="1" i="1" spc="475" dirty="0">
                <a:latin typeface="Verdana"/>
                <a:cs typeface="Verdana"/>
              </a:rPr>
              <a:t> </a:t>
            </a:r>
            <a:r>
              <a:rPr sz="1100" b="1" i="1" spc="-85" dirty="0">
                <a:latin typeface="Verdana"/>
                <a:cs typeface="Verdana"/>
              </a:rPr>
              <a:t>y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45" dirty="0">
                <a:latin typeface="Verdana"/>
                <a:cs typeface="Verdana"/>
              </a:rPr>
              <a:t>o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45" dirty="0">
                <a:latin typeface="Verdana"/>
                <a:cs typeface="Verdana"/>
              </a:rPr>
              <a:t>u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r</a:t>
            </a:r>
            <a:r>
              <a:rPr sz="1100" b="1" i="1" spc="65" dirty="0">
                <a:latin typeface="Verdana"/>
                <a:cs typeface="Verdana"/>
              </a:rPr>
              <a:t>  </a:t>
            </a:r>
            <a:r>
              <a:rPr sz="1100" b="1" i="1" dirty="0">
                <a:latin typeface="Verdana"/>
                <a:cs typeface="Verdana"/>
              </a:rPr>
              <a:t>a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40" dirty="0">
                <a:latin typeface="Verdana"/>
                <a:cs typeface="Verdana"/>
              </a:rPr>
              <a:t>n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20" dirty="0">
                <a:latin typeface="Verdana"/>
                <a:cs typeface="Verdana"/>
              </a:rPr>
              <a:t>g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l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e</a:t>
            </a:r>
            <a:r>
              <a:rPr sz="1100" b="1" i="1" spc="470" dirty="0">
                <a:latin typeface="Verdana"/>
                <a:cs typeface="Verdana"/>
              </a:rPr>
              <a:t> </a:t>
            </a:r>
            <a:r>
              <a:rPr sz="1100" b="1" i="1" spc="-85" dirty="0">
                <a:latin typeface="Verdana"/>
                <a:cs typeface="Verdana"/>
              </a:rPr>
              <a:t>s </a:t>
            </a:r>
            <a:r>
              <a:rPr sz="1100" b="1" i="1" spc="-35" dirty="0">
                <a:latin typeface="Verdana"/>
                <a:cs typeface="Verdana"/>
              </a:rPr>
              <a:t>t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45" dirty="0">
                <a:latin typeface="Verdana"/>
                <a:cs typeface="Verdana"/>
              </a:rPr>
              <a:t>o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95" dirty="0">
                <a:latin typeface="Verdana"/>
                <a:cs typeface="Verdana"/>
              </a:rPr>
              <a:t>r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85" dirty="0">
                <a:latin typeface="Verdana"/>
                <a:cs typeface="Verdana"/>
              </a:rPr>
              <a:t>y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.</a:t>
            </a:r>
            <a:endParaRPr sz="11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413644" y="-3"/>
            <a:ext cx="1275715" cy="6848475"/>
            <a:chOff x="3413644" y="-3"/>
            <a:chExt cx="1275715" cy="68484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13644" y="114289"/>
              <a:ext cx="585311" cy="665646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84751" y="-3"/>
              <a:ext cx="704202" cy="6848475"/>
            </a:xfrm>
            <a:prstGeom prst="rect">
              <a:avLst/>
            </a:prstGeom>
          </p:spPr>
        </p:pic>
        <p:pic>
          <p:nvPicPr>
            <p:cNvPr id="5" name="object 5" descr="Une image contenant texte  Description générée automatiquement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66591" y="2855468"/>
              <a:ext cx="425221" cy="1880616"/>
            </a:xfrm>
            <a:prstGeom prst="rect">
              <a:avLst/>
            </a:prstGeom>
          </p:spPr>
        </p:pic>
        <p:pic>
          <p:nvPicPr>
            <p:cNvPr id="6" name="object 6" descr="Une image contenant texte  Description générée automatiquement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10862" y="2855468"/>
              <a:ext cx="425221" cy="1880616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240588" y="230505"/>
            <a:ext cx="2270125" cy="1093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75"/>
              </a:lnSpc>
              <a:spcBef>
                <a:spcPts val="100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UNISEX</a:t>
            </a:r>
            <a:r>
              <a:rPr sz="1100" spc="-11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8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80" dirty="0">
                <a:solidFill>
                  <a:srgbClr val="7E7E7E"/>
                </a:solidFill>
                <a:latin typeface="Verdana"/>
                <a:cs typeface="Verdana"/>
              </a:rPr>
              <a:t>-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PISTE</a:t>
            </a:r>
            <a:endParaRPr sz="1100">
              <a:latin typeface="Verdana"/>
              <a:cs typeface="Verdana"/>
            </a:endParaRPr>
          </a:p>
          <a:p>
            <a:pPr marL="12700">
              <a:lnSpc>
                <a:spcPts val="2835"/>
              </a:lnSpc>
              <a:tabLst>
                <a:tab pos="1626235" algn="l"/>
              </a:tabLst>
            </a:pPr>
            <a:r>
              <a:rPr sz="2400" b="1" spc="125" dirty="0">
                <a:solidFill>
                  <a:srgbClr val="030505"/>
                </a:solidFill>
                <a:latin typeface="Tahoma"/>
                <a:cs typeface="Tahoma"/>
              </a:rPr>
              <a:t>F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5" dirty="0">
                <a:solidFill>
                  <a:srgbClr val="030505"/>
                </a:solidFill>
                <a:latin typeface="Tahoma"/>
                <a:cs typeface="Tahoma"/>
              </a:rPr>
              <a:t>O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R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05" dirty="0">
                <a:solidFill>
                  <a:srgbClr val="030505"/>
                </a:solidFill>
                <a:latin typeface="Tahoma"/>
                <a:cs typeface="Tahoma"/>
              </a:rPr>
              <a:t>Z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4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	</a:t>
            </a:r>
            <a:r>
              <a:rPr sz="2400" b="1" spc="-125" dirty="0">
                <a:solidFill>
                  <a:srgbClr val="030505"/>
                </a:solidFill>
                <a:latin typeface="Tahoma"/>
                <a:cs typeface="Tahoma"/>
              </a:rPr>
              <a:t>2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90" dirty="0">
                <a:solidFill>
                  <a:srgbClr val="030505"/>
                </a:solidFill>
                <a:latin typeface="Tahoma"/>
                <a:cs typeface="Tahoma"/>
              </a:rPr>
              <a:t>0</a:t>
            </a:r>
            <a:r>
              <a:rPr sz="2400" b="1" spc="-14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50" dirty="0">
                <a:solidFill>
                  <a:srgbClr val="030505"/>
                </a:solidFill>
                <a:latin typeface="Calibri"/>
                <a:cs typeface="Calibri"/>
              </a:rPr>
              <a:t>°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2400" b="1" spc="125" dirty="0">
                <a:solidFill>
                  <a:srgbClr val="030505"/>
                </a:solidFill>
                <a:latin typeface="Tahoma"/>
                <a:cs typeface="Tahoma"/>
              </a:rPr>
              <a:t>F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G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RAOPV01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0588" y="1457706"/>
            <a:ext cx="1842770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100" spc="-10" dirty="0">
                <a:latin typeface="Verdana"/>
                <a:cs typeface="Verdana"/>
              </a:rPr>
              <a:t>RROPV01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FORZA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spc="-55" dirty="0">
                <a:latin typeface="Verdana"/>
                <a:cs typeface="Verdana"/>
              </a:rPr>
              <a:t>20'</a:t>
            </a:r>
            <a:r>
              <a:rPr sz="1100" spc="-25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V-FG </a:t>
            </a:r>
            <a:r>
              <a:rPr sz="1100" spc="-50" dirty="0">
                <a:latin typeface="Verdana"/>
                <a:cs typeface="Verdana"/>
              </a:rPr>
              <a:t>XP10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lang="cs-CZ" sz="1100" b="1" spc="-55" dirty="0">
                <a:solidFill>
                  <a:srgbClr val="292729"/>
                </a:solidFill>
                <a:latin typeface="Tahoma"/>
                <a:cs typeface="Tahoma"/>
              </a:rPr>
              <a:t>9 990,- </a:t>
            </a:r>
            <a:endParaRPr sz="1100" dirty="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32070" y="3730904"/>
            <a:ext cx="1035685" cy="6019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7800" marR="5080" indent="-165735">
              <a:lnSpc>
                <a:spcPct val="120000"/>
              </a:lnSpc>
              <a:spcBef>
                <a:spcPts val="95"/>
              </a:spcBef>
              <a:buFont typeface="Times New Roman"/>
              <a:buChar char="►"/>
              <a:tabLst>
                <a:tab pos="198120" algn="l"/>
              </a:tabLst>
            </a:pPr>
            <a:r>
              <a:rPr sz="1050" dirty="0">
                <a:latin typeface="Verdana"/>
                <a:cs typeface="Verdana"/>
              </a:rPr>
              <a:t>Poplar</a:t>
            </a:r>
            <a:r>
              <a:rPr sz="1050" spc="65" dirty="0">
                <a:latin typeface="Verdana"/>
                <a:cs typeface="Verdana"/>
              </a:rPr>
              <a:t> </a:t>
            </a:r>
            <a:r>
              <a:rPr sz="1050" spc="40" dirty="0">
                <a:latin typeface="Verdana"/>
                <a:cs typeface="Verdana"/>
              </a:rPr>
              <a:t>PEFC 	</a:t>
            </a:r>
            <a:r>
              <a:rPr sz="1050" spc="-10" dirty="0">
                <a:latin typeface="Verdana"/>
                <a:cs typeface="Verdana"/>
              </a:rPr>
              <a:t>Woodcore</a:t>
            </a:r>
            <a:endParaRPr sz="105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Tip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80123" y="3730904"/>
            <a:ext cx="1383030" cy="60198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3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-10" dirty="0">
                <a:latin typeface="Verdana"/>
                <a:cs typeface="Verdana"/>
              </a:rPr>
              <a:t>Fiberglass</a:t>
            </a:r>
            <a:endParaRPr sz="105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Cap</a:t>
            </a:r>
            <a:r>
              <a:rPr sz="1050" spc="-3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sidewall</a:t>
            </a:r>
            <a:endParaRPr sz="105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-10" dirty="0">
                <a:latin typeface="Verdana"/>
                <a:cs typeface="Verdana"/>
              </a:rPr>
              <a:t>Oversized</a:t>
            </a:r>
            <a:r>
              <a:rPr sz="1050" spc="-3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2461" y="3654405"/>
            <a:ext cx="1729854" cy="827997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1851893" y="187528"/>
            <a:ext cx="245745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35" dirty="0">
                <a:solidFill>
                  <a:srgbClr val="FCFBFF"/>
                </a:solidFill>
                <a:latin typeface="Tahoma"/>
                <a:cs typeface="Tahoma"/>
              </a:rPr>
              <a:t>CO</a:t>
            </a:r>
            <a:endParaRPr sz="1100">
              <a:latin typeface="Tahoma"/>
              <a:cs typeface="Tahoma"/>
            </a:endParaRPr>
          </a:p>
        </p:txBody>
      </p:sp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5118227" y="1343125"/>
          <a:ext cx="2821940" cy="111696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219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7325">
                <a:tc>
                  <a:txBody>
                    <a:bodyPr/>
                    <a:lstStyle/>
                    <a:p>
                      <a:pPr>
                        <a:lnSpc>
                          <a:spcPts val="1230"/>
                        </a:lnSpc>
                      </a:pPr>
                      <a:r>
                        <a:rPr sz="1050" spc="-65" dirty="0">
                          <a:latin typeface="Verdana"/>
                          <a:cs typeface="Verdana"/>
                        </a:rPr>
                        <a:t>X-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PRESS</a:t>
                      </a:r>
                      <a:r>
                        <a:rPr sz="1050" spc="-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85" dirty="0">
                          <a:latin typeface="Verdana"/>
                          <a:cs typeface="Verdana"/>
                        </a:rPr>
                        <a:t>148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156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164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15" dirty="0">
                          <a:latin typeface="Verdana"/>
                          <a:cs typeface="Verdana"/>
                        </a:rPr>
                        <a:t>171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179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3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125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74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10" dirty="0">
                          <a:latin typeface="Verdana"/>
                          <a:cs typeface="Verdana"/>
                        </a:rPr>
                        <a:t>111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14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90" dirty="0">
                          <a:latin typeface="Verdana"/>
                          <a:cs typeface="Verdana"/>
                        </a:rPr>
                        <a:t>(171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2,8</a:t>
                      </a:r>
                      <a:r>
                        <a:rPr sz="105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5" name="object 15"/>
          <p:cNvSpPr txBox="1"/>
          <p:nvPr/>
        </p:nvSpPr>
        <p:spPr>
          <a:xfrm>
            <a:off x="8744457" y="1080912"/>
            <a:ext cx="2683383" cy="2177519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9050" algn="l">
              <a:lnSpc>
                <a:spcPct val="100000"/>
              </a:lnSpc>
              <a:spcBef>
                <a:spcPts val="660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  <a:p>
            <a:pPr marL="12700" algn="l">
              <a:lnSpc>
                <a:spcPct val="100000"/>
              </a:lnSpc>
              <a:spcBef>
                <a:spcPts val="605"/>
              </a:spcBef>
            </a:pPr>
            <a:r>
              <a:rPr lang="cs-CZ" sz="1100" dirty="0">
                <a:latin typeface="Verdana"/>
                <a:cs typeface="Verdana"/>
              </a:rPr>
              <a:t>Objevte carving. Rozšiřte své dovednosti. Lyže Rossignol </a:t>
            </a:r>
            <a:r>
              <a:rPr lang="cs-CZ" sz="1100" dirty="0" err="1">
                <a:latin typeface="Verdana"/>
                <a:cs typeface="Verdana"/>
              </a:rPr>
              <a:t>Forza</a:t>
            </a:r>
            <a:r>
              <a:rPr lang="cs-CZ" sz="1100" dirty="0">
                <a:latin typeface="Verdana"/>
                <a:cs typeface="Verdana"/>
              </a:rPr>
              <a:t> 20° otevírají začátečníkům dveře do světa carvingu díky snadné kontrole hran. </a:t>
            </a:r>
            <a:r>
              <a:rPr lang="cs-CZ" sz="1100" dirty="0" err="1">
                <a:latin typeface="Verdana"/>
                <a:cs typeface="Verdana"/>
              </a:rPr>
              <a:t>Oversize</a:t>
            </a:r>
            <a:r>
              <a:rPr lang="cs-CZ" sz="1100" dirty="0">
                <a:latin typeface="Verdana"/>
                <a:cs typeface="Verdana"/>
              </a:rPr>
              <a:t> </a:t>
            </a:r>
            <a:r>
              <a:rPr lang="cs-CZ" sz="1100" dirty="0" err="1">
                <a:latin typeface="Verdana"/>
                <a:cs typeface="Verdana"/>
              </a:rPr>
              <a:t>sidecut</a:t>
            </a:r>
            <a:r>
              <a:rPr lang="cs-CZ" sz="1100" dirty="0">
                <a:latin typeface="Verdana"/>
                <a:cs typeface="Verdana"/>
              </a:rPr>
              <a:t> podporuje náklon a kontrolu v každé zatáčce. Konstrukce profilu CAP kombinuje rocker na špičce a </a:t>
            </a:r>
            <a:r>
              <a:rPr lang="cs-CZ" sz="1100" dirty="0" err="1">
                <a:latin typeface="Verdana"/>
                <a:cs typeface="Verdana"/>
              </a:rPr>
              <a:t>camber</a:t>
            </a:r>
            <a:r>
              <a:rPr lang="cs-CZ" sz="1100" dirty="0">
                <a:latin typeface="Verdana"/>
                <a:cs typeface="Verdana"/>
              </a:rPr>
              <a:t> s dřevěným jádrem, což zajišťuje snadný zážitek z carvingu. Probuďte své smysly.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56082" y="3189363"/>
            <a:ext cx="1287780" cy="323215"/>
          </a:xfrm>
          <a:custGeom>
            <a:avLst/>
            <a:gdLst/>
            <a:ahLst/>
            <a:cxnLst/>
            <a:rect l="l" t="t" r="r" b="b"/>
            <a:pathLst>
              <a:path w="1287780" h="323214">
                <a:moveTo>
                  <a:pt x="1287780" y="0"/>
                </a:moveTo>
                <a:lnTo>
                  <a:pt x="0" y="0"/>
                </a:lnTo>
                <a:lnTo>
                  <a:pt x="0" y="160007"/>
                </a:lnTo>
                <a:lnTo>
                  <a:pt x="0" y="163055"/>
                </a:lnTo>
                <a:lnTo>
                  <a:pt x="0" y="323075"/>
                </a:lnTo>
                <a:lnTo>
                  <a:pt x="467868" y="323075"/>
                </a:lnTo>
                <a:lnTo>
                  <a:pt x="467868" y="163055"/>
                </a:lnTo>
                <a:lnTo>
                  <a:pt x="1287780" y="163055"/>
                </a:lnTo>
                <a:lnTo>
                  <a:pt x="128778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43331" y="2861817"/>
            <a:ext cx="1313180" cy="657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2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V Á Z Á N Í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050" spc="-10" dirty="0">
                <a:latin typeface="Verdana"/>
                <a:cs typeface="Verdana"/>
              </a:rPr>
              <a:t>FCMDX02</a:t>
            </a:r>
            <a:endParaRPr sz="105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050" dirty="0">
                <a:latin typeface="Verdana"/>
                <a:cs typeface="Verdana"/>
              </a:rPr>
              <a:t>XPRESS</a:t>
            </a:r>
            <a:r>
              <a:rPr sz="1050" spc="-105" dirty="0">
                <a:latin typeface="Verdana"/>
                <a:cs typeface="Verdana"/>
              </a:rPr>
              <a:t> </a:t>
            </a:r>
            <a:r>
              <a:rPr sz="1050" spc="-135" dirty="0">
                <a:latin typeface="Verdana"/>
                <a:cs typeface="Verdana"/>
              </a:rPr>
              <a:t>10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spc="60" dirty="0">
                <a:latin typeface="Verdana"/>
                <a:cs typeface="Verdana"/>
              </a:rPr>
              <a:t>GW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B83</a:t>
            </a:r>
            <a:endParaRPr sz="105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050" spc="-10" dirty="0">
                <a:latin typeface="Verdana"/>
                <a:cs typeface="Verdana"/>
              </a:rPr>
              <a:t>BLACK</a:t>
            </a:r>
            <a:endParaRPr sz="1050" dirty="0">
              <a:latin typeface="Verdana"/>
              <a:cs typeface="Verdana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47840" y="2247392"/>
            <a:ext cx="2412365" cy="86995"/>
            <a:chOff x="247840" y="2247392"/>
            <a:chExt cx="2412365" cy="86995"/>
          </a:xfrm>
        </p:grpSpPr>
        <p:sp>
          <p:nvSpPr>
            <p:cNvPr id="19" name="object 19"/>
            <p:cNvSpPr/>
            <p:nvPr/>
          </p:nvSpPr>
          <p:spPr>
            <a:xfrm>
              <a:off x="247840" y="2247392"/>
              <a:ext cx="2412365" cy="86995"/>
            </a:xfrm>
            <a:custGeom>
              <a:avLst/>
              <a:gdLst/>
              <a:ahLst/>
              <a:cxnLst/>
              <a:rect l="l" t="t" r="r" b="b"/>
              <a:pathLst>
                <a:path w="2412365" h="86994">
                  <a:moveTo>
                    <a:pt x="2368486" y="0"/>
                  </a:moveTo>
                  <a:lnTo>
                    <a:pt x="43535" y="0"/>
                  </a:lnTo>
                  <a:lnTo>
                    <a:pt x="26593" y="3429"/>
                  </a:lnTo>
                  <a:lnTo>
                    <a:pt x="12750" y="12700"/>
                  </a:lnTo>
                  <a:lnTo>
                    <a:pt x="3428" y="26543"/>
                  </a:lnTo>
                  <a:lnTo>
                    <a:pt x="0" y="43561"/>
                  </a:lnTo>
                  <a:lnTo>
                    <a:pt x="3428" y="60452"/>
                  </a:lnTo>
                  <a:lnTo>
                    <a:pt x="12750" y="74295"/>
                  </a:lnTo>
                  <a:lnTo>
                    <a:pt x="26593" y="83566"/>
                  </a:lnTo>
                  <a:lnTo>
                    <a:pt x="43535" y="86995"/>
                  </a:lnTo>
                  <a:lnTo>
                    <a:pt x="2368486" y="86995"/>
                  </a:lnTo>
                  <a:lnTo>
                    <a:pt x="2385504" y="83566"/>
                  </a:lnTo>
                  <a:lnTo>
                    <a:pt x="2399347" y="74295"/>
                  </a:lnTo>
                  <a:lnTo>
                    <a:pt x="2408618" y="60452"/>
                  </a:lnTo>
                  <a:lnTo>
                    <a:pt x="2412047" y="43561"/>
                  </a:lnTo>
                  <a:lnTo>
                    <a:pt x="2408618" y="26543"/>
                  </a:lnTo>
                  <a:lnTo>
                    <a:pt x="2399347" y="12700"/>
                  </a:lnTo>
                  <a:lnTo>
                    <a:pt x="2385504" y="3429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65468" y="2260346"/>
              <a:ext cx="684530" cy="61594"/>
            </a:xfrm>
            <a:custGeom>
              <a:avLst/>
              <a:gdLst/>
              <a:ahLst/>
              <a:cxnLst/>
              <a:rect l="l" t="t" r="r" b="b"/>
              <a:pathLst>
                <a:path w="684530" h="61594">
                  <a:moveTo>
                    <a:pt x="660361" y="0"/>
                  </a:moveTo>
                  <a:lnTo>
                    <a:pt x="23583" y="0"/>
                  </a:lnTo>
                  <a:lnTo>
                    <a:pt x="14401" y="2412"/>
                  </a:lnTo>
                  <a:lnTo>
                    <a:pt x="6908" y="8889"/>
                  </a:lnTo>
                  <a:lnTo>
                    <a:pt x="1854" y="18668"/>
                  </a:lnTo>
                  <a:lnTo>
                    <a:pt x="0" y="30606"/>
                  </a:lnTo>
                  <a:lnTo>
                    <a:pt x="1854" y="42417"/>
                  </a:lnTo>
                  <a:lnTo>
                    <a:pt x="6908" y="52196"/>
                  </a:lnTo>
                  <a:lnTo>
                    <a:pt x="14401" y="58800"/>
                  </a:lnTo>
                  <a:lnTo>
                    <a:pt x="23583" y="61213"/>
                  </a:lnTo>
                  <a:lnTo>
                    <a:pt x="660361" y="61213"/>
                  </a:lnTo>
                  <a:lnTo>
                    <a:pt x="669544" y="58800"/>
                  </a:lnTo>
                  <a:lnTo>
                    <a:pt x="677049" y="52196"/>
                  </a:lnTo>
                  <a:lnTo>
                    <a:pt x="682104" y="42417"/>
                  </a:lnTo>
                  <a:lnTo>
                    <a:pt x="683958" y="30606"/>
                  </a:lnTo>
                  <a:lnTo>
                    <a:pt x="682104" y="18668"/>
                  </a:lnTo>
                  <a:lnTo>
                    <a:pt x="677049" y="8889"/>
                  </a:lnTo>
                  <a:lnTo>
                    <a:pt x="669544" y="2412"/>
                  </a:lnTo>
                  <a:lnTo>
                    <a:pt x="660361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247840" y="2517648"/>
            <a:ext cx="2412365" cy="87630"/>
            <a:chOff x="247840" y="2517648"/>
            <a:chExt cx="2412365" cy="87630"/>
          </a:xfrm>
        </p:grpSpPr>
        <p:sp>
          <p:nvSpPr>
            <p:cNvPr id="22" name="object 22"/>
            <p:cNvSpPr/>
            <p:nvPr/>
          </p:nvSpPr>
          <p:spPr>
            <a:xfrm>
              <a:off x="247840" y="2517648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826"/>
                  </a:lnTo>
                  <a:lnTo>
                    <a:pt x="3428" y="26669"/>
                  </a:lnTo>
                  <a:lnTo>
                    <a:pt x="0" y="43561"/>
                  </a:lnTo>
                  <a:lnTo>
                    <a:pt x="3428" y="60578"/>
                  </a:lnTo>
                  <a:lnTo>
                    <a:pt x="12750" y="74294"/>
                  </a:lnTo>
                  <a:lnTo>
                    <a:pt x="26593" y="83692"/>
                  </a:lnTo>
                  <a:lnTo>
                    <a:pt x="43535" y="87122"/>
                  </a:lnTo>
                  <a:lnTo>
                    <a:pt x="2368486" y="87122"/>
                  </a:lnTo>
                  <a:lnTo>
                    <a:pt x="2385504" y="83692"/>
                  </a:lnTo>
                  <a:lnTo>
                    <a:pt x="2399347" y="74294"/>
                  </a:lnTo>
                  <a:lnTo>
                    <a:pt x="2408618" y="60578"/>
                  </a:lnTo>
                  <a:lnTo>
                    <a:pt x="2412047" y="43561"/>
                  </a:lnTo>
                  <a:lnTo>
                    <a:pt x="2408618" y="26669"/>
                  </a:lnTo>
                  <a:lnTo>
                    <a:pt x="2399347" y="12826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60311" y="2530602"/>
              <a:ext cx="785495" cy="60960"/>
            </a:xfrm>
            <a:custGeom>
              <a:avLst/>
              <a:gdLst/>
              <a:ahLst/>
              <a:cxnLst/>
              <a:rect l="l" t="t" r="r" b="b"/>
              <a:pathLst>
                <a:path w="785494" h="60960">
                  <a:moveTo>
                    <a:pt x="757593" y="0"/>
                  </a:moveTo>
                  <a:lnTo>
                    <a:pt x="27609" y="0"/>
                  </a:lnTo>
                  <a:lnTo>
                    <a:pt x="16865" y="2412"/>
                  </a:lnTo>
                  <a:lnTo>
                    <a:pt x="8089" y="8889"/>
                  </a:lnTo>
                  <a:lnTo>
                    <a:pt x="2171" y="18542"/>
                  </a:lnTo>
                  <a:lnTo>
                    <a:pt x="0" y="30352"/>
                  </a:lnTo>
                  <a:lnTo>
                    <a:pt x="2171" y="42290"/>
                  </a:lnTo>
                  <a:lnTo>
                    <a:pt x="8089" y="51943"/>
                  </a:lnTo>
                  <a:lnTo>
                    <a:pt x="16865" y="58420"/>
                  </a:lnTo>
                  <a:lnTo>
                    <a:pt x="27609" y="60833"/>
                  </a:lnTo>
                  <a:lnTo>
                    <a:pt x="757593" y="60833"/>
                  </a:lnTo>
                  <a:lnTo>
                    <a:pt x="768350" y="58420"/>
                  </a:lnTo>
                  <a:lnTo>
                    <a:pt x="777125" y="51943"/>
                  </a:lnTo>
                  <a:lnTo>
                    <a:pt x="783043" y="42290"/>
                  </a:lnTo>
                  <a:lnTo>
                    <a:pt x="785215" y="30352"/>
                  </a:lnTo>
                  <a:lnTo>
                    <a:pt x="783043" y="18542"/>
                  </a:lnTo>
                  <a:lnTo>
                    <a:pt x="777125" y="8889"/>
                  </a:lnTo>
                  <a:lnTo>
                    <a:pt x="768350" y="2412"/>
                  </a:lnTo>
                  <a:lnTo>
                    <a:pt x="757593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496620" y="2342464"/>
            <a:ext cx="217170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52245" y="2342464"/>
            <a:ext cx="596900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096770" y="2342464"/>
            <a:ext cx="389255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07009" y="2612516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211681" y="2612516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068829" y="2612516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224053" y="2840354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189128" y="4617130"/>
            <a:ext cx="3071646" cy="1851148"/>
          </a:xfrm>
          <a:prstGeom prst="rect">
            <a:avLst/>
          </a:prstGeom>
          <a:ln w="12700">
            <a:noFill/>
          </a:ln>
        </p:spPr>
        <p:txBody>
          <a:bodyPr vert="horz" wrap="square" lIns="0" tIns="60325" rIns="0" bIns="0" rtlCol="0">
            <a:spAutoFit/>
          </a:bodyPr>
          <a:lstStyle/>
          <a:p>
            <a:pPr marL="86995">
              <a:spcBef>
                <a:spcPts val="475"/>
              </a:spcBef>
            </a:pP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Z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130" dirty="0">
                <a:latin typeface="Tahoma"/>
                <a:cs typeface="Tahoma"/>
              </a:rPr>
              <a:t> 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lang="cs-CZ"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G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5" dirty="0">
                <a:latin typeface="Tahoma"/>
                <a:cs typeface="Tahoma"/>
              </a:rPr>
              <a:t>E</a:t>
            </a:r>
            <a:r>
              <a:rPr lang="cs-CZ" sz="1000" b="1" spc="5" dirty="0">
                <a:latin typeface="Tahoma"/>
                <a:cs typeface="Tahoma"/>
              </a:rPr>
              <a:t>  </a:t>
            </a:r>
          </a:p>
          <a:p>
            <a:pPr marL="86995">
              <a:spcBef>
                <a:spcPts val="475"/>
              </a:spcBef>
            </a:pPr>
            <a:r>
              <a:rPr kumimoji="0" lang="cs-CZ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FORZA je carving v té nejčistší podobě: maximální sklon a malé omezení rychlosti. Jejich krátký rádius, větší délka a širší špička zvyšují stabilitu, takže můžete sklonit boky a zrychlovat jako závodník Světového poháru. F O R Z A znamená znovuzrození carvingového lyžování.</a:t>
            </a:r>
          </a:p>
          <a:p>
            <a:pPr marL="86995">
              <a:lnSpc>
                <a:spcPct val="100000"/>
              </a:lnSpc>
              <a:spcBef>
                <a:spcPts val="475"/>
              </a:spcBef>
            </a:pPr>
            <a:endParaRPr sz="1000" dirty="0"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096383" y="1113536"/>
            <a:ext cx="10731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L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248725" y="1113536"/>
            <a:ext cx="159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5093715" y="108585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720835" y="107797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5125592" y="3531870"/>
            <a:ext cx="148272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5123307" y="2758351"/>
            <a:ext cx="3060065" cy="757555"/>
            <a:chOff x="5123307" y="2758351"/>
            <a:chExt cx="3060065" cy="757555"/>
          </a:xfrm>
        </p:grpSpPr>
        <p:sp>
          <p:nvSpPr>
            <p:cNvPr id="38" name="object 38"/>
            <p:cNvSpPr/>
            <p:nvPr/>
          </p:nvSpPr>
          <p:spPr>
            <a:xfrm>
              <a:off x="5123307" y="3502786"/>
              <a:ext cx="2817495" cy="0"/>
            </a:xfrm>
            <a:custGeom>
              <a:avLst/>
              <a:gdLst/>
              <a:ahLst/>
              <a:cxnLst/>
              <a:rect l="l" t="t" r="r" b="b"/>
              <a:pathLst>
                <a:path w="2817495">
                  <a:moveTo>
                    <a:pt x="0" y="0"/>
                  </a:moveTo>
                  <a:lnTo>
                    <a:pt x="2816987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 descr="Une image contenant livre, conception, fournitures de bureau  Description générée automatiquement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71157" y="2758351"/>
              <a:ext cx="1211618" cy="757262"/>
            </a:xfrm>
            <a:prstGeom prst="rect">
              <a:avLst/>
            </a:prstGeom>
          </p:spPr>
        </p:pic>
      </p:grpSp>
      <p:sp>
        <p:nvSpPr>
          <p:cNvPr id="40" name="object 40"/>
          <p:cNvSpPr txBox="1"/>
          <p:nvPr/>
        </p:nvSpPr>
        <p:spPr>
          <a:xfrm>
            <a:off x="5116448" y="2400937"/>
            <a:ext cx="1464310" cy="511175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lang="pt-BR" sz="1000" b="1" dirty="0">
                <a:latin typeface="Tahoma"/>
                <a:cs typeface="Tahoma"/>
              </a:rPr>
              <a:t>T E C H N O L O G I E </a:t>
            </a:r>
            <a:endParaRPr sz="1000" dirty="0">
              <a:latin typeface="Tahoma"/>
              <a:cs typeface="Tahoma"/>
            </a:endParaRPr>
          </a:p>
          <a:p>
            <a:pPr marL="181610" indent="-165100">
              <a:lnSpc>
                <a:spcPct val="100000"/>
              </a:lnSpc>
              <a:spcBef>
                <a:spcPts val="705"/>
              </a:spcBef>
              <a:buFont typeface="Tahoma"/>
              <a:buChar char="►"/>
              <a:tabLst>
                <a:tab pos="181610" algn="l"/>
              </a:tabLst>
            </a:pPr>
            <a:r>
              <a:rPr sz="1050" spc="-40" dirty="0">
                <a:latin typeface="Verdana"/>
                <a:cs typeface="Verdana"/>
              </a:rPr>
              <a:t>V-</a:t>
            </a:r>
            <a:r>
              <a:rPr sz="1050" spc="-10" dirty="0">
                <a:latin typeface="Verdana"/>
                <a:cs typeface="Verdana"/>
              </a:rPr>
              <a:t>PROFILE</a:t>
            </a:r>
            <a:endParaRPr sz="1050" dirty="0">
              <a:latin typeface="Verdana"/>
              <a:cs typeface="Verdana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5114035" y="5010403"/>
            <a:ext cx="2856865" cy="521970"/>
            <a:chOff x="5114035" y="5010403"/>
            <a:chExt cx="2856865" cy="521970"/>
          </a:xfrm>
        </p:grpSpPr>
        <p:pic>
          <p:nvPicPr>
            <p:cNvPr id="42" name="object 4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281925" y="5022938"/>
              <a:ext cx="688390" cy="509181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5117210" y="5013578"/>
              <a:ext cx="2817495" cy="10795"/>
            </a:xfrm>
            <a:custGeom>
              <a:avLst/>
              <a:gdLst/>
              <a:ahLst/>
              <a:cxnLst/>
              <a:rect l="l" t="t" r="r" b="b"/>
              <a:pathLst>
                <a:path w="2817495" h="10795">
                  <a:moveTo>
                    <a:pt x="0" y="0"/>
                  </a:moveTo>
                  <a:lnTo>
                    <a:pt x="2816987" y="10668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4" name="object 4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687675" y="4496973"/>
            <a:ext cx="1145817" cy="330464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240492" y="4570296"/>
            <a:ext cx="1074743" cy="195773"/>
          </a:xfrm>
          <a:prstGeom prst="rect">
            <a:avLst/>
          </a:prstGeom>
        </p:spPr>
      </p:pic>
      <p:sp>
        <p:nvSpPr>
          <p:cNvPr id="46" name="object 46"/>
          <p:cNvSpPr/>
          <p:nvPr/>
        </p:nvSpPr>
        <p:spPr>
          <a:xfrm>
            <a:off x="8744457" y="50292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720835" y="41910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8717026" y="4187190"/>
            <a:ext cx="2433320" cy="206466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409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124958" y="5046709"/>
            <a:ext cx="2531110" cy="120097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65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40" dirty="0">
                <a:latin typeface="Tahoma"/>
                <a:cs typeface="Tahoma"/>
              </a:rPr>
              <a:t> </a:t>
            </a:r>
            <a:r>
              <a:rPr sz="1050" spc="-105" dirty="0">
                <a:latin typeface="Verdana"/>
                <a:cs typeface="Verdana"/>
              </a:rPr>
              <a:t>30%</a:t>
            </a:r>
            <a:r>
              <a:rPr sz="1050" spc="-75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50" dirty="0">
                <a:latin typeface="Tahoma"/>
                <a:cs typeface="Tahoma"/>
              </a:rPr>
              <a:t> </a:t>
            </a:r>
            <a:r>
              <a:rPr lang="cs-CZ" sz="1050" spc="65" dirty="0">
                <a:latin typeface="Verdana"/>
                <a:cs typeface="Verdana"/>
              </a:rPr>
              <a:t>Až 20%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10" dirty="0">
                <a:latin typeface="Tahoma"/>
                <a:cs typeface="Tahoma"/>
              </a:rPr>
              <a:t> </a:t>
            </a:r>
            <a:r>
              <a:rPr lang="cs-CZ" sz="1050" dirty="0">
                <a:latin typeface="Verdana"/>
                <a:cs typeface="Verdana"/>
              </a:rPr>
              <a:t>Jádro z topolu s </a:t>
            </a: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PEFC</a:t>
            </a:r>
            <a:endParaRPr sz="105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40" dirty="0">
                <a:latin typeface="Tahoma"/>
                <a:cs typeface="Tahom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"zelená energie" při výrobě</a:t>
            </a: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15" dirty="0">
                <a:latin typeface="Tahoma"/>
                <a:cs typeface="Tahoma"/>
              </a:rPr>
              <a:t> </a:t>
            </a:r>
            <a:r>
              <a:rPr lang="pl-PL" sz="1050" dirty="0">
                <a:latin typeface="Verdana"/>
                <a:cs typeface="Verdana"/>
              </a:rPr>
              <a:t>Výroba i zdroje materiálů z Evropy  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41300" y="6515100"/>
            <a:ext cx="2550795" cy="162224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algn="just">
              <a:lnSpc>
                <a:spcPct val="100000"/>
              </a:lnSpc>
            </a:pPr>
            <a:r>
              <a:rPr lang="cs-CZ" sz="1000" b="1" i="1" spc="-85" dirty="0">
                <a:solidFill>
                  <a:srgbClr val="7E7E7E"/>
                </a:solidFill>
                <a:latin typeface="Verdana"/>
                <a:cs typeface="Verdana"/>
              </a:rPr>
              <a:t>Zapni své smysly</a:t>
            </a:r>
            <a:r>
              <a:rPr sz="1000" b="1" i="1" spc="-50" dirty="0">
                <a:solidFill>
                  <a:srgbClr val="7E7E7E"/>
                </a:solidFill>
                <a:latin typeface="Verdana"/>
                <a:cs typeface="Verdana"/>
              </a:rPr>
              <a:t>.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136260" y="336905"/>
            <a:ext cx="5833110" cy="39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100" b="1" i="1" spc="-90" dirty="0">
                <a:latin typeface="Verdana"/>
                <a:cs typeface="Verdana"/>
              </a:rPr>
              <a:t>T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40" dirty="0">
                <a:latin typeface="Verdana"/>
                <a:cs typeface="Verdana"/>
              </a:rPr>
              <a:t>h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e</a:t>
            </a:r>
            <a:r>
              <a:rPr sz="1100" b="1" i="1" spc="484" dirty="0">
                <a:latin typeface="Verdana"/>
                <a:cs typeface="Verdana"/>
              </a:rPr>
              <a:t> </a:t>
            </a:r>
            <a:r>
              <a:rPr sz="1100" b="1" i="1" spc="-30" dirty="0">
                <a:latin typeface="Verdana"/>
                <a:cs typeface="Verdana"/>
              </a:rPr>
              <a:t>b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e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85" dirty="0">
                <a:latin typeface="Verdana"/>
                <a:cs typeface="Verdana"/>
              </a:rPr>
              <a:t>s </a:t>
            </a:r>
            <a:r>
              <a:rPr sz="1100" b="1" i="1" dirty="0">
                <a:latin typeface="Verdana"/>
                <a:cs typeface="Verdana"/>
              </a:rPr>
              <a:t>t</a:t>
            </a:r>
            <a:r>
              <a:rPr sz="1100" b="1" i="1" spc="480" dirty="0">
                <a:latin typeface="Verdana"/>
                <a:cs typeface="Verdana"/>
              </a:rPr>
              <a:t> </a:t>
            </a:r>
            <a:r>
              <a:rPr sz="1100" b="1" i="1" spc="-85" dirty="0">
                <a:latin typeface="Verdana"/>
                <a:cs typeface="Verdana"/>
              </a:rPr>
              <a:t>s </a:t>
            </a:r>
            <a:r>
              <a:rPr sz="1100" b="1" i="1" spc="-60" dirty="0">
                <a:latin typeface="Verdana"/>
                <a:cs typeface="Verdana"/>
              </a:rPr>
              <a:t>k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i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s</a:t>
            </a:r>
            <a:r>
              <a:rPr sz="1100" b="1" i="1" spc="475" dirty="0">
                <a:latin typeface="Verdana"/>
                <a:cs typeface="Verdana"/>
              </a:rPr>
              <a:t> </a:t>
            </a:r>
            <a:r>
              <a:rPr sz="1100" b="1" i="1" spc="-35" dirty="0">
                <a:latin typeface="Verdana"/>
                <a:cs typeface="Verdana"/>
              </a:rPr>
              <a:t>t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o</a:t>
            </a:r>
            <a:r>
              <a:rPr sz="1100" b="1" i="1" spc="495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f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e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l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l</a:t>
            </a:r>
            <a:r>
              <a:rPr sz="1100" b="1" i="1" spc="470" dirty="0">
                <a:latin typeface="Verdana"/>
                <a:cs typeface="Verdana"/>
              </a:rPr>
              <a:t> </a:t>
            </a:r>
            <a:r>
              <a:rPr sz="1100" b="1" i="1" spc="-35" dirty="0">
                <a:latin typeface="Verdana"/>
                <a:cs typeface="Verdana"/>
              </a:rPr>
              <a:t>t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40" dirty="0">
                <a:latin typeface="Verdana"/>
                <a:cs typeface="Verdana"/>
              </a:rPr>
              <a:t>h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e</a:t>
            </a:r>
            <a:r>
              <a:rPr sz="1100" b="1" i="1" spc="480" dirty="0">
                <a:latin typeface="Verdana"/>
                <a:cs typeface="Verdana"/>
              </a:rPr>
              <a:t> </a:t>
            </a:r>
            <a:r>
              <a:rPr sz="1100" b="1" i="1" spc="-20" dirty="0">
                <a:latin typeface="Verdana"/>
                <a:cs typeface="Verdana"/>
              </a:rPr>
              <a:t>c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a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95" dirty="0">
                <a:latin typeface="Verdana"/>
                <a:cs typeface="Verdana"/>
              </a:rPr>
              <a:t>r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85" dirty="0">
                <a:latin typeface="Verdana"/>
                <a:cs typeface="Verdana"/>
              </a:rPr>
              <a:t>v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i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40" dirty="0">
                <a:latin typeface="Verdana"/>
                <a:cs typeface="Verdana"/>
              </a:rPr>
              <a:t>n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g</a:t>
            </a:r>
            <a:r>
              <a:rPr sz="1100" b="1" i="1" spc="465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e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f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f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e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20" dirty="0">
                <a:latin typeface="Verdana"/>
                <a:cs typeface="Verdana"/>
              </a:rPr>
              <a:t>c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t</a:t>
            </a:r>
            <a:r>
              <a:rPr sz="1100" b="1" i="1" spc="47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a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40" dirty="0">
                <a:latin typeface="Verdana"/>
                <a:cs typeface="Verdana"/>
              </a:rPr>
              <a:t>n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d</a:t>
            </a:r>
            <a:r>
              <a:rPr sz="1100" b="1" i="1" spc="490" dirty="0">
                <a:latin typeface="Verdana"/>
                <a:cs typeface="Verdana"/>
              </a:rPr>
              <a:t> </a:t>
            </a:r>
            <a:r>
              <a:rPr sz="1100" b="1" i="1" spc="-85" dirty="0">
                <a:latin typeface="Verdana"/>
                <a:cs typeface="Verdana"/>
              </a:rPr>
              <a:t>s </a:t>
            </a:r>
            <a:r>
              <a:rPr sz="1100" b="1" i="1" spc="-35" dirty="0">
                <a:latin typeface="Verdana"/>
                <a:cs typeface="Verdana"/>
              </a:rPr>
              <a:t>t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a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95" dirty="0">
                <a:latin typeface="Verdana"/>
                <a:cs typeface="Verdana"/>
              </a:rPr>
              <a:t>r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t </a:t>
            </a:r>
            <a:r>
              <a:rPr sz="1100" b="1" i="1" spc="-35" dirty="0">
                <a:latin typeface="Verdana"/>
                <a:cs typeface="Verdana"/>
              </a:rPr>
              <a:t>t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o</a:t>
            </a:r>
            <a:r>
              <a:rPr sz="1100" b="1" i="1" spc="434" dirty="0">
                <a:latin typeface="Verdana"/>
                <a:cs typeface="Verdana"/>
              </a:rPr>
              <a:t> </a:t>
            </a:r>
            <a:r>
              <a:rPr sz="1100" b="1" i="1" spc="-20" dirty="0">
                <a:latin typeface="Verdana"/>
                <a:cs typeface="Verdana"/>
              </a:rPr>
              <a:t>c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95" dirty="0">
                <a:latin typeface="Verdana"/>
                <a:cs typeface="Verdana"/>
              </a:rPr>
              <a:t>r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e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a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35" dirty="0">
                <a:latin typeface="Verdana"/>
                <a:cs typeface="Verdana"/>
              </a:rPr>
              <a:t>t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e</a:t>
            </a:r>
            <a:r>
              <a:rPr sz="1100" b="1" i="1" spc="475" dirty="0">
                <a:latin typeface="Verdana"/>
                <a:cs typeface="Verdana"/>
              </a:rPr>
              <a:t> </a:t>
            </a:r>
            <a:r>
              <a:rPr sz="1100" b="1" i="1" spc="-85" dirty="0">
                <a:latin typeface="Verdana"/>
                <a:cs typeface="Verdana"/>
              </a:rPr>
              <a:t>y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45" dirty="0">
                <a:latin typeface="Verdana"/>
                <a:cs typeface="Verdana"/>
              </a:rPr>
              <a:t>o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45" dirty="0">
                <a:latin typeface="Verdana"/>
                <a:cs typeface="Verdana"/>
              </a:rPr>
              <a:t>u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r</a:t>
            </a:r>
            <a:r>
              <a:rPr sz="1100" b="1" i="1" spc="65" dirty="0">
                <a:latin typeface="Verdana"/>
                <a:cs typeface="Verdana"/>
              </a:rPr>
              <a:t>  </a:t>
            </a:r>
            <a:r>
              <a:rPr sz="1100" b="1" i="1" dirty="0">
                <a:latin typeface="Verdana"/>
                <a:cs typeface="Verdana"/>
              </a:rPr>
              <a:t>a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40" dirty="0">
                <a:latin typeface="Verdana"/>
                <a:cs typeface="Verdana"/>
              </a:rPr>
              <a:t>n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20" dirty="0">
                <a:latin typeface="Verdana"/>
                <a:cs typeface="Verdana"/>
              </a:rPr>
              <a:t>g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l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e</a:t>
            </a:r>
            <a:r>
              <a:rPr sz="1100" b="1" i="1" spc="470" dirty="0">
                <a:latin typeface="Verdana"/>
                <a:cs typeface="Verdana"/>
              </a:rPr>
              <a:t> </a:t>
            </a:r>
            <a:r>
              <a:rPr sz="1100" b="1" i="1" spc="-85" dirty="0">
                <a:latin typeface="Verdana"/>
                <a:cs typeface="Verdana"/>
              </a:rPr>
              <a:t>s </a:t>
            </a:r>
            <a:r>
              <a:rPr sz="1100" b="1" i="1" spc="-35" dirty="0">
                <a:latin typeface="Verdana"/>
                <a:cs typeface="Verdana"/>
              </a:rPr>
              <a:t>t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45" dirty="0">
                <a:latin typeface="Verdana"/>
                <a:cs typeface="Verdana"/>
              </a:rPr>
              <a:t>o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95" dirty="0">
                <a:latin typeface="Verdana"/>
                <a:cs typeface="Verdana"/>
              </a:rPr>
              <a:t>r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85" dirty="0">
                <a:latin typeface="Verdana"/>
                <a:cs typeface="Verdana"/>
              </a:rPr>
              <a:t>y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.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57" name="TextovéPole 56">
            <a:extLst>
              <a:ext uri="{FF2B5EF4-FFF2-40B4-BE49-F238E27FC236}">
                <a16:creationId xmlns:a16="http://schemas.microsoft.com/office/drawing/2014/main" id="{91209806-BAE6-3CB9-BB6F-FD80C0A2874D}"/>
              </a:ext>
            </a:extLst>
          </p:cNvPr>
          <p:cNvSpPr txBox="1"/>
          <p:nvPr/>
        </p:nvSpPr>
        <p:spPr>
          <a:xfrm>
            <a:off x="8629394" y="4417251"/>
            <a:ext cx="3334005" cy="459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90"/>
              </a:spcBef>
            </a:pPr>
            <a:r>
              <a:rPr lang="cs-CZ" sz="1050" dirty="0">
                <a:latin typeface="Verdana"/>
                <a:cs typeface="Verdana"/>
              </a:rPr>
              <a:t>Začátečníci, kteří touží po nových zážitcích a chtějí se zdokonalovat v carvingovém stylu.</a:t>
            </a:r>
          </a:p>
        </p:txBody>
      </p:sp>
      <p:sp>
        <p:nvSpPr>
          <p:cNvPr id="58" name="object 38">
            <a:extLst>
              <a:ext uri="{FF2B5EF4-FFF2-40B4-BE49-F238E27FC236}">
                <a16:creationId xmlns:a16="http://schemas.microsoft.com/office/drawing/2014/main" id="{1481F837-9BAE-1CC6-55AF-C443C4593FF5}"/>
              </a:ext>
            </a:extLst>
          </p:cNvPr>
          <p:cNvSpPr txBox="1"/>
          <p:nvPr/>
        </p:nvSpPr>
        <p:spPr>
          <a:xfrm>
            <a:off x="8732901" y="5308600"/>
            <a:ext cx="2206625" cy="873957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5875">
              <a:lnSpc>
                <a:spcPct val="100000"/>
              </a:lnSpc>
              <a:spcBef>
                <a:spcPts val="635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75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Revoluce v carvingu</a:t>
            </a: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sz="1050" dirty="0" err="1">
                <a:latin typeface="Verdana"/>
                <a:cs typeface="Verdana"/>
              </a:rPr>
              <a:t>Progres</a:t>
            </a:r>
            <a:r>
              <a:rPr lang="cs-CZ" sz="1050" dirty="0" err="1">
                <a:latin typeface="Verdana"/>
                <a:cs typeface="Verdana"/>
              </a:rPr>
              <a:t>ivní</a:t>
            </a:r>
            <a:r>
              <a:rPr lang="cs-CZ" sz="1050" dirty="0">
                <a:latin typeface="Verdana"/>
                <a:cs typeface="Verdana"/>
              </a:rPr>
              <a:t> úhly náklonu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sz="1050" dirty="0">
                <a:latin typeface="Verdana"/>
                <a:cs typeface="Verdana"/>
              </a:rPr>
              <a:t>Adapt</a:t>
            </a:r>
            <a:r>
              <a:rPr lang="cs-CZ" sz="1050" dirty="0" err="1">
                <a:latin typeface="Verdana"/>
                <a:cs typeface="Verdana"/>
              </a:rPr>
              <a:t>ivní</a:t>
            </a:r>
            <a:r>
              <a:rPr sz="1050" spc="13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59" name="object 52">
            <a:extLst>
              <a:ext uri="{FF2B5EF4-FFF2-40B4-BE49-F238E27FC236}">
                <a16:creationId xmlns:a16="http://schemas.microsoft.com/office/drawing/2014/main" id="{80A72F04-EB74-EA02-694F-7897567EA047}"/>
              </a:ext>
            </a:extLst>
          </p:cNvPr>
          <p:cNvSpPr txBox="1"/>
          <p:nvPr/>
        </p:nvSpPr>
        <p:spPr>
          <a:xfrm>
            <a:off x="8732901" y="6211570"/>
            <a:ext cx="2186305" cy="17056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45" dirty="0">
                <a:latin typeface="Tahoma"/>
                <a:cs typeface="Tahoma"/>
              </a:rPr>
              <a:t> </a:t>
            </a:r>
            <a:r>
              <a:rPr lang="cs-CZ" sz="1050" spc="-10" dirty="0">
                <a:latin typeface="Verdana"/>
                <a:cs typeface="Verdana"/>
              </a:rPr>
              <a:t>Snadný přístup k carvingu</a:t>
            </a:r>
            <a:endParaRPr sz="105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12192000" cy="6849745"/>
            </a:xfrm>
            <a:custGeom>
              <a:avLst/>
              <a:gdLst/>
              <a:ahLst/>
              <a:cxnLst/>
              <a:rect l="l" t="t" r="r" b="b"/>
              <a:pathLst>
                <a:path w="12192000" h="6849745">
                  <a:moveTo>
                    <a:pt x="0" y="6849379"/>
                  </a:moveTo>
                  <a:lnTo>
                    <a:pt x="12192000" y="6849379"/>
                  </a:lnTo>
                  <a:lnTo>
                    <a:pt x="12191974" y="0"/>
                  </a:lnTo>
                  <a:lnTo>
                    <a:pt x="0" y="0"/>
                  </a:lnTo>
                  <a:lnTo>
                    <a:pt x="0" y="6849379"/>
                  </a:lnTo>
                  <a:close/>
                </a:path>
              </a:pathLst>
            </a:custGeom>
            <a:solidFill>
              <a:srgbClr val="282C3E">
                <a:alpha val="4745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8800">
              <a:lnSpc>
                <a:spcPct val="100000"/>
              </a:lnSpc>
              <a:spcBef>
                <a:spcPts val="100"/>
              </a:spcBef>
            </a:pPr>
            <a:r>
              <a:rPr sz="4800" spc="145" dirty="0"/>
              <a:t>N</a:t>
            </a:r>
            <a:r>
              <a:rPr sz="4800" spc="-170" dirty="0"/>
              <a:t> </a:t>
            </a:r>
            <a:r>
              <a:rPr sz="4800" spc="330" dirty="0"/>
              <a:t>O</a:t>
            </a:r>
            <a:r>
              <a:rPr sz="4800" spc="-155" dirty="0"/>
              <a:t> </a:t>
            </a:r>
            <a:r>
              <a:rPr sz="4800" spc="320" dirty="0"/>
              <a:t>V</a:t>
            </a:r>
            <a:r>
              <a:rPr sz="4800" spc="-170" dirty="0"/>
              <a:t> </a:t>
            </a:r>
            <a:r>
              <a:rPr sz="4800" spc="310" dirty="0"/>
              <a:t>A</a:t>
            </a:r>
            <a:endParaRPr sz="4800"/>
          </a:p>
          <a:p>
            <a:pPr marL="558800">
              <a:lnSpc>
                <a:spcPct val="100000"/>
              </a:lnSpc>
              <a:spcBef>
                <a:spcPts val="75"/>
              </a:spcBef>
            </a:pPr>
            <a:r>
              <a:rPr sz="3200" b="0" spc="365" dirty="0">
                <a:latin typeface="Verdana"/>
                <a:cs typeface="Verdana"/>
              </a:rPr>
              <a:t>P</a:t>
            </a:r>
            <a:r>
              <a:rPr sz="3200" b="0" spc="-50" dirty="0">
                <a:latin typeface="Verdana"/>
                <a:cs typeface="Verdana"/>
              </a:rPr>
              <a:t> </a:t>
            </a:r>
            <a:r>
              <a:rPr sz="3200" b="0" spc="-395" dirty="0">
                <a:latin typeface="Verdana"/>
                <a:cs typeface="Verdana"/>
              </a:rPr>
              <a:t>I</a:t>
            </a:r>
            <a:r>
              <a:rPr sz="3200" b="0" spc="114" dirty="0">
                <a:latin typeface="Verdana"/>
                <a:cs typeface="Verdana"/>
              </a:rPr>
              <a:t> </a:t>
            </a:r>
            <a:r>
              <a:rPr sz="3200" b="0" dirty="0">
                <a:latin typeface="Verdana"/>
                <a:cs typeface="Verdana"/>
              </a:rPr>
              <a:t>S</a:t>
            </a:r>
            <a:r>
              <a:rPr sz="3200" b="0" spc="30" dirty="0">
                <a:latin typeface="Verdana"/>
                <a:cs typeface="Verdana"/>
              </a:rPr>
              <a:t> </a:t>
            </a:r>
            <a:r>
              <a:rPr sz="3200" b="0" dirty="0">
                <a:latin typeface="Verdana"/>
                <a:cs typeface="Verdana"/>
              </a:rPr>
              <a:t>T</a:t>
            </a:r>
            <a:r>
              <a:rPr sz="3200" b="0" spc="25" dirty="0">
                <a:latin typeface="Verdana"/>
                <a:cs typeface="Verdana"/>
              </a:rPr>
              <a:t> </a:t>
            </a:r>
            <a:r>
              <a:rPr sz="3200" b="0" spc="50" dirty="0">
                <a:latin typeface="Verdana"/>
                <a:cs typeface="Verdana"/>
              </a:rPr>
              <a:t>E</a:t>
            </a:r>
            <a:endParaRPr sz="3200">
              <a:latin typeface="Verdana"/>
              <a:cs typeface="Verdan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991635" y="2599838"/>
            <a:ext cx="1941195" cy="1472565"/>
            <a:chOff x="1991635" y="2599838"/>
            <a:chExt cx="1941195" cy="147256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91635" y="2599838"/>
              <a:ext cx="1477223" cy="147235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28288" y="2697480"/>
              <a:ext cx="104360" cy="130225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881754" y="2724404"/>
              <a:ext cx="0" cy="1224280"/>
            </a:xfrm>
            <a:custGeom>
              <a:avLst/>
              <a:gdLst/>
              <a:ahLst/>
              <a:cxnLst/>
              <a:rect l="l" t="t" r="r" b="b"/>
              <a:pathLst>
                <a:path h="1224279">
                  <a:moveTo>
                    <a:pt x="0" y="0"/>
                  </a:moveTo>
                  <a:lnTo>
                    <a:pt x="0" y="1224153"/>
                  </a:lnTo>
                </a:path>
              </a:pathLst>
            </a:custGeom>
            <a:ln w="508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0547" y="854633"/>
            <a:ext cx="1119949" cy="559828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62072" y="866775"/>
            <a:ext cx="444665" cy="555840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91661" y="874115"/>
            <a:ext cx="444665" cy="555828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001517" y="6464300"/>
            <a:ext cx="718820" cy="3625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70" dirty="0">
                <a:solidFill>
                  <a:srgbClr val="292729"/>
                </a:solidFill>
                <a:latin typeface="Tahoma"/>
                <a:cs typeface="Tahoma"/>
              </a:rPr>
              <a:t>NOVA</a:t>
            </a:r>
            <a:r>
              <a:rPr sz="1200" b="1" spc="10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200" b="1" spc="-80" dirty="0">
                <a:solidFill>
                  <a:srgbClr val="292729"/>
                </a:solidFill>
                <a:latin typeface="Tahoma"/>
                <a:cs typeface="Tahoma"/>
              </a:rPr>
              <a:t>10</a:t>
            </a:r>
            <a:endParaRPr sz="12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1000" spc="-105" dirty="0">
                <a:solidFill>
                  <a:srgbClr val="292729"/>
                </a:solidFill>
                <a:latin typeface="Verdana"/>
                <a:cs typeface="Verdana"/>
              </a:rPr>
              <a:t>XP11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710798" y="6425895"/>
            <a:ext cx="765175" cy="36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65" dirty="0">
                <a:solidFill>
                  <a:srgbClr val="292729"/>
                </a:solidFill>
                <a:latin typeface="Tahoma"/>
                <a:cs typeface="Tahoma"/>
              </a:rPr>
              <a:t>NOVA</a:t>
            </a:r>
            <a:r>
              <a:rPr sz="1200" b="1" spc="15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200" b="1" spc="-50" dirty="0">
                <a:solidFill>
                  <a:srgbClr val="292729"/>
                </a:solidFill>
                <a:latin typeface="Tahoma"/>
                <a:cs typeface="Tahoma"/>
              </a:rPr>
              <a:t>2</a:t>
            </a:r>
            <a:r>
              <a:rPr sz="1000" b="1" spc="40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000" spc="-30" dirty="0">
                <a:solidFill>
                  <a:srgbClr val="292729"/>
                </a:solidFill>
                <a:latin typeface="Verdana"/>
                <a:cs typeface="Verdana"/>
              </a:rPr>
              <a:t>XP10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002148" y="6455155"/>
            <a:ext cx="711200" cy="3625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70" dirty="0">
                <a:solidFill>
                  <a:srgbClr val="292729"/>
                </a:solidFill>
                <a:latin typeface="Tahoma"/>
                <a:cs typeface="Tahoma"/>
              </a:rPr>
              <a:t>NOVA</a:t>
            </a:r>
            <a:r>
              <a:rPr sz="1200" b="1" spc="10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200" b="1" spc="-50" dirty="0">
                <a:solidFill>
                  <a:srgbClr val="292729"/>
                </a:solidFill>
                <a:latin typeface="Tahoma"/>
                <a:cs typeface="Tahoma"/>
              </a:rPr>
              <a:t>8</a:t>
            </a:r>
            <a:r>
              <a:rPr sz="1000" b="1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000" spc="-110" dirty="0">
                <a:solidFill>
                  <a:srgbClr val="292729"/>
                </a:solidFill>
                <a:latin typeface="Verdana"/>
                <a:cs typeface="Verdana"/>
              </a:rPr>
              <a:t>XP11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793226" y="6439611"/>
            <a:ext cx="755650" cy="3625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70" dirty="0">
                <a:solidFill>
                  <a:srgbClr val="292729"/>
                </a:solidFill>
                <a:latin typeface="Tahoma"/>
                <a:cs typeface="Tahoma"/>
              </a:rPr>
              <a:t>NOVA</a:t>
            </a:r>
            <a:r>
              <a:rPr sz="1200" b="1" spc="10" dirty="0">
                <a:solidFill>
                  <a:srgbClr val="292729"/>
                </a:solidFill>
                <a:latin typeface="Tahoma"/>
                <a:cs typeface="Tahoma"/>
              </a:rPr>
              <a:t> 4</a:t>
            </a:r>
            <a:r>
              <a:rPr sz="1000" b="1" spc="20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000" spc="-30" dirty="0">
                <a:solidFill>
                  <a:srgbClr val="292729"/>
                </a:solidFill>
                <a:latin typeface="Verdana"/>
                <a:cs typeface="Verdana"/>
              </a:rPr>
              <a:t>XP10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95541" y="6445707"/>
            <a:ext cx="705485" cy="36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65" dirty="0">
                <a:solidFill>
                  <a:srgbClr val="292729"/>
                </a:solidFill>
                <a:latin typeface="Tahoma"/>
                <a:cs typeface="Tahoma"/>
              </a:rPr>
              <a:t>NOVA</a:t>
            </a:r>
            <a:r>
              <a:rPr sz="1200" b="1" spc="15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200" b="1" spc="-50" dirty="0">
                <a:solidFill>
                  <a:srgbClr val="292729"/>
                </a:solidFill>
                <a:latin typeface="Tahoma"/>
                <a:cs typeface="Tahoma"/>
              </a:rPr>
              <a:t>6</a:t>
            </a:r>
            <a:endParaRPr sz="12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105" dirty="0">
                <a:solidFill>
                  <a:srgbClr val="292729"/>
                </a:solidFill>
                <a:latin typeface="Verdana"/>
                <a:cs typeface="Verdana"/>
              </a:rPr>
              <a:t>XP11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41959" y="6467652"/>
            <a:ext cx="852169" cy="36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65" dirty="0">
                <a:solidFill>
                  <a:srgbClr val="292729"/>
                </a:solidFill>
                <a:latin typeface="Tahoma"/>
                <a:cs typeface="Tahoma"/>
              </a:rPr>
              <a:t>NOVA</a:t>
            </a:r>
            <a:r>
              <a:rPr sz="1200" b="1" spc="15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200" b="1" spc="-25" dirty="0">
                <a:solidFill>
                  <a:srgbClr val="292729"/>
                </a:solidFill>
                <a:latin typeface="Tahoma"/>
                <a:cs typeface="Tahoma"/>
              </a:rPr>
              <a:t>14</a:t>
            </a:r>
            <a:endParaRPr sz="12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55" dirty="0">
                <a:solidFill>
                  <a:srgbClr val="292729"/>
                </a:solidFill>
                <a:latin typeface="Verdana"/>
                <a:cs typeface="Verdana"/>
              </a:rPr>
              <a:t>KNX12</a:t>
            </a:r>
            <a:endParaRPr sz="1000" dirty="0">
              <a:latin typeface="Verdana"/>
              <a:cs typeface="Verdana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605773" y="830249"/>
            <a:ext cx="460057" cy="561047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130410" y="829475"/>
            <a:ext cx="460057" cy="5610479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508995" y="832459"/>
            <a:ext cx="458660" cy="5593461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031473" y="829424"/>
            <a:ext cx="458660" cy="5593461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829679" y="828065"/>
            <a:ext cx="454456" cy="5610479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365238" y="822604"/>
            <a:ext cx="454456" cy="5610479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849367" y="828090"/>
            <a:ext cx="454723" cy="5613781"/>
          </a:xfrm>
          <a:prstGeom prst="rect">
            <a:avLst/>
          </a:prstGeom>
        </p:spPr>
      </p:pic>
      <p:grpSp>
        <p:nvGrpSpPr>
          <p:cNvPr id="18" name="object 18"/>
          <p:cNvGrpSpPr/>
          <p:nvPr/>
        </p:nvGrpSpPr>
        <p:grpSpPr>
          <a:xfrm>
            <a:off x="5370448" y="829513"/>
            <a:ext cx="932180" cy="5643880"/>
            <a:chOff x="5370448" y="829513"/>
            <a:chExt cx="932180" cy="5643880"/>
          </a:xfrm>
        </p:grpSpPr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370448" y="829513"/>
              <a:ext cx="454723" cy="5613781"/>
            </a:xfrm>
            <a:prstGeom prst="rect">
              <a:avLst/>
            </a:prstGeom>
          </p:spPr>
        </p:pic>
        <p:pic>
          <p:nvPicPr>
            <p:cNvPr id="20" name="object 20" descr="Une image contenant musique, tuyau, texte  Le contenu généré par l’IA peut être incorrect.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24600" y="1644943"/>
              <a:ext cx="477556" cy="4828280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337820" y="247650"/>
            <a:ext cx="512445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50" spc="-20" dirty="0">
                <a:solidFill>
                  <a:srgbClr val="292729"/>
                </a:solidFill>
                <a:latin typeface="Verdana"/>
                <a:cs typeface="Verdana"/>
              </a:rPr>
              <a:t>NOVA</a:t>
            </a:r>
            <a:endParaRPr sz="1250">
              <a:latin typeface="Verdana"/>
              <a:cs typeface="Verdana"/>
            </a:endParaRPr>
          </a:p>
        </p:txBody>
      </p:sp>
      <p:sp>
        <p:nvSpPr>
          <p:cNvPr id="22" name="object 22" descr="$PPTXTitle"/>
          <p:cNvSpPr txBox="1">
            <a:spLocks noGrp="1"/>
          </p:cNvSpPr>
          <p:nvPr>
            <p:ph type="title"/>
          </p:nvPr>
        </p:nvSpPr>
        <p:spPr>
          <a:xfrm>
            <a:off x="337820" y="427177"/>
            <a:ext cx="208915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solidFill>
                  <a:srgbClr val="292729"/>
                </a:solidFill>
              </a:rPr>
              <a:t>R</a:t>
            </a:r>
            <a:r>
              <a:rPr sz="3000" spc="370" dirty="0">
                <a:solidFill>
                  <a:srgbClr val="292729"/>
                </a:solidFill>
              </a:rPr>
              <a:t> </a:t>
            </a:r>
            <a:r>
              <a:rPr sz="3000" spc="245" dirty="0">
                <a:solidFill>
                  <a:srgbClr val="292729"/>
                </a:solidFill>
              </a:rPr>
              <a:t>A</a:t>
            </a:r>
            <a:r>
              <a:rPr sz="3000" spc="375" dirty="0">
                <a:solidFill>
                  <a:srgbClr val="292729"/>
                </a:solidFill>
              </a:rPr>
              <a:t> </a:t>
            </a:r>
            <a:r>
              <a:rPr sz="3000" spc="90" dirty="0">
                <a:solidFill>
                  <a:srgbClr val="292729"/>
                </a:solidFill>
              </a:rPr>
              <a:t>N</a:t>
            </a:r>
            <a:r>
              <a:rPr sz="3000" spc="370" dirty="0">
                <a:solidFill>
                  <a:srgbClr val="292729"/>
                </a:solidFill>
              </a:rPr>
              <a:t> </a:t>
            </a:r>
            <a:r>
              <a:rPr sz="3000" spc="65" dirty="0">
                <a:solidFill>
                  <a:srgbClr val="292729"/>
                </a:solidFill>
              </a:rPr>
              <a:t>G</a:t>
            </a:r>
            <a:r>
              <a:rPr sz="3000" spc="370" dirty="0">
                <a:solidFill>
                  <a:srgbClr val="292729"/>
                </a:solidFill>
              </a:rPr>
              <a:t> </a:t>
            </a:r>
            <a:r>
              <a:rPr sz="3000" spc="95" dirty="0">
                <a:solidFill>
                  <a:srgbClr val="292729"/>
                </a:solidFill>
              </a:rPr>
              <a:t>E</a:t>
            </a:r>
            <a:endParaRPr sz="3000"/>
          </a:p>
        </p:txBody>
      </p:sp>
      <p:pic>
        <p:nvPicPr>
          <p:cNvPr id="23" name="object 23" descr="Une image contenant texte, boisson gazeuse  Le contenu généré par l’IA peut être incorrect.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776983" y="1705406"/>
            <a:ext cx="419709" cy="4734814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921446" y="1630729"/>
            <a:ext cx="443919" cy="482877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Une image contenant tuyau  Le contenu généré par l’IA peut être incorrect.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04108" y="117347"/>
            <a:ext cx="590270" cy="6610477"/>
          </a:xfrm>
          <a:prstGeom prst="rect">
            <a:avLst/>
          </a:prstGeom>
        </p:spPr>
      </p:pic>
      <p:pic>
        <p:nvPicPr>
          <p:cNvPr id="3" name="object 3" descr="Une image contenant tuyau  Le contenu généré par l’IA peut être incorrect.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51680" y="125315"/>
            <a:ext cx="590283" cy="6610477"/>
          </a:xfrm>
          <a:prstGeom prst="rect">
            <a:avLst/>
          </a:prstGeom>
        </p:spPr>
      </p:pic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5114797" y="1339315"/>
          <a:ext cx="2918460" cy="112394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184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7325">
                <a:tc>
                  <a:txBody>
                    <a:bodyPr/>
                    <a:lstStyle/>
                    <a:p>
                      <a:pPr>
                        <a:lnSpc>
                          <a:spcPts val="1230"/>
                        </a:lnSpc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KONECT</a:t>
                      </a:r>
                      <a:r>
                        <a:rPr sz="1050" spc="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35" dirty="0">
                          <a:latin typeface="Verdana"/>
                          <a:cs typeface="Verdana"/>
                        </a:rPr>
                        <a:t>156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163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169 </a:t>
                      </a:r>
                      <a:r>
                        <a:rPr sz="1050" spc="3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130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60" dirty="0">
                          <a:latin typeface="Verdana"/>
                          <a:cs typeface="Verdana"/>
                        </a:rPr>
                        <a:t>75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112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80" dirty="0">
                          <a:latin typeface="Verdana"/>
                          <a:cs typeface="Verdana"/>
                        </a:rPr>
                        <a:t>12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(163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22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3,6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3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(163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5" name="object 5"/>
          <p:cNvGrpSpPr/>
          <p:nvPr/>
        </p:nvGrpSpPr>
        <p:grpSpPr>
          <a:xfrm>
            <a:off x="5123307" y="2998275"/>
            <a:ext cx="3060065" cy="517525"/>
            <a:chOff x="5123307" y="2998275"/>
            <a:chExt cx="3060065" cy="517525"/>
          </a:xfrm>
        </p:grpSpPr>
        <p:pic>
          <p:nvPicPr>
            <p:cNvPr id="6" name="object 6" descr="Une image contenant livre, conception, fournitures de bureau  Description générée automatiquement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71157" y="2998275"/>
              <a:ext cx="1211618" cy="51733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123307" y="3502786"/>
              <a:ext cx="2817495" cy="0"/>
            </a:xfrm>
            <a:custGeom>
              <a:avLst/>
              <a:gdLst/>
              <a:ahLst/>
              <a:cxnLst/>
              <a:rect l="l" t="t" r="r" b="b"/>
              <a:pathLst>
                <a:path w="2817495">
                  <a:moveTo>
                    <a:pt x="0" y="0"/>
                  </a:moveTo>
                  <a:lnTo>
                    <a:pt x="2816987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6722491" y="3780535"/>
            <a:ext cx="85915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Tip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722491" y="4356608"/>
            <a:ext cx="138303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-10" dirty="0">
                <a:latin typeface="Verdana"/>
                <a:cs typeface="Verdana"/>
              </a:rPr>
              <a:t>Oversized</a:t>
            </a:r>
            <a:r>
              <a:rPr sz="1050" spc="-3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25592" y="3531870"/>
            <a:ext cx="1482725" cy="13957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  <a:p>
            <a:pPr marL="185420" marR="445770" indent="-165735">
              <a:lnSpc>
                <a:spcPct val="120000"/>
              </a:lnSpc>
              <a:spcBef>
                <a:spcPts val="515"/>
              </a:spcBef>
              <a:buFont typeface="Times New Roman"/>
              <a:buChar char="►"/>
              <a:tabLst>
                <a:tab pos="194945" algn="l"/>
              </a:tabLst>
            </a:pPr>
            <a:r>
              <a:rPr sz="1050" dirty="0">
                <a:latin typeface="Verdana"/>
                <a:cs typeface="Verdana"/>
              </a:rPr>
              <a:t>Poplar</a:t>
            </a:r>
            <a:r>
              <a:rPr sz="1050" spc="65" dirty="0">
                <a:latin typeface="Verdana"/>
                <a:cs typeface="Verdana"/>
              </a:rPr>
              <a:t> </a:t>
            </a:r>
            <a:r>
              <a:rPr sz="1050" spc="35" dirty="0">
                <a:latin typeface="Verdana"/>
                <a:cs typeface="Verdana"/>
              </a:rPr>
              <a:t>PEFC 	</a:t>
            </a:r>
            <a:r>
              <a:rPr sz="1050" spc="-10" dirty="0">
                <a:latin typeface="Verdana"/>
                <a:cs typeface="Verdana"/>
              </a:rPr>
              <a:t>Woodcore</a:t>
            </a:r>
            <a:endParaRPr sz="1050" dirty="0">
              <a:latin typeface="Verdana"/>
              <a:cs typeface="Verdana"/>
            </a:endParaRPr>
          </a:p>
          <a:p>
            <a:pPr marL="184785" marR="216535" indent="-165735">
              <a:lnSpc>
                <a:spcPct val="120000"/>
              </a:lnSpc>
              <a:buFont typeface="Times New Roman"/>
              <a:buChar char="►"/>
              <a:tabLst>
                <a:tab pos="193040" algn="l"/>
              </a:tabLst>
            </a:pPr>
            <a:r>
              <a:rPr sz="1050" dirty="0">
                <a:latin typeface="Verdana"/>
                <a:cs typeface="Verdana"/>
              </a:rPr>
              <a:t>Rectangular</a:t>
            </a:r>
            <a:r>
              <a:rPr sz="1050" spc="10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full 	</a:t>
            </a:r>
            <a:r>
              <a:rPr sz="1050" spc="-10" dirty="0">
                <a:latin typeface="Verdana"/>
                <a:cs typeface="Verdana"/>
              </a:rPr>
              <a:t>sidewall</a:t>
            </a:r>
            <a:endParaRPr sz="1050" dirty="0">
              <a:latin typeface="Verdana"/>
              <a:cs typeface="Verdana"/>
            </a:endParaRPr>
          </a:p>
          <a:p>
            <a:pPr marL="185420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85420" algn="l"/>
              </a:tabLst>
            </a:pPr>
            <a:r>
              <a:rPr sz="1050" spc="30" dirty="0">
                <a:latin typeface="Verdana"/>
                <a:cs typeface="Verdana"/>
              </a:rPr>
              <a:t>CAM</a:t>
            </a:r>
            <a:endParaRPr sz="1050" dirty="0">
              <a:latin typeface="Verdana"/>
              <a:cs typeface="Verdana"/>
            </a:endParaRPr>
          </a:p>
          <a:p>
            <a:pPr marL="185420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85420" algn="l"/>
              </a:tabLst>
            </a:pPr>
            <a:r>
              <a:rPr sz="1050" dirty="0">
                <a:latin typeface="Verdana"/>
                <a:cs typeface="Verdana"/>
              </a:rPr>
              <a:t>Titanal</a:t>
            </a:r>
            <a:r>
              <a:rPr sz="1050" spc="-105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beam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40588" y="244601"/>
            <a:ext cx="1816100" cy="727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95"/>
              </a:lnSpc>
              <a:spcBef>
                <a:spcPts val="100"/>
              </a:spcBef>
            </a:pPr>
            <a:r>
              <a:rPr sz="1100" spc="80" dirty="0">
                <a:solidFill>
                  <a:srgbClr val="7E7E7E"/>
                </a:solidFill>
                <a:latin typeface="Verdana"/>
                <a:cs typeface="Verdana"/>
              </a:rPr>
              <a:t>WOMEN</a:t>
            </a:r>
            <a:r>
              <a:rPr sz="1100" spc="-9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9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80" dirty="0">
                <a:solidFill>
                  <a:srgbClr val="7E7E7E"/>
                </a:solidFill>
                <a:latin typeface="Verdana"/>
                <a:cs typeface="Verdana"/>
              </a:rPr>
              <a:t>-</a:t>
            </a:r>
            <a:r>
              <a:rPr sz="1100" spc="-7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PISTE</a:t>
            </a:r>
            <a:endParaRPr sz="1100">
              <a:latin typeface="Verdana"/>
              <a:cs typeface="Verdana"/>
            </a:endParaRPr>
          </a:p>
          <a:p>
            <a:pPr marL="12700">
              <a:lnSpc>
                <a:spcPts val="2855"/>
              </a:lnSpc>
            </a:pPr>
            <a:r>
              <a:rPr sz="2400" b="1" spc="70" dirty="0">
                <a:solidFill>
                  <a:srgbClr val="030505"/>
                </a:solidFill>
                <a:latin typeface="Tahoma"/>
                <a:cs typeface="Tahoma"/>
              </a:rPr>
              <a:t>N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5" dirty="0">
                <a:solidFill>
                  <a:srgbClr val="030505"/>
                </a:solidFill>
                <a:latin typeface="Tahoma"/>
                <a:cs typeface="Tahoma"/>
              </a:rPr>
              <a:t>O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0" dirty="0">
                <a:solidFill>
                  <a:srgbClr val="030505"/>
                </a:solidFill>
                <a:latin typeface="Tahoma"/>
                <a:cs typeface="Tahoma"/>
              </a:rPr>
              <a:t>V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9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spc="175" dirty="0">
                <a:solidFill>
                  <a:srgbClr val="030505"/>
                </a:solidFill>
                <a:latin typeface="Tahoma"/>
                <a:cs typeface="Tahoma"/>
              </a:rPr>
              <a:t>  </a:t>
            </a:r>
            <a:r>
              <a:rPr sz="2400" b="1" spc="-595" dirty="0">
                <a:solidFill>
                  <a:srgbClr val="030505"/>
                </a:solidFill>
                <a:latin typeface="Tahoma"/>
                <a:cs typeface="Tahoma"/>
              </a:rPr>
              <a:t>1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70" dirty="0">
                <a:solidFill>
                  <a:srgbClr val="030505"/>
                </a:solidFill>
                <a:latin typeface="Tahoma"/>
                <a:cs typeface="Tahoma"/>
              </a:rPr>
              <a:t>4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RAPPS01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708135" y="4868909"/>
            <a:ext cx="2764155" cy="769891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80"/>
              </a:spcBef>
              <a:tabLst>
                <a:tab pos="2750820" algn="l"/>
              </a:tabLst>
            </a:pPr>
            <a:r>
              <a:rPr sz="1050" u="sng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	</a:t>
            </a:r>
            <a:endParaRPr sz="1050" dirty="0">
              <a:latin typeface="Verdana"/>
              <a:cs typeface="Verdana"/>
            </a:endParaRPr>
          </a:p>
          <a:p>
            <a:pPr marL="27940">
              <a:lnSpc>
                <a:spcPct val="100000"/>
              </a:lnSpc>
              <a:spcBef>
                <a:spcPts val="165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21590" marR="29845">
              <a:lnSpc>
                <a:spcPct val="120000"/>
              </a:lnSpc>
              <a:spcBef>
                <a:spcPts val="225"/>
              </a:spcBef>
            </a:pPr>
            <a:r>
              <a:rPr lang="cs-CZ" sz="1050" dirty="0">
                <a:latin typeface="Verdana"/>
                <a:cs typeface="Verdana"/>
              </a:rPr>
              <a:t>Zkušené lyžařky, které hledají výkonné carvingové lyže s elegantním designem.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240588" y="1105915"/>
            <a:ext cx="1943735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100" spc="-10" dirty="0">
                <a:latin typeface="Verdana"/>
                <a:cs typeface="Verdana"/>
              </a:rPr>
              <a:t>RRPPS01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NOVA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spc="-140" dirty="0">
                <a:latin typeface="Verdana"/>
                <a:cs typeface="Verdana"/>
              </a:rPr>
              <a:t>14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KONECT </a:t>
            </a:r>
            <a:r>
              <a:rPr sz="1100" spc="-95" dirty="0">
                <a:latin typeface="Verdana"/>
                <a:cs typeface="Verdana"/>
              </a:rPr>
              <a:t>NX12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lang="cs-CZ" sz="1100" b="1" spc="-60" dirty="0">
                <a:latin typeface="Tahoma"/>
                <a:cs typeface="Tahoma"/>
              </a:rPr>
              <a:t>21 490,- </a:t>
            </a:r>
            <a:endParaRPr sz="1100" dirty="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43027" y="2475356"/>
            <a:ext cx="1664970" cy="13638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2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V Á Z Á N Í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ts val="1320"/>
              </a:lnSpc>
            </a:pPr>
            <a:r>
              <a:rPr sz="1100" spc="-10" dirty="0">
                <a:latin typeface="Verdana"/>
                <a:cs typeface="Verdana"/>
              </a:rPr>
              <a:t>FCPCN07</a:t>
            </a:r>
            <a:endParaRPr sz="1100" dirty="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NX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204" dirty="0">
                <a:latin typeface="Verdana"/>
                <a:cs typeface="Verdana"/>
              </a:rPr>
              <a:t>12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KONECT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65" dirty="0">
                <a:latin typeface="Verdana"/>
                <a:cs typeface="Verdana"/>
              </a:rPr>
              <a:t>GW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B80 </a:t>
            </a:r>
            <a:r>
              <a:rPr sz="1100" spc="-10" dirty="0">
                <a:latin typeface="Verdana"/>
                <a:cs typeface="Verdana"/>
              </a:rPr>
              <a:t>TONIC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SUNSET</a:t>
            </a:r>
            <a:endParaRPr sz="1100" dirty="0">
              <a:latin typeface="Verdana"/>
              <a:cs typeface="Verdana"/>
            </a:endParaRPr>
          </a:p>
          <a:p>
            <a:pPr marL="170180" indent="-157480">
              <a:lnSpc>
                <a:spcPct val="100000"/>
              </a:lnSpc>
              <a:spcBef>
                <a:spcPts val="615"/>
              </a:spcBef>
              <a:buFont typeface="Tahoma"/>
              <a:buChar char="►"/>
              <a:tabLst>
                <a:tab pos="170180" algn="l"/>
              </a:tabLst>
            </a:pPr>
            <a:r>
              <a:rPr sz="1000" spc="-10" dirty="0">
                <a:latin typeface="Verdana"/>
                <a:cs typeface="Verdana"/>
              </a:rPr>
              <a:t>Performance</a:t>
            </a:r>
            <a:endParaRPr sz="1000" dirty="0">
              <a:latin typeface="Verdana"/>
              <a:cs typeface="Verdana"/>
            </a:endParaRPr>
          </a:p>
          <a:p>
            <a:pPr marL="170815" indent="-158115">
              <a:lnSpc>
                <a:spcPct val="100000"/>
              </a:lnSpc>
              <a:buFont typeface="Tahoma"/>
              <a:buChar char="►"/>
              <a:tabLst>
                <a:tab pos="170815" algn="l"/>
              </a:tabLst>
            </a:pPr>
            <a:r>
              <a:rPr lang="cs-CZ" sz="1000" spc="-10" dirty="0">
                <a:latin typeface="Verdana"/>
                <a:cs typeface="Verdana"/>
              </a:rPr>
              <a:t>Precizní kontrola ovládání</a:t>
            </a:r>
            <a:endParaRPr sz="1000" dirty="0">
              <a:latin typeface="Verdana"/>
              <a:cs typeface="Verdana"/>
            </a:endParaRPr>
          </a:p>
          <a:p>
            <a:pPr marL="170180" indent="-157480">
              <a:lnSpc>
                <a:spcPct val="100000"/>
              </a:lnSpc>
              <a:spcBef>
                <a:spcPts val="5"/>
              </a:spcBef>
              <a:buFont typeface="Tahoma"/>
              <a:buChar char="►"/>
              <a:tabLst>
                <a:tab pos="170180" algn="l"/>
              </a:tabLst>
            </a:pPr>
            <a:r>
              <a:rPr sz="1000" dirty="0">
                <a:latin typeface="Verdana"/>
                <a:cs typeface="Verdana"/>
              </a:rPr>
              <a:t>Match</a:t>
            </a:r>
            <a:r>
              <a:rPr sz="1000" spc="-25" dirty="0">
                <a:latin typeface="Verdana"/>
                <a:cs typeface="Verdana"/>
              </a:rPr>
              <a:t> </a:t>
            </a:r>
            <a:r>
              <a:rPr sz="1000" dirty="0">
                <a:latin typeface="Verdana"/>
                <a:cs typeface="Verdana"/>
              </a:rPr>
              <a:t>the</a:t>
            </a:r>
            <a:r>
              <a:rPr sz="1000" spc="-35" dirty="0">
                <a:latin typeface="Verdana"/>
                <a:cs typeface="Verdana"/>
              </a:rPr>
              <a:t> </a:t>
            </a:r>
            <a:r>
              <a:rPr sz="1000" spc="-20" dirty="0">
                <a:latin typeface="Verdana"/>
                <a:cs typeface="Verdana"/>
              </a:rPr>
              <a:t>ski</a:t>
            </a:r>
            <a:r>
              <a:rPr sz="1000" spc="-10" dirty="0">
                <a:latin typeface="Verdana"/>
                <a:cs typeface="Verdana"/>
              </a:rPr>
              <a:t> colors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41985" y="2430779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5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247840" y="1737360"/>
            <a:ext cx="2412365" cy="87630"/>
            <a:chOff x="247840" y="1737360"/>
            <a:chExt cx="2412365" cy="87630"/>
          </a:xfrm>
        </p:grpSpPr>
        <p:sp>
          <p:nvSpPr>
            <p:cNvPr id="17" name="object 17"/>
            <p:cNvSpPr/>
            <p:nvPr/>
          </p:nvSpPr>
          <p:spPr>
            <a:xfrm>
              <a:off x="247840" y="1737360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826"/>
                  </a:lnTo>
                  <a:lnTo>
                    <a:pt x="3428" y="26669"/>
                  </a:lnTo>
                  <a:lnTo>
                    <a:pt x="0" y="43561"/>
                  </a:lnTo>
                  <a:lnTo>
                    <a:pt x="3428" y="60578"/>
                  </a:lnTo>
                  <a:lnTo>
                    <a:pt x="12750" y="74422"/>
                  </a:lnTo>
                  <a:lnTo>
                    <a:pt x="26593" y="83692"/>
                  </a:lnTo>
                  <a:lnTo>
                    <a:pt x="43535" y="87122"/>
                  </a:lnTo>
                  <a:lnTo>
                    <a:pt x="2368486" y="87122"/>
                  </a:lnTo>
                  <a:lnTo>
                    <a:pt x="2385504" y="83692"/>
                  </a:lnTo>
                  <a:lnTo>
                    <a:pt x="2399347" y="74422"/>
                  </a:lnTo>
                  <a:lnTo>
                    <a:pt x="2408618" y="60578"/>
                  </a:lnTo>
                  <a:lnTo>
                    <a:pt x="2412047" y="43561"/>
                  </a:lnTo>
                  <a:lnTo>
                    <a:pt x="2408618" y="26669"/>
                  </a:lnTo>
                  <a:lnTo>
                    <a:pt x="2399347" y="12826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64045" y="1749425"/>
              <a:ext cx="785495" cy="60960"/>
            </a:xfrm>
            <a:custGeom>
              <a:avLst/>
              <a:gdLst/>
              <a:ahLst/>
              <a:cxnLst/>
              <a:rect l="l" t="t" r="r" b="b"/>
              <a:pathLst>
                <a:path w="785494" h="60960">
                  <a:moveTo>
                    <a:pt x="757605" y="0"/>
                  </a:moveTo>
                  <a:lnTo>
                    <a:pt x="27622" y="0"/>
                  </a:lnTo>
                  <a:lnTo>
                    <a:pt x="16865" y="2412"/>
                  </a:lnTo>
                  <a:lnTo>
                    <a:pt x="8089" y="8889"/>
                  </a:lnTo>
                  <a:lnTo>
                    <a:pt x="2171" y="18541"/>
                  </a:lnTo>
                  <a:lnTo>
                    <a:pt x="0" y="30352"/>
                  </a:lnTo>
                  <a:lnTo>
                    <a:pt x="2171" y="42290"/>
                  </a:lnTo>
                  <a:lnTo>
                    <a:pt x="8089" y="51942"/>
                  </a:lnTo>
                  <a:lnTo>
                    <a:pt x="16865" y="58420"/>
                  </a:lnTo>
                  <a:lnTo>
                    <a:pt x="27622" y="60833"/>
                  </a:lnTo>
                  <a:lnTo>
                    <a:pt x="757605" y="60833"/>
                  </a:lnTo>
                  <a:lnTo>
                    <a:pt x="768362" y="58420"/>
                  </a:lnTo>
                  <a:lnTo>
                    <a:pt x="777138" y="51942"/>
                  </a:lnTo>
                  <a:lnTo>
                    <a:pt x="783056" y="42290"/>
                  </a:lnTo>
                  <a:lnTo>
                    <a:pt x="785215" y="30352"/>
                  </a:lnTo>
                  <a:lnTo>
                    <a:pt x="783056" y="18541"/>
                  </a:lnTo>
                  <a:lnTo>
                    <a:pt x="777138" y="8889"/>
                  </a:lnTo>
                  <a:lnTo>
                    <a:pt x="768362" y="2412"/>
                  </a:lnTo>
                  <a:lnTo>
                    <a:pt x="757605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247840" y="2007742"/>
            <a:ext cx="2412365" cy="87630"/>
            <a:chOff x="247840" y="2007742"/>
            <a:chExt cx="2412365" cy="87630"/>
          </a:xfrm>
        </p:grpSpPr>
        <p:sp>
          <p:nvSpPr>
            <p:cNvPr id="20" name="object 20"/>
            <p:cNvSpPr/>
            <p:nvPr/>
          </p:nvSpPr>
          <p:spPr>
            <a:xfrm>
              <a:off x="247840" y="2007742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9"/>
                  </a:lnTo>
                  <a:lnTo>
                    <a:pt x="12750" y="12700"/>
                  </a:lnTo>
                  <a:lnTo>
                    <a:pt x="3428" y="26543"/>
                  </a:lnTo>
                  <a:lnTo>
                    <a:pt x="0" y="43561"/>
                  </a:lnTo>
                  <a:lnTo>
                    <a:pt x="3428" y="60452"/>
                  </a:lnTo>
                  <a:lnTo>
                    <a:pt x="12750" y="74295"/>
                  </a:lnTo>
                  <a:lnTo>
                    <a:pt x="26593" y="83693"/>
                  </a:lnTo>
                  <a:lnTo>
                    <a:pt x="43535" y="87122"/>
                  </a:lnTo>
                  <a:lnTo>
                    <a:pt x="2368486" y="87122"/>
                  </a:lnTo>
                  <a:lnTo>
                    <a:pt x="2385504" y="83693"/>
                  </a:lnTo>
                  <a:lnTo>
                    <a:pt x="2399347" y="74295"/>
                  </a:lnTo>
                  <a:lnTo>
                    <a:pt x="2408618" y="60452"/>
                  </a:lnTo>
                  <a:lnTo>
                    <a:pt x="2412047" y="43561"/>
                  </a:lnTo>
                  <a:lnTo>
                    <a:pt x="2408618" y="26543"/>
                  </a:lnTo>
                  <a:lnTo>
                    <a:pt x="2399347" y="12700"/>
                  </a:lnTo>
                  <a:lnTo>
                    <a:pt x="2385504" y="3429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851786" y="2020315"/>
              <a:ext cx="785495" cy="60960"/>
            </a:xfrm>
            <a:custGeom>
              <a:avLst/>
              <a:gdLst/>
              <a:ahLst/>
              <a:cxnLst/>
              <a:rect l="l" t="t" r="r" b="b"/>
              <a:pathLst>
                <a:path w="785494" h="60960">
                  <a:moveTo>
                    <a:pt x="757555" y="0"/>
                  </a:moveTo>
                  <a:lnTo>
                    <a:pt x="27558" y="0"/>
                  </a:lnTo>
                  <a:lnTo>
                    <a:pt x="16890" y="2412"/>
                  </a:lnTo>
                  <a:lnTo>
                    <a:pt x="8127" y="8889"/>
                  </a:lnTo>
                  <a:lnTo>
                    <a:pt x="2158" y="18542"/>
                  </a:lnTo>
                  <a:lnTo>
                    <a:pt x="0" y="30353"/>
                  </a:lnTo>
                  <a:lnTo>
                    <a:pt x="2158" y="42163"/>
                  </a:lnTo>
                  <a:lnTo>
                    <a:pt x="8127" y="51943"/>
                  </a:lnTo>
                  <a:lnTo>
                    <a:pt x="16890" y="58420"/>
                  </a:lnTo>
                  <a:lnTo>
                    <a:pt x="27558" y="60833"/>
                  </a:lnTo>
                  <a:lnTo>
                    <a:pt x="757555" y="60833"/>
                  </a:lnTo>
                  <a:lnTo>
                    <a:pt x="768350" y="58420"/>
                  </a:lnTo>
                  <a:lnTo>
                    <a:pt x="777113" y="51943"/>
                  </a:lnTo>
                  <a:lnTo>
                    <a:pt x="783082" y="42163"/>
                  </a:lnTo>
                  <a:lnTo>
                    <a:pt x="785240" y="30353"/>
                  </a:lnTo>
                  <a:lnTo>
                    <a:pt x="783082" y="18542"/>
                  </a:lnTo>
                  <a:lnTo>
                    <a:pt x="777113" y="8889"/>
                  </a:lnTo>
                  <a:lnTo>
                    <a:pt x="768350" y="2412"/>
                  </a:lnTo>
                  <a:lnTo>
                    <a:pt x="757555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496620" y="1832864"/>
            <a:ext cx="21717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52245" y="1832864"/>
            <a:ext cx="5969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096770" y="1832864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07009" y="2102611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211681" y="2102611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068829" y="2102611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11777218" y="96393"/>
            <a:ext cx="396240" cy="36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1100" b="1" spc="-25" dirty="0">
                <a:solidFill>
                  <a:srgbClr val="FCFBFF"/>
                </a:solidFill>
                <a:latin typeface="Tahoma"/>
                <a:cs typeface="Tahoma"/>
              </a:rPr>
              <a:t>RE</a:t>
            </a:r>
            <a:endParaRPr sz="11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100" b="1" spc="55" dirty="0">
                <a:solidFill>
                  <a:srgbClr val="FCFBFF"/>
                </a:solidFill>
                <a:latin typeface="Tahoma"/>
                <a:cs typeface="Tahoma"/>
              </a:rPr>
              <a:t>NEW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89128" y="4953000"/>
            <a:ext cx="2824581" cy="1353576"/>
          </a:xfrm>
          <a:prstGeom prst="rect">
            <a:avLst/>
          </a:prstGeom>
          <a:ln w="12700">
            <a:noFill/>
          </a:ln>
        </p:spPr>
        <p:txBody>
          <a:bodyPr vert="horz" wrap="square" lIns="0" tIns="70485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555"/>
              </a:spcBef>
            </a:pP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V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135" dirty="0">
                <a:latin typeface="Tahoma"/>
                <a:cs typeface="Tahoma"/>
              </a:rPr>
              <a:t> 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G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5" dirty="0">
                <a:latin typeface="Tahoma"/>
                <a:cs typeface="Tahoma"/>
              </a:rPr>
              <a:t>E</a:t>
            </a:r>
            <a:endParaRPr sz="1000" dirty="0">
              <a:latin typeface="Tahoma"/>
              <a:cs typeface="Tahoma"/>
            </a:endParaRPr>
          </a:p>
          <a:p>
            <a:pPr marL="73660">
              <a:lnSpc>
                <a:spcPct val="100000"/>
              </a:lnSpc>
              <a:spcBef>
                <a:spcPts val="409"/>
              </a:spcBef>
            </a:pPr>
            <a:r>
              <a:rPr lang="cs-CZ" sz="1000" i="1" spc="114" dirty="0">
                <a:latin typeface="Verdana"/>
                <a:cs typeface="Verdana"/>
              </a:rPr>
              <a:t>Ženy, které hledají elegantní lyže na sjezdovku, které dodávají jistotu a zábavu. V každém oblouku najdete v řadě N O V A ideálního společníka – lyže přizpůsobené každé úrovni, od začátečnic až po pokročilé lyžařky.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8328114" y="838200"/>
            <a:ext cx="3690841" cy="4147226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9050" algn="l">
              <a:lnSpc>
                <a:spcPct val="100000"/>
              </a:lnSpc>
              <a:spcBef>
                <a:spcPts val="660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  <a:p>
            <a:pPr marL="12700" marR="5080" algn="l">
              <a:lnSpc>
                <a:spcPct val="120000"/>
              </a:lnSpc>
              <a:spcBef>
                <a:spcPts val="355"/>
              </a:spcBef>
            </a:pPr>
            <a:r>
              <a:rPr lang="cs-CZ" sz="1050" dirty="0">
                <a:latin typeface="Verdana"/>
                <a:cs typeface="Verdana"/>
              </a:rPr>
              <a:t>Využijte linii svahu naplno. Vrhněte se do carvingu. Dámské lyže Rossignol Nova 14 se vyznačují jistým carvingem a nápadným vzhledem, který nelze přehlédnout. Jejich konstrukce inspirovaná závodními lyžemi je doplněna inovativním tvarem a je vyladěna pro zkušené lyžařky, které chtějí s maximálním nasazením létat z oblouku do oblouku. Dřevěné jádro vyztužené </a:t>
            </a:r>
            <a:r>
              <a:rPr lang="cs-CZ" sz="1050" dirty="0" err="1">
                <a:latin typeface="Verdana"/>
                <a:cs typeface="Verdana"/>
              </a:rPr>
              <a:t>titanalem</a:t>
            </a:r>
            <a:r>
              <a:rPr lang="cs-CZ" sz="1050" dirty="0">
                <a:latin typeface="Verdana"/>
                <a:cs typeface="Verdana"/>
              </a:rPr>
              <a:t> dodává energii při každém sjezdu a zároveň nabízí plynulý a kontrolovaný carving v každém oblouku. Díky </a:t>
            </a:r>
            <a:r>
              <a:rPr lang="cs-CZ" sz="1050" dirty="0" err="1">
                <a:latin typeface="Verdana"/>
                <a:cs typeface="Verdana"/>
              </a:rPr>
              <a:t>Oversized</a:t>
            </a:r>
            <a:r>
              <a:rPr lang="cs-CZ" sz="105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sidecut</a:t>
            </a:r>
            <a:r>
              <a:rPr lang="cs-CZ" sz="1050" dirty="0">
                <a:latin typeface="Verdana"/>
                <a:cs typeface="Verdana"/>
              </a:rPr>
              <a:t> tvaru lyže s rockerem na špičce lyží a svislými bočnicemi po celé délce lyže jsou Nova 14 vysoce výkonné carvingové lyže, které plně uspokojí lyžařky i té nejvyšší úrovně.  Vázání LOOK NX12 nabízí jisté spojení s lyží s maximálním přenosem síly. Nastupte a posuňte carving na novou úroveň. Určené jsou pro zkušené lyžařky, které hledají výkonné carvingové lyže s elegantním designem. Přinesou možností nových úhlů náklonu a nové zážitky. Jsou stabilní s dobrou přilnavostí - přinášejí pocit jistoty. 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5096383" y="1113536"/>
            <a:ext cx="10731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L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248725" y="1113536"/>
            <a:ext cx="159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5093715" y="108585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720835" y="7620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5116448" y="2400937"/>
            <a:ext cx="1464310" cy="671195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lang="pt-BR" sz="1000" b="1" dirty="0">
                <a:latin typeface="Tahoma"/>
                <a:cs typeface="Tahoma"/>
              </a:rPr>
              <a:t>T E C H N O L O G I E </a:t>
            </a:r>
            <a:endParaRPr sz="1000" dirty="0">
              <a:latin typeface="Tahoma"/>
              <a:cs typeface="Tahoma"/>
            </a:endParaRPr>
          </a:p>
          <a:p>
            <a:pPr marL="181610" indent="-165100">
              <a:lnSpc>
                <a:spcPct val="100000"/>
              </a:lnSpc>
              <a:spcBef>
                <a:spcPts val="705"/>
              </a:spcBef>
              <a:buFont typeface="Tahoma"/>
              <a:buChar char="►"/>
              <a:tabLst>
                <a:tab pos="181610" algn="l"/>
              </a:tabLst>
            </a:pPr>
            <a:r>
              <a:rPr sz="1050" spc="-40" dirty="0">
                <a:latin typeface="Verdana"/>
                <a:cs typeface="Verdana"/>
              </a:rPr>
              <a:t>V-</a:t>
            </a:r>
            <a:r>
              <a:rPr sz="1050" spc="-10" dirty="0">
                <a:latin typeface="Verdana"/>
                <a:cs typeface="Verdana"/>
              </a:rPr>
              <a:t>PROFILE</a:t>
            </a:r>
            <a:endParaRPr sz="1050" dirty="0">
              <a:latin typeface="Verdana"/>
              <a:cs typeface="Verdana"/>
            </a:endParaRPr>
          </a:p>
          <a:p>
            <a:pPr marL="181610" indent="-165100">
              <a:lnSpc>
                <a:spcPct val="100000"/>
              </a:lnSpc>
              <a:buFont typeface="Tahoma"/>
              <a:buChar char="►"/>
              <a:tabLst>
                <a:tab pos="181610" algn="l"/>
              </a:tabLst>
            </a:pPr>
            <a:r>
              <a:rPr sz="1050" dirty="0">
                <a:latin typeface="Verdana"/>
                <a:cs typeface="Verdana"/>
              </a:rPr>
              <a:t>Boost</a:t>
            </a:r>
            <a:r>
              <a:rPr sz="1050" spc="-35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Flex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5123307" y="2464942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object 3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14788" y="4059985"/>
            <a:ext cx="1084827" cy="197612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707251" y="4506823"/>
            <a:ext cx="1230464" cy="482625"/>
          </a:xfrm>
          <a:prstGeom prst="rect">
            <a:avLst/>
          </a:prstGeom>
        </p:spPr>
      </p:pic>
      <p:sp>
        <p:nvSpPr>
          <p:cNvPr id="41" name="object 41"/>
          <p:cNvSpPr/>
          <p:nvPr/>
        </p:nvSpPr>
        <p:spPr>
          <a:xfrm>
            <a:off x="8744457" y="57150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8732901" y="5650230"/>
            <a:ext cx="2123440" cy="1074012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5875">
              <a:lnSpc>
                <a:spcPct val="100000"/>
              </a:lnSpc>
              <a:spcBef>
                <a:spcPts val="635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75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Výkonné carvingové lyže</a:t>
            </a: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Úhlové posuny a nové pocity</a:t>
            </a: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-25" dirty="0">
                <a:latin typeface="Verdana"/>
                <a:cs typeface="Verdana"/>
              </a:rPr>
              <a:t>S</a:t>
            </a:r>
            <a:r>
              <a:rPr lang="pt-BR" sz="1050" spc="-25" dirty="0">
                <a:latin typeface="Verdana"/>
                <a:cs typeface="Verdana"/>
              </a:rPr>
              <a:t>tabilní a s dobrou přilnavostí</a:t>
            </a: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sz="1050" dirty="0">
                <a:latin typeface="Verdana"/>
                <a:cs typeface="Verdana"/>
              </a:rPr>
              <a:t>Elegant</a:t>
            </a:r>
            <a:r>
              <a:rPr lang="cs-CZ" sz="1050" dirty="0">
                <a:latin typeface="Verdana"/>
                <a:cs typeface="Verdana"/>
              </a:rPr>
              <a:t>ní</a:t>
            </a:r>
            <a:r>
              <a:rPr sz="1050" spc="-45" dirty="0">
                <a:latin typeface="Verdana"/>
                <a:cs typeface="Verdana"/>
              </a:rPr>
              <a:t> </a:t>
            </a:r>
            <a:r>
              <a:rPr sz="1050" spc="-70" dirty="0">
                <a:latin typeface="Verdana"/>
                <a:cs typeface="Verdana"/>
              </a:rPr>
              <a:t>&amp;</a:t>
            </a:r>
            <a:r>
              <a:rPr sz="1050" spc="-4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sport</a:t>
            </a:r>
            <a:r>
              <a:rPr sz="1050" spc="-4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design</a:t>
            </a:r>
            <a:endParaRPr sz="1050" dirty="0">
              <a:latin typeface="Verdana"/>
              <a:cs typeface="Verdana"/>
            </a:endParaRPr>
          </a:p>
        </p:txBody>
      </p:sp>
      <p:pic>
        <p:nvPicPr>
          <p:cNvPr id="43" name="object 4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382889" y="5123857"/>
            <a:ext cx="390088" cy="389913"/>
          </a:xfrm>
          <a:prstGeom prst="rect">
            <a:avLst/>
          </a:prstGeom>
        </p:spPr>
      </p:pic>
      <p:sp>
        <p:nvSpPr>
          <p:cNvPr id="44" name="object 44"/>
          <p:cNvSpPr txBox="1"/>
          <p:nvPr/>
        </p:nvSpPr>
        <p:spPr>
          <a:xfrm>
            <a:off x="5124958" y="4975007"/>
            <a:ext cx="2531110" cy="1672894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625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70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05" dirty="0">
                <a:latin typeface="Verdana"/>
                <a:cs typeface="Verdana"/>
              </a:rPr>
              <a:t>30%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Bio pryskyřice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70" dirty="0">
                <a:latin typeface="Verdana"/>
                <a:cs typeface="Verdana"/>
              </a:rPr>
              <a:t>Až 80% </a:t>
            </a:r>
            <a:r>
              <a:rPr lang="cs-CZ" sz="1050" spc="70" dirty="0" err="1">
                <a:latin typeface="Verdana"/>
                <a:cs typeface="Verdana"/>
              </a:rPr>
              <a:t>recykl</a:t>
            </a:r>
            <a:r>
              <a:rPr lang="cs-CZ" sz="1050" spc="70" dirty="0">
                <a:latin typeface="Verdana"/>
                <a:cs typeface="Verdana"/>
              </a:rPr>
              <a:t>. </a:t>
            </a:r>
            <a:r>
              <a:rPr lang="cs-CZ" sz="1050" spc="70" dirty="0" err="1">
                <a:latin typeface="Verdana"/>
                <a:cs typeface="Verdana"/>
              </a:rPr>
              <a:t>titanalu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20%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Jádro z topolu s </a:t>
            </a: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PEFC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"zelená energie" při výrobě</a:t>
            </a: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pl-PL" sz="1050" dirty="0">
                <a:latin typeface="Verdana"/>
                <a:cs typeface="Verdana"/>
              </a:rPr>
              <a:t>Výroba i zdroje materiálů z Evropy  </a:t>
            </a:r>
            <a:endParaRPr sz="1050" dirty="0">
              <a:latin typeface="Verdana"/>
              <a:cs typeface="Verdana"/>
            </a:endParaRPr>
          </a:p>
        </p:txBody>
      </p:sp>
      <p:pic>
        <p:nvPicPr>
          <p:cNvPr id="45" name="object 4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909338" y="5124335"/>
            <a:ext cx="252131" cy="356116"/>
          </a:xfrm>
          <a:prstGeom prst="rect">
            <a:avLst/>
          </a:prstGeom>
        </p:spPr>
      </p:pic>
      <p:sp>
        <p:nvSpPr>
          <p:cNvPr id="46" name="object 46"/>
          <p:cNvSpPr/>
          <p:nvPr/>
        </p:nvSpPr>
        <p:spPr>
          <a:xfrm>
            <a:off x="5117210" y="5013578"/>
            <a:ext cx="2817495" cy="10795"/>
          </a:xfrm>
          <a:custGeom>
            <a:avLst/>
            <a:gdLst/>
            <a:ahLst/>
            <a:cxnLst/>
            <a:rect l="l" t="t" r="r" b="b"/>
            <a:pathLst>
              <a:path w="2817495" h="10795">
                <a:moveTo>
                  <a:pt x="0" y="0"/>
                </a:moveTo>
                <a:lnTo>
                  <a:pt x="2816987" y="10668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5136260" y="336905"/>
            <a:ext cx="5823585" cy="1944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lang="cs-CZ" sz="1100" b="1" i="1" spc="-90" dirty="0">
                <a:latin typeface="Verdana"/>
                <a:cs typeface="Verdana"/>
              </a:rPr>
              <a:t>Nejživější, nejmódnější a nejvýkonnější dámské sjezdové lyže na trhu.</a:t>
            </a:r>
            <a:endParaRPr sz="1100" dirty="0">
              <a:latin typeface="Verdana"/>
              <a:cs typeface="Verdana"/>
            </a:endParaRPr>
          </a:p>
        </p:txBody>
      </p:sp>
      <p:pic>
        <p:nvPicPr>
          <p:cNvPr id="48" name="object 4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73786" y="3956811"/>
            <a:ext cx="2160524" cy="921512"/>
          </a:xfrm>
          <a:prstGeom prst="rect">
            <a:avLst/>
          </a:prstGeom>
        </p:spPr>
      </p:pic>
      <p:sp>
        <p:nvSpPr>
          <p:cNvPr id="49" name="object 49"/>
          <p:cNvSpPr txBox="1"/>
          <p:nvPr/>
        </p:nvSpPr>
        <p:spPr>
          <a:xfrm>
            <a:off x="241300" y="6515100"/>
            <a:ext cx="1847850" cy="162224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lang="cs-CZ" sz="1000" b="1" i="1" dirty="0" err="1">
                <a:solidFill>
                  <a:srgbClr val="7E7E7E"/>
                </a:solidFill>
                <a:latin typeface="Verdana"/>
                <a:cs typeface="Verdana"/>
              </a:rPr>
              <a:t>Carvujte</a:t>
            </a:r>
            <a:r>
              <a:rPr lang="cs-CZ" sz="1000" b="1" i="1" dirty="0">
                <a:solidFill>
                  <a:srgbClr val="7E7E7E"/>
                </a:solidFill>
                <a:latin typeface="Verdana"/>
                <a:cs typeface="Verdana"/>
              </a:rPr>
              <a:t> s jistotou</a:t>
            </a:r>
            <a:r>
              <a:rPr sz="1000" b="1" i="1" spc="-50" dirty="0">
                <a:solidFill>
                  <a:srgbClr val="7E7E7E"/>
                </a:solidFill>
                <a:latin typeface="Verdana"/>
                <a:cs typeface="Verdana"/>
              </a:rPr>
              <a:t>.</a:t>
            </a:r>
            <a:endParaRPr sz="10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26205" y="144396"/>
            <a:ext cx="528954" cy="66119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77334" y="144396"/>
            <a:ext cx="528954" cy="661199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8716771" y="1032291"/>
            <a:ext cx="2797810" cy="238527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660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27497" y="3753195"/>
            <a:ext cx="1035050" cy="602615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35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Poplar</a:t>
            </a:r>
            <a:r>
              <a:rPr sz="1050" spc="60" dirty="0">
                <a:latin typeface="Verdana"/>
                <a:cs typeface="Verdana"/>
              </a:rPr>
              <a:t> </a:t>
            </a:r>
            <a:r>
              <a:rPr sz="1050" spc="35" dirty="0">
                <a:latin typeface="Verdana"/>
                <a:cs typeface="Verdana"/>
              </a:rPr>
              <a:t>PEFC</a:t>
            </a:r>
            <a:endParaRPr sz="1050">
              <a:latin typeface="Verdana"/>
              <a:cs typeface="Verdana"/>
            </a:endParaRPr>
          </a:p>
          <a:p>
            <a:pPr marR="125095" algn="r">
              <a:lnSpc>
                <a:spcPct val="100000"/>
              </a:lnSpc>
              <a:spcBef>
                <a:spcPts val="254"/>
              </a:spcBef>
            </a:pPr>
            <a:r>
              <a:rPr sz="1050" spc="-10" dirty="0">
                <a:latin typeface="Verdana"/>
                <a:cs typeface="Verdana"/>
              </a:rPr>
              <a:t>Woodcore</a:t>
            </a:r>
            <a:endParaRPr sz="1050">
              <a:latin typeface="Verdana"/>
              <a:cs typeface="Verdana"/>
            </a:endParaRPr>
          </a:p>
          <a:p>
            <a:pPr marL="165735" marR="180340" indent="-165735" algn="r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65735" algn="l"/>
              </a:tabLst>
            </a:pPr>
            <a:r>
              <a:rPr sz="1050" dirty="0">
                <a:latin typeface="Verdana"/>
                <a:cs typeface="Verdana"/>
              </a:rPr>
              <a:t>Tip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75552" y="3753195"/>
            <a:ext cx="1383030" cy="602615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35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30" dirty="0">
                <a:latin typeface="Verdana"/>
                <a:cs typeface="Verdana"/>
              </a:rPr>
              <a:t>CAM</a:t>
            </a:r>
            <a:endParaRPr sz="105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Titanal</a:t>
            </a:r>
            <a:r>
              <a:rPr sz="1050" spc="-11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beam</a:t>
            </a:r>
            <a:endParaRPr sz="105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-10" dirty="0">
                <a:latin typeface="Verdana"/>
                <a:cs typeface="Verdana"/>
              </a:rPr>
              <a:t>Oversized</a:t>
            </a:r>
            <a:r>
              <a:rPr sz="1050" spc="-3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41808" y="244601"/>
            <a:ext cx="1812925" cy="727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95"/>
              </a:lnSpc>
              <a:spcBef>
                <a:spcPts val="100"/>
              </a:spcBef>
            </a:pPr>
            <a:r>
              <a:rPr sz="1100" spc="80" dirty="0">
                <a:solidFill>
                  <a:srgbClr val="7E7E7E"/>
                </a:solidFill>
                <a:latin typeface="Verdana"/>
                <a:cs typeface="Verdana"/>
              </a:rPr>
              <a:t>WOMEN</a:t>
            </a:r>
            <a:r>
              <a:rPr sz="1100" spc="-9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9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80" dirty="0">
                <a:solidFill>
                  <a:srgbClr val="7E7E7E"/>
                </a:solidFill>
                <a:latin typeface="Verdana"/>
                <a:cs typeface="Verdana"/>
              </a:rPr>
              <a:t>-</a:t>
            </a:r>
            <a:r>
              <a:rPr sz="1100" spc="-7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PISTE</a:t>
            </a:r>
            <a:endParaRPr sz="1100">
              <a:latin typeface="Verdana"/>
              <a:cs typeface="Verdana"/>
            </a:endParaRPr>
          </a:p>
          <a:p>
            <a:pPr marL="12700">
              <a:lnSpc>
                <a:spcPts val="2855"/>
              </a:lnSpc>
            </a:pPr>
            <a:r>
              <a:rPr sz="2400" b="1" spc="70" dirty="0">
                <a:solidFill>
                  <a:srgbClr val="030505"/>
                </a:solidFill>
                <a:latin typeface="Tahoma"/>
                <a:cs typeface="Tahoma"/>
              </a:rPr>
              <a:t>N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5" dirty="0">
                <a:solidFill>
                  <a:srgbClr val="030505"/>
                </a:solidFill>
                <a:latin typeface="Tahoma"/>
                <a:cs typeface="Tahoma"/>
              </a:rPr>
              <a:t>O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0" dirty="0">
                <a:solidFill>
                  <a:srgbClr val="030505"/>
                </a:solidFill>
                <a:latin typeface="Tahoma"/>
                <a:cs typeface="Tahoma"/>
              </a:rPr>
              <a:t>V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9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spc="175" dirty="0">
                <a:solidFill>
                  <a:srgbClr val="030505"/>
                </a:solidFill>
                <a:latin typeface="Tahoma"/>
                <a:cs typeface="Tahoma"/>
              </a:rPr>
              <a:t>  </a:t>
            </a:r>
            <a:r>
              <a:rPr sz="2400" b="1" spc="-595" dirty="0">
                <a:solidFill>
                  <a:srgbClr val="030505"/>
                </a:solidFill>
                <a:latin typeface="Tahoma"/>
                <a:cs typeface="Tahoma"/>
              </a:rPr>
              <a:t>1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40" dirty="0">
                <a:solidFill>
                  <a:srgbClr val="030505"/>
                </a:solidFill>
                <a:latin typeface="Tahoma"/>
                <a:cs typeface="Tahoma"/>
              </a:rPr>
              <a:t>0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RAPPS02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41808" y="1105662"/>
            <a:ext cx="1329690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Verdana"/>
                <a:cs typeface="Verdana"/>
              </a:rPr>
              <a:t>RRPPS03</a:t>
            </a:r>
            <a:r>
              <a:rPr sz="1100" spc="4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NOVA</a:t>
            </a:r>
            <a:r>
              <a:rPr sz="1100" spc="85" dirty="0">
                <a:latin typeface="Verdana"/>
                <a:cs typeface="Verdana"/>
              </a:rPr>
              <a:t> </a:t>
            </a:r>
            <a:r>
              <a:rPr sz="1100" spc="-140" dirty="0">
                <a:latin typeface="Verdana"/>
                <a:cs typeface="Verdana"/>
              </a:rPr>
              <a:t>10 </a:t>
            </a:r>
            <a:r>
              <a:rPr sz="1100" spc="-135" dirty="0">
                <a:latin typeface="Verdana"/>
                <a:cs typeface="Verdana"/>
              </a:rPr>
              <a:t>XP11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lang="cs-CZ" sz="1100" b="1" spc="-75" dirty="0">
                <a:latin typeface="Tahoma"/>
                <a:cs typeface="Tahoma"/>
              </a:rPr>
              <a:t>17 990,- </a:t>
            </a:r>
            <a:endParaRPr sz="1100" dirty="0">
              <a:latin typeface="Tahoma"/>
              <a:cs typeface="Tahoma"/>
            </a:endParaRPr>
          </a:p>
        </p:txBody>
      </p:sp>
      <p:pic>
        <p:nvPicPr>
          <p:cNvPr id="13" name="object 13" descr="Une image contenant scie électrique  Le contenu généré par l’IA peut être incorrect.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6031" y="4018279"/>
            <a:ext cx="1954022" cy="949579"/>
          </a:xfrm>
          <a:prstGeom prst="rect">
            <a:avLst/>
          </a:prstGeom>
        </p:spPr>
      </p:pic>
      <p:sp>
        <p:nvSpPr>
          <p:cNvPr id="14" name="object 14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1777218" y="96393"/>
            <a:ext cx="396240" cy="36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1100" b="1" spc="-25" dirty="0">
                <a:solidFill>
                  <a:srgbClr val="FCFBFF"/>
                </a:solidFill>
                <a:latin typeface="Tahoma"/>
                <a:cs typeface="Tahoma"/>
              </a:rPr>
              <a:t>RE</a:t>
            </a:r>
            <a:endParaRPr sz="11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100" b="1" spc="55" dirty="0">
                <a:solidFill>
                  <a:srgbClr val="FCFBFF"/>
                </a:solidFill>
                <a:latin typeface="Tahoma"/>
                <a:cs typeface="Tahoma"/>
              </a:rPr>
              <a:t>NEW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43027" y="2475356"/>
            <a:ext cx="1524635" cy="13638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2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V Á Z Á N Í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ts val="1320"/>
              </a:lnSpc>
            </a:pPr>
            <a:r>
              <a:rPr sz="1100" spc="40" dirty="0">
                <a:latin typeface="Verdana"/>
                <a:cs typeface="Verdana"/>
              </a:rPr>
              <a:t>FCPDW03</a:t>
            </a:r>
            <a:endParaRPr sz="1100" dirty="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XPRESS</a:t>
            </a:r>
            <a:r>
              <a:rPr sz="1100" spc="-120" dirty="0">
                <a:latin typeface="Verdana"/>
                <a:cs typeface="Verdana"/>
              </a:rPr>
              <a:t> </a:t>
            </a:r>
            <a:r>
              <a:rPr sz="1100" spc="130" dirty="0">
                <a:latin typeface="Verdana"/>
                <a:cs typeface="Verdana"/>
              </a:rPr>
              <a:t>W</a:t>
            </a:r>
            <a:r>
              <a:rPr sz="1100" spc="-100" dirty="0">
                <a:latin typeface="Verdana"/>
                <a:cs typeface="Verdana"/>
              </a:rPr>
              <a:t> </a:t>
            </a:r>
            <a:r>
              <a:rPr sz="1100" spc="-310" dirty="0">
                <a:latin typeface="Verdana"/>
                <a:cs typeface="Verdana"/>
              </a:rPr>
              <a:t>11</a:t>
            </a:r>
            <a:r>
              <a:rPr sz="1100" spc="-100" dirty="0">
                <a:latin typeface="Verdana"/>
                <a:cs typeface="Verdana"/>
              </a:rPr>
              <a:t> </a:t>
            </a:r>
            <a:r>
              <a:rPr sz="1100" spc="65" dirty="0">
                <a:latin typeface="Verdana"/>
                <a:cs typeface="Verdana"/>
              </a:rPr>
              <a:t>GW</a:t>
            </a:r>
            <a:r>
              <a:rPr sz="1100" spc="-10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B83 </a:t>
            </a:r>
            <a:r>
              <a:rPr sz="1100" spc="-10" dirty="0">
                <a:latin typeface="Verdana"/>
                <a:cs typeface="Verdana"/>
              </a:rPr>
              <a:t>TONIC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SUNSET</a:t>
            </a:r>
            <a:endParaRPr sz="1100" dirty="0">
              <a:latin typeface="Verdana"/>
              <a:cs typeface="Verdana"/>
            </a:endParaRPr>
          </a:p>
          <a:p>
            <a:pPr marL="170180" indent="-157480">
              <a:lnSpc>
                <a:spcPct val="100000"/>
              </a:lnSpc>
              <a:spcBef>
                <a:spcPts val="615"/>
              </a:spcBef>
              <a:buFont typeface="Tahoma"/>
              <a:buChar char="►"/>
              <a:tabLst>
                <a:tab pos="170180" algn="l"/>
              </a:tabLst>
            </a:pPr>
            <a:r>
              <a:rPr sz="1000" spc="-10" dirty="0">
                <a:latin typeface="Verdana"/>
                <a:cs typeface="Verdana"/>
              </a:rPr>
              <a:t>Lightness</a:t>
            </a:r>
            <a:endParaRPr sz="1000" dirty="0">
              <a:latin typeface="Verdana"/>
              <a:cs typeface="Verdana"/>
            </a:endParaRPr>
          </a:p>
          <a:p>
            <a:pPr marL="170815" indent="-158115">
              <a:lnSpc>
                <a:spcPct val="100000"/>
              </a:lnSpc>
              <a:buFont typeface="Tahoma"/>
              <a:buChar char="►"/>
              <a:tabLst>
                <a:tab pos="170815" algn="l"/>
              </a:tabLst>
            </a:pPr>
            <a:r>
              <a:rPr lang="cs-CZ" sz="1000" spc="-10" dirty="0">
                <a:latin typeface="Verdana"/>
                <a:cs typeface="Verdana"/>
              </a:rPr>
              <a:t>Precizní kontrola ovládání</a:t>
            </a:r>
            <a:endParaRPr sz="1000" dirty="0">
              <a:latin typeface="Verdana"/>
              <a:cs typeface="Verdana"/>
            </a:endParaRPr>
          </a:p>
          <a:p>
            <a:pPr marL="170180" indent="-157480">
              <a:lnSpc>
                <a:spcPct val="100000"/>
              </a:lnSpc>
              <a:spcBef>
                <a:spcPts val="5"/>
              </a:spcBef>
              <a:buFont typeface="Tahoma"/>
              <a:buChar char="►"/>
              <a:tabLst>
                <a:tab pos="170180" algn="l"/>
              </a:tabLst>
            </a:pPr>
            <a:r>
              <a:rPr sz="1000" dirty="0">
                <a:latin typeface="Verdana"/>
                <a:cs typeface="Verdana"/>
              </a:rPr>
              <a:t>Match</a:t>
            </a:r>
            <a:r>
              <a:rPr sz="1000" spc="-25" dirty="0">
                <a:latin typeface="Verdana"/>
                <a:cs typeface="Verdana"/>
              </a:rPr>
              <a:t> </a:t>
            </a:r>
            <a:r>
              <a:rPr sz="1000" dirty="0">
                <a:latin typeface="Verdana"/>
                <a:cs typeface="Verdana"/>
              </a:rPr>
              <a:t>the</a:t>
            </a:r>
            <a:r>
              <a:rPr sz="1000" spc="-35" dirty="0">
                <a:latin typeface="Verdana"/>
                <a:cs typeface="Verdana"/>
              </a:rPr>
              <a:t> </a:t>
            </a:r>
            <a:r>
              <a:rPr sz="1000" spc="-20" dirty="0">
                <a:latin typeface="Verdana"/>
                <a:cs typeface="Verdana"/>
              </a:rPr>
              <a:t>ski</a:t>
            </a:r>
            <a:r>
              <a:rPr sz="1000" spc="-10" dirty="0">
                <a:latin typeface="Verdana"/>
                <a:cs typeface="Verdana"/>
              </a:rPr>
              <a:t> colors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41985" y="2430779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5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247840" y="1737360"/>
            <a:ext cx="2412365" cy="87630"/>
            <a:chOff x="247840" y="1737360"/>
            <a:chExt cx="2412365" cy="87630"/>
          </a:xfrm>
        </p:grpSpPr>
        <p:sp>
          <p:nvSpPr>
            <p:cNvPr id="19" name="object 19"/>
            <p:cNvSpPr/>
            <p:nvPr/>
          </p:nvSpPr>
          <p:spPr>
            <a:xfrm>
              <a:off x="247840" y="1737360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826"/>
                  </a:lnTo>
                  <a:lnTo>
                    <a:pt x="3428" y="26669"/>
                  </a:lnTo>
                  <a:lnTo>
                    <a:pt x="0" y="43561"/>
                  </a:lnTo>
                  <a:lnTo>
                    <a:pt x="3428" y="60578"/>
                  </a:lnTo>
                  <a:lnTo>
                    <a:pt x="12750" y="74422"/>
                  </a:lnTo>
                  <a:lnTo>
                    <a:pt x="26593" y="83692"/>
                  </a:lnTo>
                  <a:lnTo>
                    <a:pt x="43535" y="87122"/>
                  </a:lnTo>
                  <a:lnTo>
                    <a:pt x="2368486" y="87122"/>
                  </a:lnTo>
                  <a:lnTo>
                    <a:pt x="2385504" y="83692"/>
                  </a:lnTo>
                  <a:lnTo>
                    <a:pt x="2399347" y="74422"/>
                  </a:lnTo>
                  <a:lnTo>
                    <a:pt x="2408618" y="60578"/>
                  </a:lnTo>
                  <a:lnTo>
                    <a:pt x="2412047" y="43561"/>
                  </a:lnTo>
                  <a:lnTo>
                    <a:pt x="2408618" y="26669"/>
                  </a:lnTo>
                  <a:lnTo>
                    <a:pt x="2399347" y="12826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64045" y="1749425"/>
              <a:ext cx="785495" cy="60960"/>
            </a:xfrm>
            <a:custGeom>
              <a:avLst/>
              <a:gdLst/>
              <a:ahLst/>
              <a:cxnLst/>
              <a:rect l="l" t="t" r="r" b="b"/>
              <a:pathLst>
                <a:path w="785494" h="60960">
                  <a:moveTo>
                    <a:pt x="757605" y="0"/>
                  </a:moveTo>
                  <a:lnTo>
                    <a:pt x="27622" y="0"/>
                  </a:lnTo>
                  <a:lnTo>
                    <a:pt x="16865" y="2412"/>
                  </a:lnTo>
                  <a:lnTo>
                    <a:pt x="8089" y="8889"/>
                  </a:lnTo>
                  <a:lnTo>
                    <a:pt x="2171" y="18541"/>
                  </a:lnTo>
                  <a:lnTo>
                    <a:pt x="0" y="30352"/>
                  </a:lnTo>
                  <a:lnTo>
                    <a:pt x="2171" y="42290"/>
                  </a:lnTo>
                  <a:lnTo>
                    <a:pt x="8089" y="51942"/>
                  </a:lnTo>
                  <a:lnTo>
                    <a:pt x="16865" y="58420"/>
                  </a:lnTo>
                  <a:lnTo>
                    <a:pt x="27622" y="60833"/>
                  </a:lnTo>
                  <a:lnTo>
                    <a:pt x="757605" y="60833"/>
                  </a:lnTo>
                  <a:lnTo>
                    <a:pt x="768362" y="58420"/>
                  </a:lnTo>
                  <a:lnTo>
                    <a:pt x="777138" y="51942"/>
                  </a:lnTo>
                  <a:lnTo>
                    <a:pt x="783056" y="42290"/>
                  </a:lnTo>
                  <a:lnTo>
                    <a:pt x="785215" y="30352"/>
                  </a:lnTo>
                  <a:lnTo>
                    <a:pt x="783056" y="18541"/>
                  </a:lnTo>
                  <a:lnTo>
                    <a:pt x="777138" y="8889"/>
                  </a:lnTo>
                  <a:lnTo>
                    <a:pt x="768362" y="2412"/>
                  </a:lnTo>
                  <a:lnTo>
                    <a:pt x="757605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247840" y="2007742"/>
            <a:ext cx="2412365" cy="87630"/>
            <a:chOff x="247840" y="2007742"/>
            <a:chExt cx="2412365" cy="87630"/>
          </a:xfrm>
        </p:grpSpPr>
        <p:sp>
          <p:nvSpPr>
            <p:cNvPr id="22" name="object 22"/>
            <p:cNvSpPr/>
            <p:nvPr/>
          </p:nvSpPr>
          <p:spPr>
            <a:xfrm>
              <a:off x="247840" y="2007742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9"/>
                  </a:lnTo>
                  <a:lnTo>
                    <a:pt x="12750" y="12700"/>
                  </a:lnTo>
                  <a:lnTo>
                    <a:pt x="3428" y="26543"/>
                  </a:lnTo>
                  <a:lnTo>
                    <a:pt x="0" y="43561"/>
                  </a:lnTo>
                  <a:lnTo>
                    <a:pt x="3428" y="60452"/>
                  </a:lnTo>
                  <a:lnTo>
                    <a:pt x="12750" y="74295"/>
                  </a:lnTo>
                  <a:lnTo>
                    <a:pt x="26593" y="83693"/>
                  </a:lnTo>
                  <a:lnTo>
                    <a:pt x="43535" y="87122"/>
                  </a:lnTo>
                  <a:lnTo>
                    <a:pt x="2368486" y="87122"/>
                  </a:lnTo>
                  <a:lnTo>
                    <a:pt x="2385504" y="83693"/>
                  </a:lnTo>
                  <a:lnTo>
                    <a:pt x="2399347" y="74295"/>
                  </a:lnTo>
                  <a:lnTo>
                    <a:pt x="2408618" y="60452"/>
                  </a:lnTo>
                  <a:lnTo>
                    <a:pt x="2412047" y="43561"/>
                  </a:lnTo>
                  <a:lnTo>
                    <a:pt x="2408618" y="26543"/>
                  </a:lnTo>
                  <a:lnTo>
                    <a:pt x="2399347" y="12700"/>
                  </a:lnTo>
                  <a:lnTo>
                    <a:pt x="2385504" y="3429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451736" y="2020315"/>
              <a:ext cx="785495" cy="60960"/>
            </a:xfrm>
            <a:custGeom>
              <a:avLst/>
              <a:gdLst/>
              <a:ahLst/>
              <a:cxnLst/>
              <a:rect l="l" t="t" r="r" b="b"/>
              <a:pathLst>
                <a:path w="785494" h="60960">
                  <a:moveTo>
                    <a:pt x="757555" y="0"/>
                  </a:moveTo>
                  <a:lnTo>
                    <a:pt x="27559" y="0"/>
                  </a:lnTo>
                  <a:lnTo>
                    <a:pt x="16890" y="2412"/>
                  </a:lnTo>
                  <a:lnTo>
                    <a:pt x="8128" y="8889"/>
                  </a:lnTo>
                  <a:lnTo>
                    <a:pt x="2159" y="18542"/>
                  </a:lnTo>
                  <a:lnTo>
                    <a:pt x="0" y="30353"/>
                  </a:lnTo>
                  <a:lnTo>
                    <a:pt x="2159" y="42163"/>
                  </a:lnTo>
                  <a:lnTo>
                    <a:pt x="8128" y="51943"/>
                  </a:lnTo>
                  <a:lnTo>
                    <a:pt x="16890" y="58420"/>
                  </a:lnTo>
                  <a:lnTo>
                    <a:pt x="27559" y="60833"/>
                  </a:lnTo>
                  <a:lnTo>
                    <a:pt x="757555" y="60833"/>
                  </a:lnTo>
                  <a:lnTo>
                    <a:pt x="768350" y="58420"/>
                  </a:lnTo>
                  <a:lnTo>
                    <a:pt x="777113" y="51943"/>
                  </a:lnTo>
                  <a:lnTo>
                    <a:pt x="783082" y="42163"/>
                  </a:lnTo>
                  <a:lnTo>
                    <a:pt x="785240" y="30353"/>
                  </a:lnTo>
                  <a:lnTo>
                    <a:pt x="783082" y="18542"/>
                  </a:lnTo>
                  <a:lnTo>
                    <a:pt x="777113" y="8889"/>
                  </a:lnTo>
                  <a:lnTo>
                    <a:pt x="768350" y="2412"/>
                  </a:lnTo>
                  <a:lnTo>
                    <a:pt x="757555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496620" y="1832864"/>
            <a:ext cx="21717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52245" y="1832864"/>
            <a:ext cx="5969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096770" y="1832864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07009" y="2102611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211681" y="2102611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068829" y="2102611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096383" y="1113536"/>
            <a:ext cx="10731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L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248725" y="1113536"/>
            <a:ext cx="159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5093715" y="108585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720835" y="107797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4" name="object 34"/>
          <p:cNvGraphicFramePr>
            <a:graphicFrameLocks noGrp="1"/>
          </p:cNvGraphicFramePr>
          <p:nvPr/>
        </p:nvGraphicFramePr>
        <p:xfrm>
          <a:off x="5114797" y="1339315"/>
          <a:ext cx="2914015" cy="112394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140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7325">
                <a:tc>
                  <a:txBody>
                    <a:bodyPr/>
                    <a:lstStyle/>
                    <a:p>
                      <a:pPr>
                        <a:lnSpc>
                          <a:spcPts val="1230"/>
                        </a:lnSpc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XPRESS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35" dirty="0">
                          <a:latin typeface="Verdana"/>
                          <a:cs typeface="Verdana"/>
                        </a:rPr>
                        <a:t>156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163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169 </a:t>
                      </a:r>
                      <a:r>
                        <a:rPr sz="1050" spc="3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130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60" dirty="0">
                          <a:latin typeface="Verdana"/>
                          <a:cs typeface="Verdana"/>
                        </a:rPr>
                        <a:t>75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112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80" dirty="0">
                          <a:latin typeface="Verdana"/>
                          <a:cs typeface="Verdana"/>
                        </a:rPr>
                        <a:t>12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(163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22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0" dirty="0">
                          <a:latin typeface="Verdana"/>
                          <a:cs typeface="Verdana"/>
                        </a:rPr>
                        <a:t>3,5</a:t>
                      </a:r>
                      <a:r>
                        <a:rPr sz="105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(163</a:t>
                      </a:r>
                      <a:r>
                        <a:rPr sz="105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35" name="object 35"/>
          <p:cNvGrpSpPr/>
          <p:nvPr/>
        </p:nvGrpSpPr>
        <p:grpSpPr>
          <a:xfrm>
            <a:off x="5123307" y="2998275"/>
            <a:ext cx="3060065" cy="517525"/>
            <a:chOff x="5123307" y="2998275"/>
            <a:chExt cx="3060065" cy="517525"/>
          </a:xfrm>
        </p:grpSpPr>
        <p:pic>
          <p:nvPicPr>
            <p:cNvPr id="36" name="object 36" descr="Une image contenant livre, conception, fournitures de bureau  Description générée automatiquement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71157" y="2998275"/>
              <a:ext cx="1211618" cy="517338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5123307" y="3502786"/>
              <a:ext cx="2817495" cy="0"/>
            </a:xfrm>
            <a:custGeom>
              <a:avLst/>
              <a:gdLst/>
              <a:ahLst/>
              <a:cxnLst/>
              <a:rect l="l" t="t" r="r" b="b"/>
              <a:pathLst>
                <a:path w="2817495">
                  <a:moveTo>
                    <a:pt x="0" y="0"/>
                  </a:moveTo>
                  <a:lnTo>
                    <a:pt x="2816987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5116448" y="2400937"/>
            <a:ext cx="1464310" cy="671195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lang="pt-BR" sz="1000" b="1" dirty="0">
                <a:latin typeface="Tahoma"/>
                <a:cs typeface="Tahoma"/>
              </a:rPr>
              <a:t>T E C H N O L O G I E </a:t>
            </a:r>
            <a:endParaRPr sz="1000" dirty="0">
              <a:latin typeface="Tahoma"/>
              <a:cs typeface="Tahoma"/>
            </a:endParaRPr>
          </a:p>
          <a:p>
            <a:pPr marL="181610" indent="-165100">
              <a:lnSpc>
                <a:spcPct val="100000"/>
              </a:lnSpc>
              <a:spcBef>
                <a:spcPts val="705"/>
              </a:spcBef>
              <a:buFont typeface="Tahoma"/>
              <a:buChar char="►"/>
              <a:tabLst>
                <a:tab pos="181610" algn="l"/>
              </a:tabLst>
            </a:pPr>
            <a:r>
              <a:rPr sz="1050" spc="-40" dirty="0">
                <a:latin typeface="Verdana"/>
                <a:cs typeface="Verdana"/>
              </a:rPr>
              <a:t>V-</a:t>
            </a:r>
            <a:r>
              <a:rPr sz="1050" spc="-10" dirty="0">
                <a:latin typeface="Verdana"/>
                <a:cs typeface="Verdana"/>
              </a:rPr>
              <a:t>PROFILE</a:t>
            </a:r>
            <a:endParaRPr sz="1050" dirty="0">
              <a:latin typeface="Verdana"/>
              <a:cs typeface="Verdana"/>
            </a:endParaRPr>
          </a:p>
          <a:p>
            <a:pPr marL="181610" indent="-165100">
              <a:lnSpc>
                <a:spcPct val="100000"/>
              </a:lnSpc>
              <a:buFont typeface="Tahoma"/>
              <a:buChar char="►"/>
              <a:tabLst>
                <a:tab pos="181610" algn="l"/>
              </a:tabLst>
            </a:pPr>
            <a:r>
              <a:rPr sz="1050" dirty="0">
                <a:latin typeface="Verdana"/>
                <a:cs typeface="Verdana"/>
              </a:rPr>
              <a:t>Boost</a:t>
            </a:r>
            <a:r>
              <a:rPr sz="1050" spc="-35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Flex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5123307" y="2464942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5125592" y="3531870"/>
            <a:ext cx="148272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</p:txBody>
      </p:sp>
      <p:pic>
        <p:nvPicPr>
          <p:cNvPr id="41" name="object 4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82889" y="5123857"/>
            <a:ext cx="390088" cy="389913"/>
          </a:xfrm>
          <a:prstGeom prst="rect">
            <a:avLst/>
          </a:prstGeom>
        </p:spPr>
      </p:pic>
      <p:sp>
        <p:nvSpPr>
          <p:cNvPr id="42" name="object 42"/>
          <p:cNvSpPr txBox="1"/>
          <p:nvPr/>
        </p:nvSpPr>
        <p:spPr>
          <a:xfrm>
            <a:off x="5124958" y="4975007"/>
            <a:ext cx="2531110" cy="1672894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625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70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05" dirty="0">
                <a:latin typeface="Verdana"/>
                <a:cs typeface="Verdana"/>
              </a:rPr>
              <a:t>30%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Bio pryskyřice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70" dirty="0">
                <a:latin typeface="Verdana"/>
                <a:cs typeface="Verdana"/>
              </a:rPr>
              <a:t>Až 80% </a:t>
            </a:r>
            <a:r>
              <a:rPr lang="cs-CZ" sz="1050" spc="70" dirty="0" err="1">
                <a:latin typeface="Verdana"/>
                <a:cs typeface="Verdana"/>
              </a:rPr>
              <a:t>recykl</a:t>
            </a:r>
            <a:r>
              <a:rPr lang="cs-CZ" sz="1050" spc="70" dirty="0">
                <a:latin typeface="Verdana"/>
                <a:cs typeface="Verdana"/>
              </a:rPr>
              <a:t>. </a:t>
            </a:r>
            <a:r>
              <a:rPr lang="cs-CZ" sz="1050" spc="70" dirty="0" err="1">
                <a:latin typeface="Verdana"/>
                <a:cs typeface="Verdana"/>
              </a:rPr>
              <a:t>titanalu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20%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Jádro z topolu s </a:t>
            </a: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PEFC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"zelená energie" při výrobě</a:t>
            </a: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pl-PL" sz="1050" dirty="0">
                <a:latin typeface="Verdana"/>
                <a:cs typeface="Verdana"/>
              </a:rPr>
              <a:t>Výroba i zdroje materiálů z Evropy  </a:t>
            </a:r>
            <a:endParaRPr sz="1050" dirty="0">
              <a:latin typeface="Verdana"/>
              <a:cs typeface="Verdana"/>
            </a:endParaRPr>
          </a:p>
        </p:txBody>
      </p:sp>
      <p:pic>
        <p:nvPicPr>
          <p:cNvPr id="43" name="object 4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909338" y="5124335"/>
            <a:ext cx="252131" cy="356116"/>
          </a:xfrm>
          <a:prstGeom prst="rect">
            <a:avLst/>
          </a:prstGeom>
        </p:spPr>
      </p:pic>
      <p:sp>
        <p:nvSpPr>
          <p:cNvPr id="44" name="object 44"/>
          <p:cNvSpPr/>
          <p:nvPr/>
        </p:nvSpPr>
        <p:spPr>
          <a:xfrm>
            <a:off x="5117210" y="5013578"/>
            <a:ext cx="2817495" cy="10795"/>
          </a:xfrm>
          <a:custGeom>
            <a:avLst/>
            <a:gdLst/>
            <a:ahLst/>
            <a:cxnLst/>
            <a:rect l="l" t="t" r="r" b="b"/>
            <a:pathLst>
              <a:path w="2817495" h="10795">
                <a:moveTo>
                  <a:pt x="0" y="0"/>
                </a:moveTo>
                <a:lnTo>
                  <a:pt x="2816987" y="10668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8720835" y="451840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8744456" y="4482458"/>
            <a:ext cx="3142743" cy="809902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540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12700" marR="5080">
              <a:lnSpc>
                <a:spcPct val="120000"/>
              </a:lnSpc>
              <a:spcBef>
                <a:spcPts val="225"/>
              </a:spcBef>
            </a:pPr>
            <a:r>
              <a:rPr lang="cs-CZ" sz="1050" dirty="0">
                <a:latin typeface="Verdana"/>
                <a:cs typeface="Verdana"/>
              </a:rPr>
              <a:t>Pro pokročilé až středně pokročilé lyžařky, které chtějí lyžovat s jistotou na sportovních a elegantních lyžích.</a:t>
            </a:r>
          </a:p>
        </p:txBody>
      </p:sp>
      <p:sp>
        <p:nvSpPr>
          <p:cNvPr id="47" name="object 47"/>
          <p:cNvSpPr/>
          <p:nvPr/>
        </p:nvSpPr>
        <p:spPr>
          <a:xfrm>
            <a:off x="8744457" y="539051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8732900" y="5351280"/>
            <a:ext cx="3154299" cy="1274067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5875">
              <a:lnSpc>
                <a:spcPct val="100000"/>
              </a:lnSpc>
              <a:spcBef>
                <a:spcPts val="635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75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Výkonné carvingové lyže</a:t>
            </a: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Úhlové posuny v náklonu a nové pocity</a:t>
            </a: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-25" dirty="0">
                <a:latin typeface="Verdana"/>
                <a:cs typeface="Verdana"/>
              </a:rPr>
              <a:t>Bezpečné lyže: stabilní a s dobrou přilnavostí</a:t>
            </a: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Elegantní a moderní design</a:t>
            </a: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-10" dirty="0">
                <a:latin typeface="Verdana"/>
                <a:cs typeface="Verdana"/>
              </a:rPr>
              <a:t>Nízká hmotnost</a:t>
            </a:r>
            <a:endParaRPr sz="1050" dirty="0">
              <a:latin typeface="Verdana"/>
              <a:cs typeface="Verdana"/>
            </a:endParaRPr>
          </a:p>
        </p:txBody>
      </p:sp>
      <p:pic>
        <p:nvPicPr>
          <p:cNvPr id="49" name="object 4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150961" y="4581447"/>
            <a:ext cx="1084827" cy="197612"/>
          </a:xfrm>
          <a:prstGeom prst="rect">
            <a:avLst/>
          </a:prstGeom>
        </p:spPr>
      </p:pic>
      <p:pic>
        <p:nvPicPr>
          <p:cNvPr id="50" name="object 5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19485" y="4506720"/>
            <a:ext cx="1052070" cy="349338"/>
          </a:xfrm>
          <a:prstGeom prst="rect">
            <a:avLst/>
          </a:prstGeom>
        </p:spPr>
      </p:pic>
      <p:sp>
        <p:nvSpPr>
          <p:cNvPr id="51" name="object 51"/>
          <p:cNvSpPr txBox="1"/>
          <p:nvPr/>
        </p:nvSpPr>
        <p:spPr>
          <a:xfrm>
            <a:off x="5136260" y="336905"/>
            <a:ext cx="6446140" cy="1944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lang="cs-CZ" sz="1100" b="1">
                <a:latin typeface="Verdana" panose="020B0604030504040204" pitchFamily="34" charset="0"/>
                <a:ea typeface="Verdana" panose="020B0604030504040204" pitchFamily="34" charset="0"/>
              </a:rPr>
              <a:t>Výkonné a elegantní carvingové lyže, které dodají sílu i jistotu všem lyžařkám.</a:t>
            </a:r>
            <a:endParaRPr sz="1100" b="1" dirty="0">
              <a:latin typeface="Verdana" panose="020B0604030504040204" pitchFamily="34" charset="0"/>
              <a:ea typeface="Verdana" panose="020B0604030504040204" pitchFamily="34" charset="0"/>
              <a:cs typeface="Verdan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41300" y="6515100"/>
            <a:ext cx="1847850" cy="162224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lang="cs-CZ" sz="1000" b="1" i="1" dirty="0" err="1">
                <a:solidFill>
                  <a:srgbClr val="7E7E7E"/>
                </a:solidFill>
                <a:latin typeface="Verdana"/>
                <a:cs typeface="Verdana"/>
              </a:rPr>
              <a:t>Carvujte</a:t>
            </a:r>
            <a:r>
              <a:rPr lang="cs-CZ" sz="1000" b="1" i="1" dirty="0">
                <a:solidFill>
                  <a:srgbClr val="7E7E7E"/>
                </a:solidFill>
                <a:latin typeface="Verdana"/>
                <a:cs typeface="Verdana"/>
              </a:rPr>
              <a:t> s jistotou</a:t>
            </a:r>
            <a:r>
              <a:rPr sz="1000" b="1" i="1" spc="-50" dirty="0">
                <a:solidFill>
                  <a:srgbClr val="7E7E7E"/>
                </a:solidFill>
                <a:latin typeface="Verdana"/>
                <a:cs typeface="Verdana"/>
              </a:rPr>
              <a:t>.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89128" y="5022964"/>
            <a:ext cx="2916727" cy="1353576"/>
          </a:xfrm>
          <a:prstGeom prst="rect">
            <a:avLst/>
          </a:prstGeom>
          <a:ln w="12700">
            <a:noFill/>
          </a:ln>
        </p:spPr>
        <p:txBody>
          <a:bodyPr vert="horz" wrap="square" lIns="0" tIns="70485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555"/>
              </a:spcBef>
            </a:pP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V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135" dirty="0">
                <a:latin typeface="Tahoma"/>
                <a:cs typeface="Tahoma"/>
              </a:rPr>
              <a:t> 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G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5" dirty="0">
                <a:latin typeface="Tahoma"/>
                <a:cs typeface="Tahoma"/>
              </a:rPr>
              <a:t>E</a:t>
            </a:r>
            <a:endParaRPr sz="1000" dirty="0">
              <a:latin typeface="Tahoma"/>
              <a:cs typeface="Tahoma"/>
            </a:endParaRPr>
          </a:p>
          <a:p>
            <a:pPr marL="73660">
              <a:lnSpc>
                <a:spcPct val="100000"/>
              </a:lnSpc>
              <a:spcBef>
                <a:spcPts val="409"/>
              </a:spcBef>
            </a:pPr>
            <a:r>
              <a:rPr lang="cs-CZ" sz="1000" i="1" spc="114" dirty="0">
                <a:latin typeface="Verdana"/>
                <a:cs typeface="Verdana"/>
              </a:rPr>
              <a:t>Ženy, které hledají elegantní lyže na sjezdovku, které dodávají jistotu a zábavu. V každém oblouku najdete v řadě N O V A ideálního společníka – lyže přizpůsobené každé úrovni, od začátečnic až po pokročilé lyžařky.</a:t>
            </a:r>
          </a:p>
        </p:txBody>
      </p:sp>
      <p:sp>
        <p:nvSpPr>
          <p:cNvPr id="55" name="TextovéPole 54">
            <a:extLst>
              <a:ext uri="{FF2B5EF4-FFF2-40B4-BE49-F238E27FC236}">
                <a16:creationId xmlns:a16="http://schemas.microsoft.com/office/drawing/2014/main" id="{903C93A1-D1E7-0F91-9D4D-10687D56C431}"/>
              </a:ext>
            </a:extLst>
          </p:cNvPr>
          <p:cNvSpPr txBox="1"/>
          <p:nvPr/>
        </p:nvSpPr>
        <p:spPr>
          <a:xfrm>
            <a:off x="8693956" y="1219200"/>
            <a:ext cx="3357328" cy="31624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50" dirty="0">
                <a:latin typeface="Verdana"/>
              </a:rPr>
              <a:t>Vychutnejte si plnou sílu carvingu. Dámské lyže Rossignol Nova 10 se vyznačují plynulým pocitem z jízdy a nápadným vzhledem, který rozhodně neunikne pozornosti. Jejich konstrukce inspirovaná závodními lyžemi je doplněna inovativním tvarem a je přizpůsobena pro pokročilé a středně pokročilé lyžařky, které hledají lyže, s nimiž budou moci rozvíjet své dovednosti s plným zapojením do každého oblouku na  sportovních, zároveň elegantních lyžích. Dřevěné jádro s  technologií  V-profile je vyztužené </a:t>
            </a:r>
            <a:r>
              <a:rPr lang="cs-CZ" sz="1050" dirty="0" err="1">
                <a:latin typeface="Verdana"/>
              </a:rPr>
              <a:t>titanalem</a:t>
            </a:r>
            <a:r>
              <a:rPr lang="cs-CZ" sz="1050" dirty="0">
                <a:latin typeface="Verdana"/>
              </a:rPr>
              <a:t> a dodává tak energii při každé jízdě a zároveň zajišťuje plynulý a kontrolovaný carving v každém oblouku. Díky </a:t>
            </a:r>
            <a:r>
              <a:rPr lang="cs-CZ" sz="1050" dirty="0" err="1">
                <a:latin typeface="Verdana"/>
              </a:rPr>
              <a:t>Oversized</a:t>
            </a:r>
            <a:r>
              <a:rPr lang="cs-CZ" sz="1050" dirty="0">
                <a:latin typeface="Verdana"/>
              </a:rPr>
              <a:t> </a:t>
            </a:r>
            <a:r>
              <a:rPr lang="cs-CZ" sz="1050" dirty="0" err="1">
                <a:latin typeface="Verdana"/>
              </a:rPr>
              <a:t>sidecut</a:t>
            </a:r>
            <a:r>
              <a:rPr lang="cs-CZ" sz="1050" dirty="0">
                <a:latin typeface="Verdana"/>
              </a:rPr>
              <a:t> tvaru lyže s rockerem na špičce lyží a  svislými bočnicemi po celé délce lyže jsou NOVA 10 vysoce výkonné carvingové lyže, které plně uspokojí lyžařky vyšší úrovně.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19983" y="144395"/>
            <a:ext cx="535571" cy="66119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92447" y="142152"/>
            <a:ext cx="535571" cy="6612001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716771" y="1032291"/>
            <a:ext cx="2797810" cy="238527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660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1503" y="243332"/>
            <a:ext cx="1619885" cy="727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95"/>
              </a:lnSpc>
              <a:spcBef>
                <a:spcPts val="100"/>
              </a:spcBef>
            </a:pPr>
            <a:r>
              <a:rPr sz="1100" spc="80" dirty="0">
                <a:solidFill>
                  <a:srgbClr val="7E7E7E"/>
                </a:solidFill>
                <a:latin typeface="Verdana"/>
                <a:cs typeface="Verdana"/>
              </a:rPr>
              <a:t>WOMEN</a:t>
            </a:r>
            <a:r>
              <a:rPr sz="1100" spc="-9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8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80" dirty="0">
                <a:solidFill>
                  <a:srgbClr val="7E7E7E"/>
                </a:solidFill>
                <a:latin typeface="Verdana"/>
                <a:cs typeface="Verdana"/>
              </a:rPr>
              <a:t>-</a:t>
            </a:r>
            <a:r>
              <a:rPr sz="1100" spc="-7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PISTE</a:t>
            </a:r>
            <a:endParaRPr sz="1100">
              <a:latin typeface="Verdana"/>
              <a:cs typeface="Verdana"/>
            </a:endParaRPr>
          </a:p>
          <a:p>
            <a:pPr marL="12700">
              <a:lnSpc>
                <a:spcPts val="2855"/>
              </a:lnSpc>
            </a:pPr>
            <a:r>
              <a:rPr sz="2400" b="1" spc="70" dirty="0">
                <a:solidFill>
                  <a:srgbClr val="030505"/>
                </a:solidFill>
                <a:latin typeface="Tahoma"/>
                <a:cs typeface="Tahoma"/>
              </a:rPr>
              <a:t>N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5" dirty="0">
                <a:solidFill>
                  <a:srgbClr val="030505"/>
                </a:solidFill>
                <a:latin typeface="Tahoma"/>
                <a:cs typeface="Tahoma"/>
              </a:rPr>
              <a:t>O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0" dirty="0">
                <a:solidFill>
                  <a:srgbClr val="030505"/>
                </a:solidFill>
                <a:latin typeface="Tahoma"/>
                <a:cs typeface="Tahoma"/>
              </a:rPr>
              <a:t>V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9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spc="175" dirty="0">
                <a:solidFill>
                  <a:srgbClr val="030505"/>
                </a:solidFill>
                <a:latin typeface="Tahoma"/>
                <a:cs typeface="Tahoma"/>
              </a:rPr>
              <a:t>  </a:t>
            </a:r>
            <a:r>
              <a:rPr sz="2400" b="1" spc="-50" dirty="0">
                <a:solidFill>
                  <a:srgbClr val="030505"/>
                </a:solidFill>
                <a:latin typeface="Tahoma"/>
                <a:cs typeface="Tahoma"/>
              </a:rPr>
              <a:t>8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RAPPX02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1503" y="1104645"/>
            <a:ext cx="1295400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100" spc="20" dirty="0">
                <a:latin typeface="Verdana"/>
                <a:cs typeface="Verdana"/>
              </a:rPr>
              <a:t>RRPPX04</a:t>
            </a:r>
            <a:r>
              <a:rPr sz="1100" spc="25" dirty="0">
                <a:latin typeface="Verdana"/>
                <a:cs typeface="Verdana"/>
              </a:rPr>
              <a:t> </a:t>
            </a:r>
            <a:r>
              <a:rPr sz="1100" spc="20" dirty="0">
                <a:latin typeface="Verdana"/>
                <a:cs typeface="Verdana"/>
              </a:rPr>
              <a:t>NOVA</a:t>
            </a:r>
            <a:r>
              <a:rPr sz="1100" spc="40" dirty="0">
                <a:latin typeface="Verdana"/>
                <a:cs typeface="Verdana"/>
              </a:rPr>
              <a:t> </a:t>
            </a:r>
            <a:r>
              <a:rPr sz="1100" spc="-50" dirty="0">
                <a:latin typeface="Verdana"/>
                <a:cs typeface="Verdana"/>
              </a:rPr>
              <a:t>8 </a:t>
            </a:r>
            <a:r>
              <a:rPr sz="1100" spc="-135" dirty="0">
                <a:latin typeface="Verdana"/>
                <a:cs typeface="Verdana"/>
              </a:rPr>
              <a:t>XP11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95" dirty="0">
                <a:latin typeface="Verdana"/>
                <a:cs typeface="Verdana"/>
              </a:rPr>
              <a:t> </a:t>
            </a:r>
            <a:r>
              <a:rPr lang="cs-CZ" sz="1100" b="1" spc="-95" dirty="0">
                <a:latin typeface="Tahoma"/>
                <a:cs typeface="Tahoma"/>
              </a:rPr>
              <a:t>16 490,- </a:t>
            </a:r>
            <a:endParaRPr sz="1100" dirty="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1777218" y="96393"/>
            <a:ext cx="396240" cy="36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1100" b="1" spc="-25" dirty="0">
                <a:solidFill>
                  <a:srgbClr val="FCFBFF"/>
                </a:solidFill>
                <a:latin typeface="Tahoma"/>
                <a:cs typeface="Tahoma"/>
              </a:rPr>
              <a:t>RE</a:t>
            </a:r>
            <a:endParaRPr sz="11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100" b="1" spc="55" dirty="0">
                <a:solidFill>
                  <a:srgbClr val="FCFBFF"/>
                </a:solidFill>
                <a:latin typeface="Tahoma"/>
                <a:cs typeface="Tahoma"/>
              </a:rPr>
              <a:t>NEW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3027" y="2475356"/>
            <a:ext cx="1524635" cy="13638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2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V Á Z Á N Í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ts val="1320"/>
              </a:lnSpc>
            </a:pPr>
            <a:r>
              <a:rPr sz="1100" spc="50" dirty="0">
                <a:latin typeface="Verdana"/>
                <a:cs typeface="Verdana"/>
              </a:rPr>
              <a:t>FCPDW04</a:t>
            </a:r>
            <a:endParaRPr sz="1100" dirty="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XPRESS</a:t>
            </a:r>
            <a:r>
              <a:rPr sz="1100" spc="-120" dirty="0">
                <a:latin typeface="Verdana"/>
                <a:cs typeface="Verdana"/>
              </a:rPr>
              <a:t> </a:t>
            </a:r>
            <a:r>
              <a:rPr sz="1100" spc="130" dirty="0">
                <a:latin typeface="Verdana"/>
                <a:cs typeface="Verdana"/>
              </a:rPr>
              <a:t>W</a:t>
            </a:r>
            <a:r>
              <a:rPr sz="1100" spc="-100" dirty="0">
                <a:latin typeface="Verdana"/>
                <a:cs typeface="Verdana"/>
              </a:rPr>
              <a:t> </a:t>
            </a:r>
            <a:r>
              <a:rPr sz="1100" spc="-310" dirty="0">
                <a:latin typeface="Verdana"/>
                <a:cs typeface="Verdana"/>
              </a:rPr>
              <a:t>11</a:t>
            </a:r>
            <a:r>
              <a:rPr sz="1100" spc="-100" dirty="0">
                <a:latin typeface="Verdana"/>
                <a:cs typeface="Verdana"/>
              </a:rPr>
              <a:t> </a:t>
            </a:r>
            <a:r>
              <a:rPr sz="1100" spc="65" dirty="0">
                <a:latin typeface="Verdana"/>
                <a:cs typeface="Verdana"/>
              </a:rPr>
              <a:t>GW</a:t>
            </a:r>
            <a:r>
              <a:rPr sz="1100" spc="-10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B83 </a:t>
            </a:r>
            <a:r>
              <a:rPr sz="1100" spc="-20" dirty="0">
                <a:latin typeface="Verdana"/>
                <a:cs typeface="Verdana"/>
              </a:rPr>
              <a:t>SILVER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spc="30" dirty="0">
                <a:latin typeface="Verdana"/>
                <a:cs typeface="Verdana"/>
              </a:rPr>
              <a:t>BLUE</a:t>
            </a:r>
            <a:endParaRPr sz="1100" dirty="0">
              <a:latin typeface="Verdana"/>
              <a:cs typeface="Verdana"/>
            </a:endParaRPr>
          </a:p>
          <a:p>
            <a:pPr marL="170180" indent="-157480">
              <a:lnSpc>
                <a:spcPct val="100000"/>
              </a:lnSpc>
              <a:spcBef>
                <a:spcPts val="615"/>
              </a:spcBef>
              <a:buFont typeface="Tahoma"/>
              <a:buChar char="►"/>
              <a:tabLst>
                <a:tab pos="170180" algn="l"/>
              </a:tabLst>
            </a:pPr>
            <a:r>
              <a:rPr sz="1000" spc="-10" dirty="0">
                <a:latin typeface="Verdana"/>
                <a:cs typeface="Verdana"/>
              </a:rPr>
              <a:t>Lightness</a:t>
            </a:r>
            <a:endParaRPr sz="1000" dirty="0">
              <a:latin typeface="Verdana"/>
              <a:cs typeface="Verdana"/>
            </a:endParaRPr>
          </a:p>
          <a:p>
            <a:pPr marL="170815" indent="-158115">
              <a:lnSpc>
                <a:spcPct val="100000"/>
              </a:lnSpc>
              <a:buFont typeface="Tahoma"/>
              <a:buChar char="►"/>
              <a:tabLst>
                <a:tab pos="170815" algn="l"/>
              </a:tabLst>
            </a:pPr>
            <a:r>
              <a:rPr lang="cs-CZ" sz="1000" spc="-10" dirty="0">
                <a:latin typeface="Verdana"/>
                <a:cs typeface="Verdana"/>
              </a:rPr>
              <a:t>Precizní kontrola ovládání</a:t>
            </a:r>
            <a:endParaRPr sz="1000" dirty="0">
              <a:latin typeface="Verdana"/>
              <a:cs typeface="Verdana"/>
            </a:endParaRPr>
          </a:p>
          <a:p>
            <a:pPr marL="170180" indent="-157480">
              <a:lnSpc>
                <a:spcPct val="100000"/>
              </a:lnSpc>
              <a:spcBef>
                <a:spcPts val="5"/>
              </a:spcBef>
              <a:buFont typeface="Tahoma"/>
              <a:buChar char="►"/>
              <a:tabLst>
                <a:tab pos="170180" algn="l"/>
              </a:tabLst>
            </a:pPr>
            <a:r>
              <a:rPr sz="1000" dirty="0">
                <a:latin typeface="Verdana"/>
                <a:cs typeface="Verdana"/>
              </a:rPr>
              <a:t>Match</a:t>
            </a:r>
            <a:r>
              <a:rPr sz="1000" spc="-25" dirty="0">
                <a:latin typeface="Verdana"/>
                <a:cs typeface="Verdana"/>
              </a:rPr>
              <a:t> </a:t>
            </a:r>
            <a:r>
              <a:rPr sz="1000" dirty="0">
                <a:latin typeface="Verdana"/>
                <a:cs typeface="Verdana"/>
              </a:rPr>
              <a:t>the</a:t>
            </a:r>
            <a:r>
              <a:rPr sz="1000" spc="-35" dirty="0">
                <a:latin typeface="Verdana"/>
                <a:cs typeface="Verdana"/>
              </a:rPr>
              <a:t> </a:t>
            </a:r>
            <a:r>
              <a:rPr sz="1000" spc="-20" dirty="0">
                <a:latin typeface="Verdana"/>
                <a:cs typeface="Verdana"/>
              </a:rPr>
              <a:t>ski</a:t>
            </a:r>
            <a:r>
              <a:rPr sz="1000" spc="-10" dirty="0">
                <a:latin typeface="Verdana"/>
                <a:cs typeface="Verdana"/>
              </a:rPr>
              <a:t> colors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41985" y="2430779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5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247840" y="1737360"/>
            <a:ext cx="2412365" cy="87630"/>
            <a:chOff x="247840" y="1737360"/>
            <a:chExt cx="2412365" cy="87630"/>
          </a:xfrm>
        </p:grpSpPr>
        <p:sp>
          <p:nvSpPr>
            <p:cNvPr id="13" name="object 13"/>
            <p:cNvSpPr/>
            <p:nvPr/>
          </p:nvSpPr>
          <p:spPr>
            <a:xfrm>
              <a:off x="247840" y="1737360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826"/>
                  </a:lnTo>
                  <a:lnTo>
                    <a:pt x="3428" y="26669"/>
                  </a:lnTo>
                  <a:lnTo>
                    <a:pt x="0" y="43561"/>
                  </a:lnTo>
                  <a:lnTo>
                    <a:pt x="3428" y="60578"/>
                  </a:lnTo>
                  <a:lnTo>
                    <a:pt x="12750" y="74422"/>
                  </a:lnTo>
                  <a:lnTo>
                    <a:pt x="26593" y="83692"/>
                  </a:lnTo>
                  <a:lnTo>
                    <a:pt x="43535" y="87122"/>
                  </a:lnTo>
                  <a:lnTo>
                    <a:pt x="2368486" y="87122"/>
                  </a:lnTo>
                  <a:lnTo>
                    <a:pt x="2385504" y="83692"/>
                  </a:lnTo>
                  <a:lnTo>
                    <a:pt x="2399347" y="74422"/>
                  </a:lnTo>
                  <a:lnTo>
                    <a:pt x="2408618" y="60578"/>
                  </a:lnTo>
                  <a:lnTo>
                    <a:pt x="2412047" y="43561"/>
                  </a:lnTo>
                  <a:lnTo>
                    <a:pt x="2408618" y="26669"/>
                  </a:lnTo>
                  <a:lnTo>
                    <a:pt x="2399347" y="12826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64045" y="1749425"/>
              <a:ext cx="785495" cy="60960"/>
            </a:xfrm>
            <a:custGeom>
              <a:avLst/>
              <a:gdLst/>
              <a:ahLst/>
              <a:cxnLst/>
              <a:rect l="l" t="t" r="r" b="b"/>
              <a:pathLst>
                <a:path w="785494" h="60960">
                  <a:moveTo>
                    <a:pt x="757605" y="0"/>
                  </a:moveTo>
                  <a:lnTo>
                    <a:pt x="27622" y="0"/>
                  </a:lnTo>
                  <a:lnTo>
                    <a:pt x="16865" y="2412"/>
                  </a:lnTo>
                  <a:lnTo>
                    <a:pt x="8089" y="8889"/>
                  </a:lnTo>
                  <a:lnTo>
                    <a:pt x="2171" y="18541"/>
                  </a:lnTo>
                  <a:lnTo>
                    <a:pt x="0" y="30352"/>
                  </a:lnTo>
                  <a:lnTo>
                    <a:pt x="2171" y="42290"/>
                  </a:lnTo>
                  <a:lnTo>
                    <a:pt x="8089" y="51942"/>
                  </a:lnTo>
                  <a:lnTo>
                    <a:pt x="16865" y="58420"/>
                  </a:lnTo>
                  <a:lnTo>
                    <a:pt x="27622" y="60833"/>
                  </a:lnTo>
                  <a:lnTo>
                    <a:pt x="757605" y="60833"/>
                  </a:lnTo>
                  <a:lnTo>
                    <a:pt x="768362" y="58420"/>
                  </a:lnTo>
                  <a:lnTo>
                    <a:pt x="777138" y="51942"/>
                  </a:lnTo>
                  <a:lnTo>
                    <a:pt x="783056" y="42290"/>
                  </a:lnTo>
                  <a:lnTo>
                    <a:pt x="785215" y="30352"/>
                  </a:lnTo>
                  <a:lnTo>
                    <a:pt x="783056" y="18541"/>
                  </a:lnTo>
                  <a:lnTo>
                    <a:pt x="777138" y="8889"/>
                  </a:lnTo>
                  <a:lnTo>
                    <a:pt x="768362" y="2412"/>
                  </a:lnTo>
                  <a:lnTo>
                    <a:pt x="757605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247840" y="2007742"/>
            <a:ext cx="2412365" cy="87630"/>
            <a:chOff x="247840" y="2007742"/>
            <a:chExt cx="2412365" cy="87630"/>
          </a:xfrm>
        </p:grpSpPr>
        <p:sp>
          <p:nvSpPr>
            <p:cNvPr id="16" name="object 16"/>
            <p:cNvSpPr/>
            <p:nvPr/>
          </p:nvSpPr>
          <p:spPr>
            <a:xfrm>
              <a:off x="247840" y="2007742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9"/>
                  </a:lnTo>
                  <a:lnTo>
                    <a:pt x="12750" y="12700"/>
                  </a:lnTo>
                  <a:lnTo>
                    <a:pt x="3428" y="26543"/>
                  </a:lnTo>
                  <a:lnTo>
                    <a:pt x="0" y="43561"/>
                  </a:lnTo>
                  <a:lnTo>
                    <a:pt x="3428" y="60452"/>
                  </a:lnTo>
                  <a:lnTo>
                    <a:pt x="12750" y="74295"/>
                  </a:lnTo>
                  <a:lnTo>
                    <a:pt x="26593" y="83693"/>
                  </a:lnTo>
                  <a:lnTo>
                    <a:pt x="43535" y="87122"/>
                  </a:lnTo>
                  <a:lnTo>
                    <a:pt x="2368486" y="87122"/>
                  </a:lnTo>
                  <a:lnTo>
                    <a:pt x="2385504" y="83693"/>
                  </a:lnTo>
                  <a:lnTo>
                    <a:pt x="2399347" y="74295"/>
                  </a:lnTo>
                  <a:lnTo>
                    <a:pt x="2408618" y="60452"/>
                  </a:lnTo>
                  <a:lnTo>
                    <a:pt x="2412047" y="43561"/>
                  </a:lnTo>
                  <a:lnTo>
                    <a:pt x="2408618" y="26543"/>
                  </a:lnTo>
                  <a:lnTo>
                    <a:pt x="2399347" y="12700"/>
                  </a:lnTo>
                  <a:lnTo>
                    <a:pt x="2385504" y="3429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057097" y="2020315"/>
              <a:ext cx="785495" cy="60960"/>
            </a:xfrm>
            <a:custGeom>
              <a:avLst/>
              <a:gdLst/>
              <a:ahLst/>
              <a:cxnLst/>
              <a:rect l="l" t="t" r="r" b="b"/>
              <a:pathLst>
                <a:path w="785494" h="60960">
                  <a:moveTo>
                    <a:pt x="757605" y="0"/>
                  </a:moveTo>
                  <a:lnTo>
                    <a:pt x="27609" y="0"/>
                  </a:lnTo>
                  <a:lnTo>
                    <a:pt x="16865" y="2412"/>
                  </a:lnTo>
                  <a:lnTo>
                    <a:pt x="8089" y="8889"/>
                  </a:lnTo>
                  <a:lnTo>
                    <a:pt x="2171" y="18542"/>
                  </a:lnTo>
                  <a:lnTo>
                    <a:pt x="0" y="30353"/>
                  </a:lnTo>
                  <a:lnTo>
                    <a:pt x="2171" y="42163"/>
                  </a:lnTo>
                  <a:lnTo>
                    <a:pt x="8089" y="51943"/>
                  </a:lnTo>
                  <a:lnTo>
                    <a:pt x="16865" y="58420"/>
                  </a:lnTo>
                  <a:lnTo>
                    <a:pt x="27609" y="60833"/>
                  </a:lnTo>
                  <a:lnTo>
                    <a:pt x="757605" y="60833"/>
                  </a:lnTo>
                  <a:lnTo>
                    <a:pt x="768400" y="58420"/>
                  </a:lnTo>
                  <a:lnTo>
                    <a:pt x="777163" y="51943"/>
                  </a:lnTo>
                  <a:lnTo>
                    <a:pt x="783005" y="42163"/>
                  </a:lnTo>
                  <a:lnTo>
                    <a:pt x="785164" y="30353"/>
                  </a:lnTo>
                  <a:lnTo>
                    <a:pt x="783005" y="18542"/>
                  </a:lnTo>
                  <a:lnTo>
                    <a:pt x="777163" y="8889"/>
                  </a:lnTo>
                  <a:lnTo>
                    <a:pt x="768400" y="2412"/>
                  </a:lnTo>
                  <a:lnTo>
                    <a:pt x="757605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96620" y="1832864"/>
            <a:ext cx="21717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52245" y="1832864"/>
            <a:ext cx="5969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096770" y="1832864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07009" y="2102611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211681" y="2102611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068829" y="2102611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096383" y="1113536"/>
            <a:ext cx="10731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L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248725" y="1113536"/>
            <a:ext cx="159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093715" y="108585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720835" y="107797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8" name="object 28"/>
          <p:cNvGraphicFramePr>
            <a:graphicFrameLocks noGrp="1"/>
          </p:cNvGraphicFramePr>
          <p:nvPr/>
        </p:nvGraphicFramePr>
        <p:xfrm>
          <a:off x="5114797" y="1336140"/>
          <a:ext cx="2854960" cy="112394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54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7325">
                <a:tc>
                  <a:txBody>
                    <a:bodyPr/>
                    <a:lstStyle/>
                    <a:p>
                      <a:pPr>
                        <a:lnSpc>
                          <a:spcPts val="1230"/>
                        </a:lnSpc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XPRESS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14" dirty="0">
                          <a:latin typeface="Verdana"/>
                          <a:cs typeface="Verdana"/>
                        </a:rPr>
                        <a:t>142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149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156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163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3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128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60" dirty="0">
                          <a:latin typeface="Verdana"/>
                          <a:cs typeface="Verdana"/>
                        </a:rPr>
                        <a:t>75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10" dirty="0">
                          <a:latin typeface="Verdana"/>
                          <a:cs typeface="Verdana"/>
                        </a:rPr>
                        <a:t>111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85" dirty="0">
                          <a:latin typeface="Verdana"/>
                          <a:cs typeface="Verdana"/>
                        </a:rPr>
                        <a:t>11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(156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22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80" dirty="0">
                          <a:latin typeface="Verdana"/>
                          <a:cs typeface="Verdana"/>
                        </a:rPr>
                        <a:t>3,1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(156</a:t>
                      </a:r>
                      <a:r>
                        <a:rPr sz="105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29" name="object 29"/>
          <p:cNvGrpSpPr/>
          <p:nvPr/>
        </p:nvGrpSpPr>
        <p:grpSpPr>
          <a:xfrm>
            <a:off x="5123307" y="2998275"/>
            <a:ext cx="3060065" cy="517525"/>
            <a:chOff x="5123307" y="2998275"/>
            <a:chExt cx="3060065" cy="517525"/>
          </a:xfrm>
        </p:grpSpPr>
        <p:pic>
          <p:nvPicPr>
            <p:cNvPr id="30" name="object 30" descr="Une image contenant livre, conception, fournitures de bureau  Description générée automatiquement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71157" y="2998275"/>
              <a:ext cx="1211618" cy="517338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5123307" y="3502786"/>
              <a:ext cx="2817495" cy="0"/>
            </a:xfrm>
            <a:custGeom>
              <a:avLst/>
              <a:gdLst/>
              <a:ahLst/>
              <a:cxnLst/>
              <a:rect l="l" t="t" r="r" b="b"/>
              <a:pathLst>
                <a:path w="2817495">
                  <a:moveTo>
                    <a:pt x="0" y="0"/>
                  </a:moveTo>
                  <a:lnTo>
                    <a:pt x="2816987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5116448" y="2400937"/>
            <a:ext cx="1464310" cy="671195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lang="pt-BR" sz="1000" b="1" dirty="0">
                <a:latin typeface="Tahoma"/>
                <a:cs typeface="Tahoma"/>
              </a:rPr>
              <a:t>T E C H N O L O G I E </a:t>
            </a:r>
            <a:endParaRPr sz="1000" dirty="0">
              <a:latin typeface="Tahoma"/>
              <a:cs typeface="Tahoma"/>
            </a:endParaRPr>
          </a:p>
          <a:p>
            <a:pPr marL="181610" indent="-165100">
              <a:lnSpc>
                <a:spcPct val="100000"/>
              </a:lnSpc>
              <a:spcBef>
                <a:spcPts val="705"/>
              </a:spcBef>
              <a:buFont typeface="Tahoma"/>
              <a:buChar char="►"/>
              <a:tabLst>
                <a:tab pos="181610" algn="l"/>
              </a:tabLst>
            </a:pPr>
            <a:r>
              <a:rPr sz="1050" spc="-40" dirty="0">
                <a:latin typeface="Verdana"/>
                <a:cs typeface="Verdana"/>
              </a:rPr>
              <a:t>V-</a:t>
            </a:r>
            <a:r>
              <a:rPr sz="1050" spc="-10" dirty="0">
                <a:latin typeface="Verdana"/>
                <a:cs typeface="Verdana"/>
              </a:rPr>
              <a:t>PROFILE</a:t>
            </a:r>
            <a:endParaRPr sz="1050" dirty="0">
              <a:latin typeface="Verdana"/>
              <a:cs typeface="Verdana"/>
            </a:endParaRPr>
          </a:p>
          <a:p>
            <a:pPr marL="181610" indent="-165100">
              <a:lnSpc>
                <a:spcPct val="100000"/>
              </a:lnSpc>
              <a:buFont typeface="Tahoma"/>
              <a:buChar char="►"/>
              <a:tabLst>
                <a:tab pos="181610" algn="l"/>
              </a:tabLst>
            </a:pPr>
            <a:r>
              <a:rPr sz="1050" dirty="0">
                <a:latin typeface="Verdana"/>
                <a:cs typeface="Verdana"/>
              </a:rPr>
              <a:t>Active</a:t>
            </a:r>
            <a:r>
              <a:rPr sz="1050" spc="-7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Flex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127497" y="3753195"/>
            <a:ext cx="1264285" cy="986790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35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Poplar</a:t>
            </a:r>
            <a:r>
              <a:rPr sz="1050" spc="60" dirty="0">
                <a:latin typeface="Verdana"/>
                <a:cs typeface="Verdana"/>
              </a:rPr>
              <a:t> </a:t>
            </a:r>
            <a:r>
              <a:rPr sz="1050" spc="35" dirty="0">
                <a:latin typeface="Verdana"/>
                <a:cs typeface="Verdana"/>
              </a:rPr>
              <a:t>PEFC</a:t>
            </a:r>
            <a:endParaRPr sz="1050">
              <a:latin typeface="Verdana"/>
              <a:cs typeface="Verdana"/>
            </a:endParaRPr>
          </a:p>
          <a:p>
            <a:pPr marL="198120">
              <a:lnSpc>
                <a:spcPct val="100000"/>
              </a:lnSpc>
              <a:spcBef>
                <a:spcPts val="254"/>
              </a:spcBef>
            </a:pPr>
            <a:r>
              <a:rPr sz="1050" spc="-10" dirty="0">
                <a:latin typeface="Verdana"/>
                <a:cs typeface="Verdana"/>
              </a:rPr>
              <a:t>Woodcore</a:t>
            </a:r>
            <a:endParaRPr sz="105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30" dirty="0">
                <a:latin typeface="Verdana"/>
                <a:cs typeface="Verdana"/>
              </a:rPr>
              <a:t>CAM</a:t>
            </a:r>
            <a:endParaRPr sz="1050">
              <a:latin typeface="Verdana"/>
              <a:cs typeface="Verdana"/>
            </a:endParaRPr>
          </a:p>
          <a:p>
            <a:pPr marL="178435" marR="5080" indent="-165735">
              <a:lnSpc>
                <a:spcPct val="120000"/>
              </a:lnSpc>
              <a:buFont typeface="Times New Roman"/>
              <a:buChar char="►"/>
              <a:tabLst>
                <a:tab pos="187960" algn="l"/>
              </a:tabLst>
            </a:pPr>
            <a:r>
              <a:rPr sz="1050" dirty="0">
                <a:latin typeface="Verdana"/>
                <a:cs typeface="Verdana"/>
              </a:rPr>
              <a:t>Rectangular</a:t>
            </a:r>
            <a:r>
              <a:rPr sz="1050" spc="105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full 	</a:t>
            </a:r>
            <a:r>
              <a:rPr sz="1050" spc="-10" dirty="0">
                <a:latin typeface="Verdana"/>
                <a:cs typeface="Verdana"/>
              </a:rPr>
              <a:t>sidewall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575552" y="3784549"/>
            <a:ext cx="859790" cy="1873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Tip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575552" y="4361179"/>
            <a:ext cx="138303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-10" dirty="0">
                <a:latin typeface="Verdana"/>
                <a:cs typeface="Verdana"/>
              </a:rPr>
              <a:t>Oversized</a:t>
            </a:r>
            <a:r>
              <a:rPr sz="1050" spc="-3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125592" y="3531870"/>
            <a:ext cx="148272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708135" y="4343433"/>
            <a:ext cx="2769870" cy="951230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5"/>
              </a:spcBef>
              <a:tabLst>
                <a:tab pos="2750820" algn="l"/>
              </a:tabLst>
            </a:pPr>
            <a:r>
              <a:rPr sz="1050" u="sng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	</a:t>
            </a:r>
            <a:endParaRPr sz="1050" dirty="0">
              <a:latin typeface="Verdana"/>
              <a:cs typeface="Verdana"/>
            </a:endParaRPr>
          </a:p>
          <a:p>
            <a:pPr marL="27940">
              <a:lnSpc>
                <a:spcPct val="100000"/>
              </a:lnSpc>
              <a:spcBef>
                <a:spcPts val="130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32384" marR="5080">
              <a:lnSpc>
                <a:spcPct val="120000"/>
              </a:lnSpc>
              <a:spcBef>
                <a:spcPts val="15"/>
              </a:spcBef>
            </a:pPr>
            <a:r>
              <a:rPr lang="cs-CZ" sz="1050" dirty="0">
                <a:latin typeface="Verdana"/>
                <a:cs typeface="Verdana"/>
              </a:rPr>
              <a:t>Pro středně pokročilé lyžařky, které chtějí lyžovat s jistotou na sportovních a módních lyžích.</a:t>
            </a:r>
          </a:p>
        </p:txBody>
      </p:sp>
      <p:pic>
        <p:nvPicPr>
          <p:cNvPr id="38" name="object 3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382889" y="5123857"/>
            <a:ext cx="390088" cy="389913"/>
          </a:xfrm>
          <a:prstGeom prst="rect">
            <a:avLst/>
          </a:prstGeom>
        </p:spPr>
      </p:pic>
      <p:sp>
        <p:nvSpPr>
          <p:cNvPr id="39" name="object 39"/>
          <p:cNvSpPr txBox="1"/>
          <p:nvPr/>
        </p:nvSpPr>
        <p:spPr>
          <a:xfrm>
            <a:off x="5124958" y="4975007"/>
            <a:ext cx="2269490" cy="107273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625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70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05" dirty="0">
                <a:latin typeface="Verdana"/>
                <a:cs typeface="Verdana"/>
              </a:rPr>
              <a:t>30%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Bio pryskyřice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70" dirty="0">
                <a:latin typeface="Verdana"/>
                <a:cs typeface="Verdana"/>
              </a:rPr>
              <a:t>Až 80% </a:t>
            </a:r>
            <a:r>
              <a:rPr lang="cs-CZ" sz="1050" spc="70" dirty="0" err="1">
                <a:latin typeface="Verdana"/>
                <a:cs typeface="Verdana"/>
              </a:rPr>
              <a:t>recykl</a:t>
            </a:r>
            <a:r>
              <a:rPr lang="cs-CZ" sz="1050" spc="70" dirty="0">
                <a:latin typeface="Verdana"/>
                <a:cs typeface="Verdana"/>
              </a:rPr>
              <a:t>. </a:t>
            </a:r>
            <a:r>
              <a:rPr lang="cs-CZ" sz="1050" spc="70" dirty="0" err="1">
                <a:latin typeface="Verdana"/>
                <a:cs typeface="Verdana"/>
              </a:rPr>
              <a:t>titanalu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20%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</p:txBody>
      </p:sp>
      <p:pic>
        <p:nvPicPr>
          <p:cNvPr id="40" name="object 4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909338" y="5124335"/>
            <a:ext cx="252131" cy="356116"/>
          </a:xfrm>
          <a:prstGeom prst="rect">
            <a:avLst/>
          </a:prstGeom>
        </p:spPr>
      </p:pic>
      <p:grpSp>
        <p:nvGrpSpPr>
          <p:cNvPr id="41" name="object 41"/>
          <p:cNvGrpSpPr/>
          <p:nvPr/>
        </p:nvGrpSpPr>
        <p:grpSpPr>
          <a:xfrm>
            <a:off x="5114035" y="4506823"/>
            <a:ext cx="2823845" cy="520700"/>
            <a:chOff x="5114035" y="4506823"/>
            <a:chExt cx="2823845" cy="520700"/>
          </a:xfrm>
        </p:grpSpPr>
        <p:sp>
          <p:nvSpPr>
            <p:cNvPr id="42" name="object 42"/>
            <p:cNvSpPr/>
            <p:nvPr/>
          </p:nvSpPr>
          <p:spPr>
            <a:xfrm>
              <a:off x="5117210" y="5013579"/>
              <a:ext cx="2817495" cy="10795"/>
            </a:xfrm>
            <a:custGeom>
              <a:avLst/>
              <a:gdLst/>
              <a:ahLst/>
              <a:cxnLst/>
              <a:rect l="l" t="t" r="r" b="b"/>
              <a:pathLst>
                <a:path w="2817495" h="10795">
                  <a:moveTo>
                    <a:pt x="0" y="0"/>
                  </a:moveTo>
                  <a:lnTo>
                    <a:pt x="2816987" y="10668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07250" y="4506823"/>
              <a:ext cx="1230464" cy="482625"/>
            </a:xfrm>
            <a:prstGeom prst="rect">
              <a:avLst/>
            </a:prstGeom>
          </p:spPr>
        </p:pic>
      </p:grpSp>
      <p:sp>
        <p:nvSpPr>
          <p:cNvPr id="44" name="object 44"/>
          <p:cNvSpPr/>
          <p:nvPr/>
        </p:nvSpPr>
        <p:spPr>
          <a:xfrm>
            <a:off x="8744457" y="539051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8732901" y="5351280"/>
            <a:ext cx="2061845" cy="835485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5875">
              <a:lnSpc>
                <a:spcPct val="100000"/>
              </a:lnSpc>
              <a:spcBef>
                <a:spcPts val="635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75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Precizní kontrola ovládání a výkon</a:t>
            </a: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Nové zážitky z carvingu</a:t>
            </a:r>
          </a:p>
        </p:txBody>
      </p:sp>
      <p:pic>
        <p:nvPicPr>
          <p:cNvPr id="46" name="object 4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32396" y="3958881"/>
            <a:ext cx="1254188" cy="363054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96620" y="3879843"/>
            <a:ext cx="1980438" cy="962672"/>
          </a:xfrm>
          <a:prstGeom prst="rect">
            <a:avLst/>
          </a:prstGeom>
        </p:spPr>
      </p:pic>
      <p:sp>
        <p:nvSpPr>
          <p:cNvPr id="48" name="object 48"/>
          <p:cNvSpPr txBox="1"/>
          <p:nvPr/>
        </p:nvSpPr>
        <p:spPr>
          <a:xfrm>
            <a:off x="5136260" y="336905"/>
            <a:ext cx="6051550" cy="1944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lang="cs-CZ" sz="1100" b="1" i="1" spc="-90" dirty="0">
                <a:latin typeface="Verdana"/>
                <a:cs typeface="Verdana"/>
              </a:rPr>
              <a:t>Vysoce výkonné carvingové lyže, které dodávají jistotu všem lyžařkám střední úrovně.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41300" y="6515100"/>
            <a:ext cx="2682875" cy="328936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65"/>
              </a:spcBef>
            </a:pPr>
            <a:endParaRPr lang="cs-CZ" sz="1000" b="1" i="1" dirty="0">
              <a:solidFill>
                <a:srgbClr val="7E7E7E"/>
              </a:solidFill>
              <a:latin typeface="Verdana"/>
              <a:cs typeface="Verdana"/>
            </a:endParaRPr>
          </a:p>
          <a:p>
            <a:pPr marL="12700" marR="5080" algn="just">
              <a:lnSpc>
                <a:spcPct val="100000"/>
              </a:lnSpc>
              <a:spcBef>
                <a:spcPts val="65"/>
              </a:spcBef>
            </a:pPr>
            <a:r>
              <a:rPr lang="cs-CZ" sz="1000" b="1" i="1" dirty="0" err="1">
                <a:solidFill>
                  <a:srgbClr val="7E7E7E"/>
                </a:solidFill>
                <a:latin typeface="Verdana"/>
                <a:cs typeface="Verdana"/>
              </a:rPr>
              <a:t>Carvujte s jistotou.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124958" y="6038823"/>
            <a:ext cx="2531110" cy="570669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15" dirty="0">
                <a:latin typeface="Tahoma"/>
                <a:cs typeface="Tahoma"/>
              </a:rPr>
              <a:t> </a:t>
            </a:r>
            <a:r>
              <a:rPr lang="cs-CZ" sz="1050" dirty="0">
                <a:latin typeface="Verdana"/>
                <a:cs typeface="Verdana"/>
              </a:rPr>
              <a:t>Jádro z topolu s </a:t>
            </a: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PEFC</a:t>
            </a:r>
            <a:endParaRPr sz="105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40" dirty="0">
                <a:latin typeface="Tahoma"/>
                <a:cs typeface="Tahom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"zelená energie" při výrobě</a:t>
            </a: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15" dirty="0">
                <a:latin typeface="Tahoma"/>
                <a:cs typeface="Tahoma"/>
              </a:rPr>
              <a:t> </a:t>
            </a:r>
            <a:r>
              <a:rPr lang="pl-PL" sz="1050" dirty="0">
                <a:latin typeface="Verdana"/>
                <a:cs typeface="Verdana"/>
              </a:rPr>
              <a:t>Výroba i zdroje materiálů z Evropy  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732901" y="6032422"/>
            <a:ext cx="2531110" cy="745076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endParaRPr lang="cs-CZ" sz="105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1050" dirty="0">
                <a:latin typeface="Tahoma"/>
                <a:cs typeface="Tahoma"/>
              </a:rPr>
              <a:t>► </a:t>
            </a:r>
            <a:r>
              <a:rPr lang="cs-CZ" sz="1050" dirty="0">
                <a:latin typeface="Verdana"/>
                <a:cs typeface="Tahoma"/>
              </a:rPr>
              <a:t>Pocit jistoty</a:t>
            </a:r>
            <a:r>
              <a:rPr lang="cs-CZ" sz="1050" dirty="0">
                <a:latin typeface="Verdana"/>
                <a:cs typeface="Verdana"/>
              </a:rPr>
              <a:t>: stabilita a přilnavost</a:t>
            </a: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20" dirty="0">
                <a:latin typeface="Tahoma"/>
                <a:cs typeface="Tahoma"/>
              </a:rPr>
              <a:t> </a:t>
            </a:r>
            <a:r>
              <a:rPr sz="1050" dirty="0">
                <a:latin typeface="Verdana"/>
                <a:cs typeface="Verdana"/>
              </a:rPr>
              <a:t>Elegant</a:t>
            </a:r>
            <a:r>
              <a:rPr lang="cs-CZ" sz="1050" dirty="0">
                <a:latin typeface="Verdana"/>
                <a:cs typeface="Verdana"/>
              </a:rPr>
              <a:t>ní</a:t>
            </a:r>
            <a:r>
              <a:rPr sz="1050" spc="-50" dirty="0">
                <a:latin typeface="Verdana"/>
                <a:cs typeface="Verdana"/>
              </a:rPr>
              <a:t> </a:t>
            </a:r>
            <a:r>
              <a:rPr sz="1050" spc="-70" dirty="0">
                <a:latin typeface="Verdana"/>
                <a:cs typeface="Verdana"/>
              </a:rPr>
              <a:t>&amp;</a:t>
            </a:r>
            <a:r>
              <a:rPr sz="1050" spc="-4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trendy</a:t>
            </a:r>
            <a:r>
              <a:rPr sz="1050" spc="-5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design</a:t>
            </a:r>
            <a:endParaRPr sz="105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80" dirty="0">
                <a:latin typeface="Tahoma"/>
                <a:cs typeface="Tahoma"/>
              </a:rPr>
              <a:t> </a:t>
            </a:r>
            <a:r>
              <a:rPr lang="cs-CZ" sz="1050" spc="-10" dirty="0">
                <a:latin typeface="Verdana"/>
                <a:cs typeface="Tahoma"/>
              </a:rPr>
              <a:t>Nízká hmotnost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89127" y="5022964"/>
            <a:ext cx="2968161" cy="225062"/>
          </a:xfrm>
          <a:prstGeom prst="rect">
            <a:avLst/>
          </a:prstGeom>
          <a:ln w="12700">
            <a:noFill/>
          </a:ln>
        </p:spPr>
        <p:txBody>
          <a:bodyPr vert="horz" wrap="square" lIns="0" tIns="70485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555"/>
              </a:spcBef>
            </a:pP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V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135" dirty="0">
                <a:latin typeface="Tahoma"/>
                <a:cs typeface="Tahoma"/>
              </a:rPr>
              <a:t> 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G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5" dirty="0">
                <a:latin typeface="Tahoma"/>
                <a:cs typeface="Tahoma"/>
              </a:rPr>
              <a:t>E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53" name="TextovéPole 52">
            <a:extLst>
              <a:ext uri="{FF2B5EF4-FFF2-40B4-BE49-F238E27FC236}">
                <a16:creationId xmlns:a16="http://schemas.microsoft.com/office/drawing/2014/main" id="{C6E8F86E-A9A8-E876-074A-4945881CF4C8}"/>
              </a:ext>
            </a:extLst>
          </p:cNvPr>
          <p:cNvSpPr txBox="1"/>
          <p:nvPr/>
        </p:nvSpPr>
        <p:spPr>
          <a:xfrm>
            <a:off x="8649025" y="1266379"/>
            <a:ext cx="2933375" cy="3000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Maximální zábava. Rychlé oblouky a plné nasazení přicházejí na dámských lyžích Rossignol Nova 8 zcela přirozeně. Jejich konstrukce inspirovaná závodními lyžemi je doplněna inovativním tvarem a je vyladěna pro pokročilejší lyžařky, které si užívají sílu a kontrolu při plném nasazení. Dřevěné PEFC topolové jádro s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techonologií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V-profile, s vrstvou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Carbon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Alloy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Matrix zajišťuje rovnováhu mezi pružností a silou a zároveň nabízí plynulé a kontrolované oblouky v každé zatáčce. Díky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Oversized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sidecut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tvaru lyže s rockerem na špičce lyží a  svislými bočnicemi po celé délce lyže jsou Nova 8  vysoce výkonné carvingové lyže, které dodávají jistotu všem lyžařkám střední úrovně</a:t>
            </a:r>
          </a:p>
        </p:txBody>
      </p:sp>
      <p:sp>
        <p:nvSpPr>
          <p:cNvPr id="54" name="TextovéPole 53">
            <a:extLst>
              <a:ext uri="{FF2B5EF4-FFF2-40B4-BE49-F238E27FC236}">
                <a16:creationId xmlns:a16="http://schemas.microsoft.com/office/drawing/2014/main" id="{6E6F5B1A-00FF-DD42-BC21-8D968288B50B}"/>
              </a:ext>
            </a:extLst>
          </p:cNvPr>
          <p:cNvSpPr txBox="1"/>
          <p:nvPr/>
        </p:nvSpPr>
        <p:spPr>
          <a:xfrm>
            <a:off x="71441" y="5326559"/>
            <a:ext cx="3085848" cy="1184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3660">
              <a:lnSpc>
                <a:spcPct val="100000"/>
              </a:lnSpc>
              <a:spcBef>
                <a:spcPts val="409"/>
              </a:spcBef>
            </a:pPr>
            <a:r>
              <a:rPr lang="cs-CZ" sz="1000" i="1" spc="114" dirty="0">
                <a:latin typeface="Verdana"/>
                <a:cs typeface="Verdana"/>
              </a:rPr>
              <a:t>Ženy, které hledají elegantní lyže na sjezdovku, které dodávají jistotu a zábavu. V každém oblouku najdete v řadě N O V A ideálního společníka – lyže přizpůsobené každé úrovni, od začátečnic až po pokročilé lyžařky</a:t>
            </a:r>
            <a:r>
              <a:rPr lang="cs-CZ" sz="1100" i="1" spc="114" dirty="0">
                <a:latin typeface="Verdana"/>
                <a:cs typeface="Verdan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765996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3636" y="240283"/>
            <a:ext cx="1612900" cy="727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95"/>
              </a:lnSpc>
              <a:spcBef>
                <a:spcPts val="100"/>
              </a:spcBef>
            </a:pPr>
            <a:r>
              <a:rPr sz="1100" spc="80" dirty="0">
                <a:solidFill>
                  <a:srgbClr val="7E7E7E"/>
                </a:solidFill>
                <a:latin typeface="Verdana"/>
                <a:cs typeface="Verdana"/>
              </a:rPr>
              <a:t>WOMEN</a:t>
            </a:r>
            <a:r>
              <a:rPr sz="1100" spc="-9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9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80" dirty="0">
                <a:solidFill>
                  <a:srgbClr val="7E7E7E"/>
                </a:solidFill>
                <a:latin typeface="Verdana"/>
                <a:cs typeface="Verdana"/>
              </a:rPr>
              <a:t>-</a:t>
            </a:r>
            <a:r>
              <a:rPr sz="1100" spc="-7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PISTE</a:t>
            </a:r>
            <a:endParaRPr sz="1100">
              <a:latin typeface="Verdana"/>
              <a:cs typeface="Verdana"/>
            </a:endParaRPr>
          </a:p>
          <a:p>
            <a:pPr marL="12700">
              <a:lnSpc>
                <a:spcPts val="2855"/>
              </a:lnSpc>
            </a:pPr>
            <a:r>
              <a:rPr sz="2400" b="1" spc="70" dirty="0">
                <a:solidFill>
                  <a:srgbClr val="030505"/>
                </a:solidFill>
                <a:latin typeface="Tahoma"/>
                <a:cs typeface="Tahoma"/>
              </a:rPr>
              <a:t>N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5" dirty="0">
                <a:solidFill>
                  <a:srgbClr val="030505"/>
                </a:solidFill>
                <a:latin typeface="Tahoma"/>
                <a:cs typeface="Tahoma"/>
              </a:rPr>
              <a:t>O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0" dirty="0">
                <a:solidFill>
                  <a:srgbClr val="030505"/>
                </a:solidFill>
                <a:latin typeface="Tahoma"/>
                <a:cs typeface="Tahoma"/>
              </a:rPr>
              <a:t>V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9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spc="175" dirty="0">
                <a:solidFill>
                  <a:srgbClr val="030505"/>
                </a:solidFill>
                <a:latin typeface="Tahoma"/>
                <a:cs typeface="Tahoma"/>
              </a:rPr>
              <a:t>  </a:t>
            </a:r>
            <a:r>
              <a:rPr sz="2400" b="1" spc="-50" dirty="0">
                <a:solidFill>
                  <a:srgbClr val="030505"/>
                </a:solidFill>
                <a:latin typeface="Tahoma"/>
                <a:cs typeface="Tahoma"/>
              </a:rPr>
              <a:t>6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RAPPX01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3636" y="1101597"/>
            <a:ext cx="1280160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Verdana"/>
                <a:cs typeface="Verdana"/>
              </a:rPr>
              <a:t>RRPPX02</a:t>
            </a:r>
            <a:r>
              <a:rPr sz="1100" spc="6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NOVA</a:t>
            </a:r>
            <a:r>
              <a:rPr sz="1100" spc="114" dirty="0">
                <a:latin typeface="Verdana"/>
                <a:cs typeface="Verdana"/>
              </a:rPr>
              <a:t> </a:t>
            </a:r>
            <a:r>
              <a:rPr sz="1100" spc="-50" dirty="0">
                <a:latin typeface="Verdana"/>
                <a:cs typeface="Verdana"/>
              </a:rPr>
              <a:t>6 </a:t>
            </a:r>
            <a:r>
              <a:rPr sz="1100" spc="-135" dirty="0">
                <a:latin typeface="Verdana"/>
                <a:cs typeface="Verdana"/>
              </a:rPr>
              <a:t>XP11</a:t>
            </a:r>
            <a:r>
              <a:rPr sz="1100" spc="-95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105" dirty="0">
                <a:latin typeface="Verdana"/>
                <a:cs typeface="Verdana"/>
              </a:rPr>
              <a:t> </a:t>
            </a:r>
            <a:r>
              <a:rPr lang="cs-CZ" sz="1100" b="1" spc="-105" dirty="0">
                <a:latin typeface="Tahoma"/>
                <a:cs typeface="Tahoma"/>
              </a:rPr>
              <a:t>13 490,- </a:t>
            </a:r>
            <a:endParaRPr sz="1100" dirty="0">
              <a:latin typeface="Tahoma"/>
              <a:cs typeface="Tahoma"/>
            </a:endParaRPr>
          </a:p>
        </p:txBody>
      </p:sp>
      <p:pic>
        <p:nvPicPr>
          <p:cNvPr id="4" name="object 4" descr="Une image contenant Modèle réduit  Le contenu généré par l’IA peut être incorrect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7908" y="3907612"/>
            <a:ext cx="2272284" cy="1024305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1777218" y="96393"/>
            <a:ext cx="396240" cy="36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1100" b="1" spc="-25" dirty="0">
                <a:solidFill>
                  <a:srgbClr val="FCFBFF"/>
                </a:solidFill>
                <a:latin typeface="Tahoma"/>
                <a:cs typeface="Tahoma"/>
              </a:rPr>
              <a:t>RE</a:t>
            </a:r>
            <a:endParaRPr sz="11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100" b="1" spc="55" dirty="0">
                <a:solidFill>
                  <a:srgbClr val="FCFBFF"/>
                </a:solidFill>
                <a:latin typeface="Tahoma"/>
                <a:cs typeface="Tahoma"/>
              </a:rPr>
              <a:t>NEW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3027" y="2475356"/>
            <a:ext cx="1524635" cy="13638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2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V Á Z Á N Í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ts val="1320"/>
              </a:lnSpc>
            </a:pPr>
            <a:r>
              <a:rPr sz="1100" spc="40" dirty="0">
                <a:latin typeface="Verdana"/>
                <a:cs typeface="Verdana"/>
              </a:rPr>
              <a:t>FCPDW05</a:t>
            </a:r>
            <a:endParaRPr sz="1100" dirty="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XPRESS</a:t>
            </a:r>
            <a:r>
              <a:rPr sz="1100" spc="-120" dirty="0">
                <a:latin typeface="Verdana"/>
                <a:cs typeface="Verdana"/>
              </a:rPr>
              <a:t> </a:t>
            </a:r>
            <a:r>
              <a:rPr sz="1100" spc="130" dirty="0">
                <a:latin typeface="Verdana"/>
                <a:cs typeface="Verdana"/>
              </a:rPr>
              <a:t>W</a:t>
            </a:r>
            <a:r>
              <a:rPr sz="1100" spc="-100" dirty="0">
                <a:latin typeface="Verdana"/>
                <a:cs typeface="Verdana"/>
              </a:rPr>
              <a:t> </a:t>
            </a:r>
            <a:r>
              <a:rPr sz="1100" spc="-310" dirty="0">
                <a:latin typeface="Verdana"/>
                <a:cs typeface="Verdana"/>
              </a:rPr>
              <a:t>11</a:t>
            </a:r>
            <a:r>
              <a:rPr sz="1100" spc="-100" dirty="0">
                <a:latin typeface="Verdana"/>
                <a:cs typeface="Verdana"/>
              </a:rPr>
              <a:t> </a:t>
            </a:r>
            <a:r>
              <a:rPr sz="1100" spc="65" dirty="0">
                <a:latin typeface="Verdana"/>
                <a:cs typeface="Verdana"/>
              </a:rPr>
              <a:t>GW</a:t>
            </a:r>
            <a:r>
              <a:rPr sz="1100" spc="-10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B83 </a:t>
            </a:r>
            <a:r>
              <a:rPr sz="1100" dirty="0">
                <a:latin typeface="Verdana"/>
                <a:cs typeface="Verdana"/>
              </a:rPr>
              <a:t>BLACK</a:t>
            </a:r>
            <a:r>
              <a:rPr sz="1100" spc="8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BRONZE</a:t>
            </a:r>
            <a:endParaRPr sz="1100" dirty="0">
              <a:latin typeface="Verdana"/>
              <a:cs typeface="Verdana"/>
            </a:endParaRPr>
          </a:p>
          <a:p>
            <a:pPr marL="170180" indent="-157480">
              <a:lnSpc>
                <a:spcPct val="100000"/>
              </a:lnSpc>
              <a:spcBef>
                <a:spcPts val="615"/>
              </a:spcBef>
              <a:buFont typeface="Tahoma"/>
              <a:buChar char="►"/>
              <a:tabLst>
                <a:tab pos="170180" algn="l"/>
              </a:tabLst>
            </a:pPr>
            <a:r>
              <a:rPr sz="1000" spc="-10" dirty="0">
                <a:latin typeface="Verdana"/>
                <a:cs typeface="Verdana"/>
              </a:rPr>
              <a:t>Lightness</a:t>
            </a:r>
            <a:endParaRPr sz="1000" dirty="0">
              <a:latin typeface="Verdana"/>
              <a:cs typeface="Verdana"/>
            </a:endParaRPr>
          </a:p>
          <a:p>
            <a:pPr marL="170815" indent="-158115">
              <a:lnSpc>
                <a:spcPct val="100000"/>
              </a:lnSpc>
              <a:buFont typeface="Tahoma"/>
              <a:buChar char="►"/>
              <a:tabLst>
                <a:tab pos="170815" algn="l"/>
              </a:tabLst>
            </a:pPr>
            <a:r>
              <a:rPr lang="cs-CZ" sz="1000" spc="-10" dirty="0">
                <a:latin typeface="Verdana"/>
                <a:cs typeface="Verdana"/>
              </a:rPr>
              <a:t>Precizní kontrola ovládání</a:t>
            </a:r>
            <a:endParaRPr sz="1000" dirty="0">
              <a:latin typeface="Verdana"/>
              <a:cs typeface="Verdana"/>
            </a:endParaRPr>
          </a:p>
          <a:p>
            <a:pPr marL="170180" indent="-157480">
              <a:lnSpc>
                <a:spcPct val="100000"/>
              </a:lnSpc>
              <a:spcBef>
                <a:spcPts val="5"/>
              </a:spcBef>
              <a:buFont typeface="Tahoma"/>
              <a:buChar char="►"/>
              <a:tabLst>
                <a:tab pos="170180" algn="l"/>
              </a:tabLst>
            </a:pPr>
            <a:r>
              <a:rPr sz="1000" dirty="0">
                <a:latin typeface="Verdana"/>
                <a:cs typeface="Verdana"/>
              </a:rPr>
              <a:t>Match</a:t>
            </a:r>
            <a:r>
              <a:rPr sz="1000" spc="-25" dirty="0">
                <a:latin typeface="Verdana"/>
                <a:cs typeface="Verdana"/>
              </a:rPr>
              <a:t> </a:t>
            </a:r>
            <a:r>
              <a:rPr sz="1000" dirty="0">
                <a:latin typeface="Verdana"/>
                <a:cs typeface="Verdana"/>
              </a:rPr>
              <a:t>the</a:t>
            </a:r>
            <a:r>
              <a:rPr sz="1000" spc="-35" dirty="0">
                <a:latin typeface="Verdana"/>
                <a:cs typeface="Verdana"/>
              </a:rPr>
              <a:t> </a:t>
            </a:r>
            <a:r>
              <a:rPr sz="1000" spc="-20" dirty="0">
                <a:latin typeface="Verdana"/>
                <a:cs typeface="Verdana"/>
              </a:rPr>
              <a:t>ski</a:t>
            </a:r>
            <a:r>
              <a:rPr sz="1000" spc="-10" dirty="0">
                <a:latin typeface="Verdana"/>
                <a:cs typeface="Verdana"/>
              </a:rPr>
              <a:t> colors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41985" y="2430779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5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247840" y="1737360"/>
            <a:ext cx="2412365" cy="87630"/>
            <a:chOff x="247840" y="1737360"/>
            <a:chExt cx="2412365" cy="87630"/>
          </a:xfrm>
        </p:grpSpPr>
        <p:sp>
          <p:nvSpPr>
            <p:cNvPr id="10" name="object 10"/>
            <p:cNvSpPr/>
            <p:nvPr/>
          </p:nvSpPr>
          <p:spPr>
            <a:xfrm>
              <a:off x="247840" y="1737360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826"/>
                  </a:lnTo>
                  <a:lnTo>
                    <a:pt x="3428" y="26669"/>
                  </a:lnTo>
                  <a:lnTo>
                    <a:pt x="0" y="43561"/>
                  </a:lnTo>
                  <a:lnTo>
                    <a:pt x="3428" y="60578"/>
                  </a:lnTo>
                  <a:lnTo>
                    <a:pt x="12750" y="74422"/>
                  </a:lnTo>
                  <a:lnTo>
                    <a:pt x="26593" y="83692"/>
                  </a:lnTo>
                  <a:lnTo>
                    <a:pt x="43535" y="87122"/>
                  </a:lnTo>
                  <a:lnTo>
                    <a:pt x="2368486" y="87122"/>
                  </a:lnTo>
                  <a:lnTo>
                    <a:pt x="2385504" y="83692"/>
                  </a:lnTo>
                  <a:lnTo>
                    <a:pt x="2399347" y="74422"/>
                  </a:lnTo>
                  <a:lnTo>
                    <a:pt x="2408618" y="60578"/>
                  </a:lnTo>
                  <a:lnTo>
                    <a:pt x="2412047" y="43561"/>
                  </a:lnTo>
                  <a:lnTo>
                    <a:pt x="2408618" y="26669"/>
                  </a:lnTo>
                  <a:lnTo>
                    <a:pt x="2399347" y="12826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64045" y="1749425"/>
              <a:ext cx="785495" cy="60960"/>
            </a:xfrm>
            <a:custGeom>
              <a:avLst/>
              <a:gdLst/>
              <a:ahLst/>
              <a:cxnLst/>
              <a:rect l="l" t="t" r="r" b="b"/>
              <a:pathLst>
                <a:path w="785494" h="60960">
                  <a:moveTo>
                    <a:pt x="757605" y="0"/>
                  </a:moveTo>
                  <a:lnTo>
                    <a:pt x="27622" y="0"/>
                  </a:lnTo>
                  <a:lnTo>
                    <a:pt x="16865" y="2412"/>
                  </a:lnTo>
                  <a:lnTo>
                    <a:pt x="8089" y="8889"/>
                  </a:lnTo>
                  <a:lnTo>
                    <a:pt x="2171" y="18541"/>
                  </a:lnTo>
                  <a:lnTo>
                    <a:pt x="0" y="30352"/>
                  </a:lnTo>
                  <a:lnTo>
                    <a:pt x="2171" y="42290"/>
                  </a:lnTo>
                  <a:lnTo>
                    <a:pt x="8089" y="51942"/>
                  </a:lnTo>
                  <a:lnTo>
                    <a:pt x="16865" y="58420"/>
                  </a:lnTo>
                  <a:lnTo>
                    <a:pt x="27622" y="60833"/>
                  </a:lnTo>
                  <a:lnTo>
                    <a:pt x="757605" y="60833"/>
                  </a:lnTo>
                  <a:lnTo>
                    <a:pt x="768362" y="58420"/>
                  </a:lnTo>
                  <a:lnTo>
                    <a:pt x="777138" y="51942"/>
                  </a:lnTo>
                  <a:lnTo>
                    <a:pt x="783056" y="42290"/>
                  </a:lnTo>
                  <a:lnTo>
                    <a:pt x="785215" y="30352"/>
                  </a:lnTo>
                  <a:lnTo>
                    <a:pt x="783056" y="18541"/>
                  </a:lnTo>
                  <a:lnTo>
                    <a:pt x="777138" y="8889"/>
                  </a:lnTo>
                  <a:lnTo>
                    <a:pt x="768362" y="2412"/>
                  </a:lnTo>
                  <a:lnTo>
                    <a:pt x="757605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247840" y="2007742"/>
            <a:ext cx="2412365" cy="87630"/>
            <a:chOff x="247840" y="2007742"/>
            <a:chExt cx="2412365" cy="87630"/>
          </a:xfrm>
        </p:grpSpPr>
        <p:sp>
          <p:nvSpPr>
            <p:cNvPr id="13" name="object 13"/>
            <p:cNvSpPr/>
            <p:nvPr/>
          </p:nvSpPr>
          <p:spPr>
            <a:xfrm>
              <a:off x="247840" y="2007742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9"/>
                  </a:lnTo>
                  <a:lnTo>
                    <a:pt x="12750" y="12700"/>
                  </a:lnTo>
                  <a:lnTo>
                    <a:pt x="3428" y="26543"/>
                  </a:lnTo>
                  <a:lnTo>
                    <a:pt x="0" y="43561"/>
                  </a:lnTo>
                  <a:lnTo>
                    <a:pt x="3428" y="60452"/>
                  </a:lnTo>
                  <a:lnTo>
                    <a:pt x="12750" y="74295"/>
                  </a:lnTo>
                  <a:lnTo>
                    <a:pt x="26593" y="83693"/>
                  </a:lnTo>
                  <a:lnTo>
                    <a:pt x="43535" y="87122"/>
                  </a:lnTo>
                  <a:lnTo>
                    <a:pt x="2368486" y="87122"/>
                  </a:lnTo>
                  <a:lnTo>
                    <a:pt x="2385504" y="83693"/>
                  </a:lnTo>
                  <a:lnTo>
                    <a:pt x="2399347" y="74295"/>
                  </a:lnTo>
                  <a:lnTo>
                    <a:pt x="2408618" y="60452"/>
                  </a:lnTo>
                  <a:lnTo>
                    <a:pt x="2412047" y="43561"/>
                  </a:lnTo>
                  <a:lnTo>
                    <a:pt x="2408618" y="26543"/>
                  </a:lnTo>
                  <a:lnTo>
                    <a:pt x="2399347" y="12700"/>
                  </a:lnTo>
                  <a:lnTo>
                    <a:pt x="2385504" y="3429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60843" y="2020315"/>
              <a:ext cx="785495" cy="60960"/>
            </a:xfrm>
            <a:custGeom>
              <a:avLst/>
              <a:gdLst/>
              <a:ahLst/>
              <a:cxnLst/>
              <a:rect l="l" t="t" r="r" b="b"/>
              <a:pathLst>
                <a:path w="785494" h="60960">
                  <a:moveTo>
                    <a:pt x="757593" y="0"/>
                  </a:moveTo>
                  <a:lnTo>
                    <a:pt x="27622" y="0"/>
                  </a:lnTo>
                  <a:lnTo>
                    <a:pt x="16865" y="2412"/>
                  </a:lnTo>
                  <a:lnTo>
                    <a:pt x="8089" y="8889"/>
                  </a:lnTo>
                  <a:lnTo>
                    <a:pt x="2171" y="18542"/>
                  </a:lnTo>
                  <a:lnTo>
                    <a:pt x="0" y="30353"/>
                  </a:lnTo>
                  <a:lnTo>
                    <a:pt x="2171" y="42163"/>
                  </a:lnTo>
                  <a:lnTo>
                    <a:pt x="8089" y="51943"/>
                  </a:lnTo>
                  <a:lnTo>
                    <a:pt x="16865" y="58420"/>
                  </a:lnTo>
                  <a:lnTo>
                    <a:pt x="27622" y="60833"/>
                  </a:lnTo>
                  <a:lnTo>
                    <a:pt x="757593" y="60833"/>
                  </a:lnTo>
                  <a:lnTo>
                    <a:pt x="768388" y="58420"/>
                  </a:lnTo>
                  <a:lnTo>
                    <a:pt x="777151" y="51943"/>
                  </a:lnTo>
                  <a:lnTo>
                    <a:pt x="782993" y="42163"/>
                  </a:lnTo>
                  <a:lnTo>
                    <a:pt x="785279" y="30353"/>
                  </a:lnTo>
                  <a:lnTo>
                    <a:pt x="782993" y="18542"/>
                  </a:lnTo>
                  <a:lnTo>
                    <a:pt x="777151" y="8889"/>
                  </a:lnTo>
                  <a:lnTo>
                    <a:pt x="768388" y="2412"/>
                  </a:lnTo>
                  <a:lnTo>
                    <a:pt x="757593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96620" y="1832864"/>
            <a:ext cx="21717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52245" y="1832864"/>
            <a:ext cx="5969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96770" y="1832864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07009" y="2102611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211681" y="2102611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068829" y="2102611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716771" y="1032291"/>
            <a:ext cx="2797810" cy="238527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660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096383" y="1113536"/>
            <a:ext cx="10731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L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248725" y="1113536"/>
            <a:ext cx="159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5093715" y="108585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720835" y="107797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9" name="object 29"/>
          <p:cNvGraphicFramePr>
            <a:graphicFrameLocks noGrp="1"/>
          </p:cNvGraphicFramePr>
          <p:nvPr/>
        </p:nvGraphicFramePr>
        <p:xfrm>
          <a:off x="5114797" y="1336140"/>
          <a:ext cx="2854960" cy="112394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54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7325">
                <a:tc>
                  <a:txBody>
                    <a:bodyPr/>
                    <a:lstStyle/>
                    <a:p>
                      <a:pPr>
                        <a:lnSpc>
                          <a:spcPts val="1230"/>
                        </a:lnSpc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XPRESS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14" dirty="0">
                          <a:latin typeface="Verdana"/>
                          <a:cs typeface="Verdana"/>
                        </a:rPr>
                        <a:t>142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149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156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163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3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0" dirty="0">
                          <a:latin typeface="Verdana"/>
                          <a:cs typeface="Verdana"/>
                        </a:rPr>
                        <a:t>127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60" dirty="0">
                          <a:latin typeface="Verdana"/>
                          <a:cs typeface="Verdana"/>
                        </a:rPr>
                        <a:t>75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10" dirty="0">
                          <a:latin typeface="Verdana"/>
                          <a:cs typeface="Verdana"/>
                        </a:rPr>
                        <a:t>111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85" dirty="0">
                          <a:latin typeface="Verdana"/>
                          <a:cs typeface="Verdana"/>
                        </a:rPr>
                        <a:t>11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(156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22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80" dirty="0">
                          <a:latin typeface="Verdana"/>
                          <a:cs typeface="Verdana"/>
                        </a:rPr>
                        <a:t>3,1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(156</a:t>
                      </a:r>
                      <a:r>
                        <a:rPr sz="105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30" name="object 30"/>
          <p:cNvGrpSpPr/>
          <p:nvPr/>
        </p:nvGrpSpPr>
        <p:grpSpPr>
          <a:xfrm>
            <a:off x="5123307" y="2998275"/>
            <a:ext cx="3060065" cy="517525"/>
            <a:chOff x="5123307" y="2998275"/>
            <a:chExt cx="3060065" cy="517525"/>
          </a:xfrm>
        </p:grpSpPr>
        <p:pic>
          <p:nvPicPr>
            <p:cNvPr id="31" name="object 31" descr="Une image contenant livre, conception, fournitures de bureau  Description générée automatiquement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71157" y="2998275"/>
              <a:ext cx="1211618" cy="517338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5123307" y="3502786"/>
              <a:ext cx="2817495" cy="0"/>
            </a:xfrm>
            <a:custGeom>
              <a:avLst/>
              <a:gdLst/>
              <a:ahLst/>
              <a:cxnLst/>
              <a:rect l="l" t="t" r="r" b="b"/>
              <a:pathLst>
                <a:path w="2817495">
                  <a:moveTo>
                    <a:pt x="0" y="0"/>
                  </a:moveTo>
                  <a:lnTo>
                    <a:pt x="2816987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5116448" y="2400937"/>
            <a:ext cx="1464310" cy="671195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lang="pt-BR" sz="1000" b="1" dirty="0">
                <a:latin typeface="Tahoma"/>
                <a:cs typeface="Tahoma"/>
              </a:rPr>
              <a:t>T E C H N O L O G I E </a:t>
            </a:r>
            <a:endParaRPr sz="1000" dirty="0">
              <a:latin typeface="Tahoma"/>
              <a:cs typeface="Tahoma"/>
            </a:endParaRPr>
          </a:p>
          <a:p>
            <a:pPr marL="181610" indent="-165100">
              <a:lnSpc>
                <a:spcPct val="100000"/>
              </a:lnSpc>
              <a:spcBef>
                <a:spcPts val="705"/>
              </a:spcBef>
              <a:buFont typeface="Tahoma"/>
              <a:buChar char="►"/>
              <a:tabLst>
                <a:tab pos="181610" algn="l"/>
              </a:tabLst>
            </a:pPr>
            <a:r>
              <a:rPr sz="1050" spc="-40" dirty="0">
                <a:latin typeface="Verdana"/>
                <a:cs typeface="Verdana"/>
              </a:rPr>
              <a:t>V-</a:t>
            </a:r>
            <a:r>
              <a:rPr sz="1050" spc="-10" dirty="0">
                <a:latin typeface="Verdana"/>
                <a:cs typeface="Verdana"/>
              </a:rPr>
              <a:t>PROFILE</a:t>
            </a:r>
            <a:endParaRPr sz="1050" dirty="0">
              <a:latin typeface="Verdana"/>
              <a:cs typeface="Verdana"/>
            </a:endParaRPr>
          </a:p>
          <a:p>
            <a:pPr marL="181610" indent="-165100">
              <a:lnSpc>
                <a:spcPct val="100000"/>
              </a:lnSpc>
              <a:buFont typeface="Tahoma"/>
              <a:buChar char="►"/>
              <a:tabLst>
                <a:tab pos="181610" algn="l"/>
              </a:tabLst>
            </a:pPr>
            <a:r>
              <a:rPr sz="1050" dirty="0">
                <a:latin typeface="Verdana"/>
                <a:cs typeface="Verdana"/>
              </a:rPr>
              <a:t>Active</a:t>
            </a:r>
            <a:r>
              <a:rPr sz="1050" spc="-7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Flex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125592" y="3531870"/>
            <a:ext cx="148272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127497" y="3753195"/>
            <a:ext cx="1123315" cy="986790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35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Poplar</a:t>
            </a:r>
            <a:r>
              <a:rPr sz="1050" spc="60" dirty="0">
                <a:latin typeface="Verdana"/>
                <a:cs typeface="Verdana"/>
              </a:rPr>
              <a:t> </a:t>
            </a:r>
            <a:r>
              <a:rPr sz="1050" spc="35" dirty="0">
                <a:latin typeface="Verdana"/>
                <a:cs typeface="Verdana"/>
              </a:rPr>
              <a:t>PEFC</a:t>
            </a:r>
            <a:endParaRPr sz="1050">
              <a:latin typeface="Verdana"/>
              <a:cs typeface="Verdana"/>
            </a:endParaRPr>
          </a:p>
          <a:p>
            <a:pPr marL="198120">
              <a:lnSpc>
                <a:spcPct val="100000"/>
              </a:lnSpc>
              <a:spcBef>
                <a:spcPts val="254"/>
              </a:spcBef>
            </a:pPr>
            <a:r>
              <a:rPr sz="1050" spc="-10" dirty="0">
                <a:latin typeface="Verdana"/>
                <a:cs typeface="Verdana"/>
              </a:rPr>
              <a:t>Woodcore</a:t>
            </a:r>
            <a:endParaRPr sz="105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Carbon</a:t>
            </a:r>
            <a:r>
              <a:rPr sz="1050" spc="-5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Beam</a:t>
            </a:r>
            <a:endParaRPr sz="1050">
              <a:latin typeface="Verdana"/>
              <a:cs typeface="Verdana"/>
            </a:endParaRPr>
          </a:p>
          <a:p>
            <a:pPr marL="178435" marR="106045" indent="-165735">
              <a:lnSpc>
                <a:spcPct val="120000"/>
              </a:lnSpc>
              <a:buFont typeface="Times New Roman"/>
              <a:buChar char="►"/>
              <a:tabLst>
                <a:tab pos="187960" algn="l"/>
              </a:tabLst>
            </a:pPr>
            <a:r>
              <a:rPr sz="1050" spc="-10" dirty="0">
                <a:latin typeface="Verdana"/>
                <a:cs typeface="Verdana"/>
              </a:rPr>
              <a:t>Rectangular 	sidewall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575552" y="3784549"/>
            <a:ext cx="859790" cy="1873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Tip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575552" y="4361179"/>
            <a:ext cx="138303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-10" dirty="0">
                <a:latin typeface="Verdana"/>
                <a:cs typeface="Verdana"/>
              </a:rPr>
              <a:t>Oversized</a:t>
            </a:r>
            <a:r>
              <a:rPr sz="1050" spc="-3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pic>
        <p:nvPicPr>
          <p:cNvPr id="38" name="object 3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382889" y="5123857"/>
            <a:ext cx="390088" cy="389913"/>
          </a:xfrm>
          <a:prstGeom prst="rect">
            <a:avLst/>
          </a:prstGeom>
        </p:spPr>
      </p:pic>
      <p:sp>
        <p:nvSpPr>
          <p:cNvPr id="39" name="object 39"/>
          <p:cNvSpPr txBox="1"/>
          <p:nvPr/>
        </p:nvSpPr>
        <p:spPr>
          <a:xfrm>
            <a:off x="5124958" y="4975007"/>
            <a:ext cx="2511425" cy="1272784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625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70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05" dirty="0">
                <a:latin typeface="Verdana"/>
                <a:cs typeface="Verdana"/>
              </a:rPr>
              <a:t>30%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80%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</a:t>
            </a:r>
            <a:r>
              <a:rPr lang="cs-CZ" sz="1050" spc="65" dirty="0" err="1">
                <a:latin typeface="Verdana"/>
                <a:cs typeface="Verdana"/>
              </a:rPr>
              <a:t>titanalu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70" dirty="0">
                <a:latin typeface="Verdana"/>
                <a:cs typeface="Verdana"/>
              </a:rPr>
              <a:t>Až 20% </a:t>
            </a:r>
            <a:r>
              <a:rPr lang="cs-CZ" sz="1050" spc="70" dirty="0" err="1">
                <a:latin typeface="Verdana"/>
                <a:cs typeface="Verdana"/>
              </a:rPr>
              <a:t>recykl</a:t>
            </a:r>
            <a:r>
              <a:rPr lang="cs-CZ" sz="1050" spc="70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Jádro z topolu s </a:t>
            </a: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PEFC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"zelená energie" při výrobě</a:t>
            </a:r>
            <a:endParaRPr sz="1050" dirty="0">
              <a:latin typeface="Verdana"/>
              <a:cs typeface="Verdana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5114035" y="4506823"/>
            <a:ext cx="2823845" cy="520700"/>
            <a:chOff x="5114035" y="4506823"/>
            <a:chExt cx="2823845" cy="520700"/>
          </a:xfrm>
        </p:grpSpPr>
        <p:sp>
          <p:nvSpPr>
            <p:cNvPr id="41" name="object 41"/>
            <p:cNvSpPr/>
            <p:nvPr/>
          </p:nvSpPr>
          <p:spPr>
            <a:xfrm>
              <a:off x="5117210" y="5013579"/>
              <a:ext cx="2817495" cy="10795"/>
            </a:xfrm>
            <a:custGeom>
              <a:avLst/>
              <a:gdLst/>
              <a:ahLst/>
              <a:cxnLst/>
              <a:rect l="l" t="t" r="r" b="b"/>
              <a:pathLst>
                <a:path w="2817495" h="10795">
                  <a:moveTo>
                    <a:pt x="0" y="0"/>
                  </a:moveTo>
                  <a:lnTo>
                    <a:pt x="2816987" y="10668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07250" y="4506823"/>
              <a:ext cx="1230464" cy="482625"/>
            </a:xfrm>
            <a:prstGeom prst="rect">
              <a:avLst/>
            </a:prstGeom>
          </p:spPr>
        </p:pic>
      </p:grpSp>
      <p:sp>
        <p:nvSpPr>
          <p:cNvPr id="43" name="object 43"/>
          <p:cNvSpPr/>
          <p:nvPr/>
        </p:nvSpPr>
        <p:spPr>
          <a:xfrm>
            <a:off x="8720835" y="4325873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8744457" y="5197983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8732901" y="5158597"/>
            <a:ext cx="2849499" cy="1074012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5875">
              <a:lnSpc>
                <a:spcPct val="100000"/>
              </a:lnSpc>
              <a:spcBef>
                <a:spcPts val="635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75"/>
              </a:spcBef>
              <a:buFont typeface="Tahoma"/>
              <a:buChar char="►"/>
              <a:tabLst>
                <a:tab pos="177800" algn="l"/>
              </a:tabLst>
            </a:pPr>
            <a:r>
              <a:rPr lang="en-US" sz="1050" dirty="0" err="1">
                <a:latin typeface="Verdana"/>
                <a:cs typeface="Verdana"/>
              </a:rPr>
              <a:t>Precizní</a:t>
            </a:r>
            <a:r>
              <a:rPr lang="en-US" sz="1050" dirty="0">
                <a:latin typeface="Verdana"/>
                <a:cs typeface="Verdana"/>
              </a:rPr>
              <a:t> </a:t>
            </a:r>
            <a:r>
              <a:rPr lang="en-US" sz="1050" dirty="0" err="1">
                <a:latin typeface="Verdana"/>
                <a:cs typeface="Verdana"/>
              </a:rPr>
              <a:t>kontrola</a:t>
            </a:r>
            <a:r>
              <a:rPr lang="en-US" sz="1050" dirty="0">
                <a:latin typeface="Verdana"/>
                <a:cs typeface="Verdana"/>
              </a:rPr>
              <a:t> </a:t>
            </a:r>
            <a:r>
              <a:rPr lang="en-US" sz="1050" dirty="0" err="1">
                <a:latin typeface="Verdana"/>
                <a:cs typeface="Verdana"/>
              </a:rPr>
              <a:t>ovládání</a:t>
            </a:r>
            <a:r>
              <a:rPr lang="cs-CZ" sz="1050" dirty="0">
                <a:latin typeface="Verdana"/>
                <a:cs typeface="Verdana"/>
              </a:rPr>
              <a:t> a výkon</a:t>
            </a:r>
            <a:endParaRPr lang="en-US"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-20" dirty="0">
                <a:latin typeface="Verdana"/>
                <a:cs typeface="Verdana"/>
              </a:rPr>
              <a:t>Snadný carving </a:t>
            </a:r>
            <a:endParaRPr lang="en-US"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-10" dirty="0">
                <a:latin typeface="Verdana"/>
                <a:cs typeface="Verdana"/>
              </a:rPr>
              <a:t>Sebedůvěra</a:t>
            </a:r>
            <a:endParaRPr lang="cs-CZ"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Elegantní</a:t>
            </a:r>
            <a:r>
              <a:rPr lang="cs-CZ" sz="1050" spc="-35" dirty="0">
                <a:latin typeface="Verdana"/>
                <a:cs typeface="Verdana"/>
              </a:rPr>
              <a:t> </a:t>
            </a:r>
            <a:r>
              <a:rPr lang="cs-CZ" sz="1050" spc="-70" dirty="0">
                <a:latin typeface="Verdana"/>
                <a:cs typeface="Verdana"/>
              </a:rPr>
              <a:t>&amp;</a:t>
            </a:r>
            <a:r>
              <a:rPr lang="cs-CZ" sz="1050" spc="-30" dirty="0">
                <a:latin typeface="Verdana"/>
                <a:cs typeface="Verdana"/>
              </a:rPr>
              <a:t> </a:t>
            </a:r>
            <a:r>
              <a:rPr lang="cs-CZ" sz="1050" dirty="0">
                <a:latin typeface="Verdana"/>
                <a:cs typeface="Verdana"/>
              </a:rPr>
              <a:t>trendy</a:t>
            </a:r>
            <a:r>
              <a:rPr lang="cs-CZ" sz="1050" spc="-30" dirty="0">
                <a:latin typeface="Verdana"/>
                <a:cs typeface="Verdana"/>
              </a:rPr>
              <a:t> </a:t>
            </a:r>
            <a:r>
              <a:rPr lang="cs-CZ" sz="1050" spc="-10" dirty="0">
                <a:latin typeface="Verdana"/>
                <a:cs typeface="Verdana"/>
              </a:rPr>
              <a:t>design</a:t>
            </a:r>
            <a:endParaRPr lang="cs-CZ" sz="1050" dirty="0">
              <a:latin typeface="Verdana"/>
              <a:cs typeface="Verdan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8721597" y="4290300"/>
            <a:ext cx="2749550" cy="809902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540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12700" marR="5080">
              <a:lnSpc>
                <a:spcPct val="120000"/>
              </a:lnSpc>
              <a:spcBef>
                <a:spcPts val="220"/>
              </a:spcBef>
            </a:pPr>
            <a:r>
              <a:rPr lang="cs-CZ" sz="1050" dirty="0">
                <a:latin typeface="Verdana"/>
                <a:cs typeface="Verdana"/>
              </a:rPr>
              <a:t>Pro středně pokročilé lyžařky, které chtějí lyžovat s jistotou na moderně krojených trendy lyžích</a:t>
            </a:r>
            <a:r>
              <a:rPr sz="1050" spc="-20" dirty="0">
                <a:latin typeface="Verdana"/>
                <a:cs typeface="Verdana"/>
              </a:rPr>
              <a:t>.</a:t>
            </a:r>
            <a:endParaRPr sz="1050" dirty="0">
              <a:latin typeface="Verdana"/>
              <a:cs typeface="Verdana"/>
            </a:endParaRPr>
          </a:p>
        </p:txBody>
      </p:sp>
      <p:pic>
        <p:nvPicPr>
          <p:cNvPr id="47" name="object 4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732396" y="3958881"/>
            <a:ext cx="1254188" cy="363054"/>
          </a:xfrm>
          <a:prstGeom prst="rect">
            <a:avLst/>
          </a:prstGeom>
        </p:spPr>
      </p:pic>
      <p:sp>
        <p:nvSpPr>
          <p:cNvPr id="48" name="object 48"/>
          <p:cNvSpPr txBox="1"/>
          <p:nvPr/>
        </p:nvSpPr>
        <p:spPr>
          <a:xfrm>
            <a:off x="5136260" y="336905"/>
            <a:ext cx="5658485" cy="39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100" b="1" i="1" spc="-90" dirty="0">
                <a:latin typeface="Verdana"/>
                <a:cs typeface="Verdana"/>
              </a:rPr>
              <a:t>T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40" dirty="0">
                <a:latin typeface="Verdana"/>
                <a:cs typeface="Verdana"/>
              </a:rPr>
              <a:t>h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e</a:t>
            </a:r>
            <a:r>
              <a:rPr sz="1100" b="1" i="1" spc="490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e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l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e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20" dirty="0">
                <a:latin typeface="Verdana"/>
                <a:cs typeface="Verdana"/>
              </a:rPr>
              <a:t>g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a</a:t>
            </a:r>
            <a:r>
              <a:rPr sz="1100" b="1" i="1" spc="-95" dirty="0">
                <a:latin typeface="Verdana"/>
                <a:cs typeface="Verdana"/>
              </a:rPr>
              <a:t> </a:t>
            </a:r>
            <a:r>
              <a:rPr sz="1100" b="1" i="1" spc="-40" dirty="0">
                <a:latin typeface="Verdana"/>
                <a:cs typeface="Verdana"/>
              </a:rPr>
              <a:t>n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t</a:t>
            </a:r>
            <a:r>
              <a:rPr sz="1100" b="1" i="1" spc="455" dirty="0">
                <a:latin typeface="Verdana"/>
                <a:cs typeface="Verdana"/>
              </a:rPr>
              <a:t> </a:t>
            </a:r>
            <a:r>
              <a:rPr sz="1100" b="1" i="1" spc="-20" dirty="0">
                <a:latin typeface="Verdana"/>
                <a:cs typeface="Verdana"/>
              </a:rPr>
              <a:t>c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a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95" dirty="0">
                <a:latin typeface="Verdana"/>
                <a:cs typeface="Verdana"/>
              </a:rPr>
              <a:t>r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85" dirty="0">
                <a:latin typeface="Verdana"/>
                <a:cs typeface="Verdana"/>
              </a:rPr>
              <a:t>v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i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40" dirty="0">
                <a:latin typeface="Verdana"/>
                <a:cs typeface="Verdana"/>
              </a:rPr>
              <a:t>n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g</a:t>
            </a:r>
            <a:r>
              <a:rPr sz="1100" b="1" i="1" spc="480" dirty="0">
                <a:latin typeface="Verdana"/>
                <a:cs typeface="Verdana"/>
              </a:rPr>
              <a:t> </a:t>
            </a:r>
            <a:r>
              <a:rPr sz="1100" b="1" i="1" spc="-85" dirty="0">
                <a:latin typeface="Verdana"/>
                <a:cs typeface="Verdana"/>
              </a:rPr>
              <a:t>s </a:t>
            </a:r>
            <a:r>
              <a:rPr sz="1100" b="1" i="1" spc="-60" dirty="0">
                <a:latin typeface="Verdana"/>
                <a:cs typeface="Verdana"/>
              </a:rPr>
              <a:t>k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i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s</a:t>
            </a:r>
            <a:r>
              <a:rPr sz="1100" b="1" i="1" spc="475" dirty="0">
                <a:latin typeface="Verdana"/>
                <a:cs typeface="Verdana"/>
              </a:rPr>
              <a:t> </a:t>
            </a:r>
            <a:r>
              <a:rPr sz="1100" b="1" i="1" spc="-35" dirty="0">
                <a:latin typeface="Verdana"/>
                <a:cs typeface="Verdana"/>
              </a:rPr>
              <a:t>t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40" dirty="0">
                <a:latin typeface="Verdana"/>
                <a:cs typeface="Verdana"/>
              </a:rPr>
              <a:t>h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a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t</a:t>
            </a:r>
            <a:r>
              <a:rPr sz="1100" b="1" i="1" spc="480" dirty="0">
                <a:latin typeface="Verdana"/>
                <a:cs typeface="Verdana"/>
              </a:rPr>
              <a:t> </a:t>
            </a:r>
            <a:r>
              <a:rPr sz="1100" b="1" i="1" spc="-95" dirty="0">
                <a:latin typeface="Verdana"/>
                <a:cs typeface="Verdana"/>
              </a:rPr>
              <a:t>r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e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a</a:t>
            </a:r>
            <a:r>
              <a:rPr sz="1100" b="1" i="1" spc="-85" dirty="0">
                <a:latin typeface="Verdana"/>
                <a:cs typeface="Verdana"/>
              </a:rPr>
              <a:t> s s </a:t>
            </a:r>
            <a:r>
              <a:rPr sz="1100" b="1" i="1" spc="-45" dirty="0">
                <a:latin typeface="Verdana"/>
                <a:cs typeface="Verdana"/>
              </a:rPr>
              <a:t>u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95" dirty="0">
                <a:latin typeface="Verdana"/>
                <a:cs typeface="Verdana"/>
              </a:rPr>
              <a:t>r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45" dirty="0">
                <a:latin typeface="Verdana"/>
                <a:cs typeface="Verdana"/>
              </a:rPr>
              <a:t>e</a:t>
            </a:r>
            <a:r>
              <a:rPr sz="1100" b="1" i="1" spc="-9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s</a:t>
            </a:r>
            <a:r>
              <a:rPr sz="1100" b="1" i="1" spc="465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a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l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l</a:t>
            </a:r>
            <a:r>
              <a:rPr sz="1100" b="1" i="1" spc="480" dirty="0">
                <a:latin typeface="Verdana"/>
                <a:cs typeface="Verdana"/>
              </a:rPr>
              <a:t> </a:t>
            </a:r>
            <a:r>
              <a:rPr sz="1100" b="1" i="1" spc="-35" dirty="0">
                <a:latin typeface="Verdana"/>
                <a:cs typeface="Verdana"/>
              </a:rPr>
              <a:t>t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40" dirty="0">
                <a:latin typeface="Verdana"/>
                <a:cs typeface="Verdana"/>
              </a:rPr>
              <a:t>h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e </a:t>
            </a:r>
            <a:r>
              <a:rPr sz="1100" b="1" i="1" spc="-65" dirty="0">
                <a:latin typeface="Verdana"/>
                <a:cs typeface="Verdana"/>
              </a:rPr>
              <a:t>i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40" dirty="0">
                <a:latin typeface="Verdana"/>
                <a:cs typeface="Verdana"/>
              </a:rPr>
              <a:t>n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35" dirty="0">
                <a:latin typeface="Verdana"/>
                <a:cs typeface="Verdana"/>
              </a:rPr>
              <a:t>t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e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95" dirty="0">
                <a:latin typeface="Verdana"/>
                <a:cs typeface="Verdana"/>
              </a:rPr>
              <a:t>r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m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45" dirty="0">
                <a:latin typeface="Verdana"/>
                <a:cs typeface="Verdana"/>
              </a:rPr>
              <a:t>e</a:t>
            </a:r>
            <a:r>
              <a:rPr sz="1100" b="1" i="1" spc="-90" dirty="0">
                <a:latin typeface="Verdana"/>
                <a:cs typeface="Verdana"/>
              </a:rPr>
              <a:t> </a:t>
            </a:r>
            <a:r>
              <a:rPr sz="1100" b="1" i="1" spc="-30" dirty="0">
                <a:latin typeface="Verdana"/>
                <a:cs typeface="Verdana"/>
              </a:rPr>
              <a:t>d</a:t>
            </a:r>
            <a:r>
              <a:rPr sz="1100" b="1" i="1" spc="-90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i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a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35" dirty="0">
                <a:latin typeface="Verdana"/>
                <a:cs typeface="Verdana"/>
              </a:rPr>
              <a:t>t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e</a:t>
            </a:r>
            <a:r>
              <a:rPr sz="1100" b="1" i="1" spc="480" dirty="0">
                <a:latin typeface="Verdana"/>
                <a:cs typeface="Verdana"/>
              </a:rPr>
              <a:t> </a:t>
            </a:r>
            <a:r>
              <a:rPr sz="1100" b="1" i="1" spc="-85" dirty="0">
                <a:latin typeface="Verdana"/>
                <a:cs typeface="Verdana"/>
              </a:rPr>
              <a:t>s </a:t>
            </a:r>
            <a:r>
              <a:rPr sz="1100" b="1" i="1" spc="-60" dirty="0">
                <a:latin typeface="Verdana"/>
                <a:cs typeface="Verdana"/>
              </a:rPr>
              <a:t>k</a:t>
            </a:r>
            <a:r>
              <a:rPr sz="1100" b="1" i="1" spc="-70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i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e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95" dirty="0">
                <a:latin typeface="Verdana"/>
                <a:cs typeface="Verdana"/>
              </a:rPr>
              <a:t>r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85" dirty="0">
                <a:latin typeface="Verdana"/>
                <a:cs typeface="Verdana"/>
              </a:rPr>
              <a:t>s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.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89128" y="5022964"/>
            <a:ext cx="2682875" cy="225062"/>
          </a:xfrm>
          <a:prstGeom prst="rect">
            <a:avLst/>
          </a:prstGeom>
          <a:ln w="12700">
            <a:noFill/>
          </a:ln>
        </p:spPr>
        <p:txBody>
          <a:bodyPr vert="horz" wrap="square" lIns="0" tIns="70485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555"/>
              </a:spcBef>
            </a:pP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V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135" dirty="0">
                <a:latin typeface="Tahoma"/>
                <a:cs typeface="Tahoma"/>
              </a:rPr>
              <a:t> 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G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5" dirty="0">
                <a:latin typeface="Tahoma"/>
                <a:cs typeface="Tahoma"/>
              </a:rPr>
              <a:t>E</a:t>
            </a:r>
            <a:endParaRPr sz="1000" dirty="0">
              <a:latin typeface="Tahoma"/>
              <a:cs typeface="Tahoma"/>
            </a:endParaRPr>
          </a:p>
        </p:txBody>
      </p:sp>
      <p:pic>
        <p:nvPicPr>
          <p:cNvPr id="50" name="object 50" descr="Une image contenant vêtement de protection  Le contenu généré par l’IA peut être incorrect.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481196" y="204114"/>
            <a:ext cx="1094866" cy="6449822"/>
          </a:xfrm>
          <a:prstGeom prst="rect">
            <a:avLst/>
          </a:prstGeom>
        </p:spPr>
      </p:pic>
      <p:sp>
        <p:nvSpPr>
          <p:cNvPr id="51" name="object 51"/>
          <p:cNvSpPr txBox="1"/>
          <p:nvPr/>
        </p:nvSpPr>
        <p:spPr>
          <a:xfrm>
            <a:off x="241300" y="6515100"/>
            <a:ext cx="1875155" cy="162224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65"/>
              </a:spcBef>
            </a:pPr>
            <a:r>
              <a:rPr lang="cs-CZ" sz="1000" b="1" i="1" dirty="0" err="1">
                <a:solidFill>
                  <a:srgbClr val="7E7E7E"/>
                </a:solidFill>
                <a:latin typeface="Verdana"/>
                <a:cs typeface="Verdana"/>
              </a:rPr>
              <a:t>Carvujte</a:t>
            </a:r>
            <a:r>
              <a:rPr lang="cs-CZ" sz="1000" b="1" i="1" dirty="0">
                <a:solidFill>
                  <a:srgbClr val="7E7E7E"/>
                </a:solidFill>
                <a:latin typeface="Verdana"/>
                <a:cs typeface="Verdana"/>
              </a:rPr>
              <a:t> s jistotou</a:t>
            </a:r>
            <a:r>
              <a:rPr sz="1000" b="1" i="1" spc="-110" dirty="0">
                <a:solidFill>
                  <a:srgbClr val="7E7E7E"/>
                </a:solidFill>
                <a:latin typeface="Verdana"/>
                <a:cs typeface="Verdana"/>
              </a:rPr>
              <a:t>.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732900" y="6223542"/>
            <a:ext cx="1401699" cy="17120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70" dirty="0">
                <a:latin typeface="Tahoma"/>
                <a:cs typeface="Tahoma"/>
              </a:rPr>
              <a:t> </a:t>
            </a:r>
            <a:r>
              <a:rPr lang="cs-CZ" sz="1050" spc="-10" dirty="0">
                <a:latin typeface="Verdana"/>
                <a:cs typeface="Tahoma"/>
              </a:rPr>
              <a:t>Nízká hmotnost 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124958" y="6230847"/>
            <a:ext cx="2531110" cy="17056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15" dirty="0">
                <a:latin typeface="Tahoma"/>
                <a:cs typeface="Tahoma"/>
              </a:rPr>
              <a:t> </a:t>
            </a:r>
            <a:r>
              <a:rPr lang="pl-PL" sz="1050" dirty="0">
                <a:latin typeface="Verdana"/>
                <a:cs typeface="Verdana"/>
              </a:rPr>
              <a:t>Výroba i zdroje materiálů z Evropy  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55" name="TextovéPole 54">
            <a:extLst>
              <a:ext uri="{FF2B5EF4-FFF2-40B4-BE49-F238E27FC236}">
                <a16:creationId xmlns:a16="http://schemas.microsoft.com/office/drawing/2014/main" id="{273358CC-DA6F-A00C-650D-60BC3019F618}"/>
              </a:ext>
            </a:extLst>
          </p:cNvPr>
          <p:cNvSpPr txBox="1"/>
          <p:nvPr/>
        </p:nvSpPr>
        <p:spPr>
          <a:xfrm>
            <a:off x="8732900" y="1295400"/>
            <a:ext cx="2694940" cy="2839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50" dirty="0">
                <a:latin typeface="Verdana"/>
              </a:rPr>
              <a:t>Plynulost a jisté vykrojení oblouků jsou na dámských lyžích Rossignol Nova 6 naprostou samozřejmostí. Jejich konstrukce inspirovaná závodními modely se snoubí s inovativním tvarem a je vyladěna pro středně pokročilé lyžařky, které chtějí naplno procítit každý oblouk. Dřevěné jádro z topolu PEFC vyztužené technologií  </a:t>
            </a:r>
            <a:r>
              <a:rPr lang="cs-CZ" sz="1050" dirty="0" err="1">
                <a:latin typeface="Verdana"/>
              </a:rPr>
              <a:t>Carbon</a:t>
            </a:r>
            <a:r>
              <a:rPr lang="cs-CZ" sz="1050" dirty="0">
                <a:latin typeface="Verdana"/>
              </a:rPr>
              <a:t> </a:t>
            </a:r>
            <a:r>
              <a:rPr lang="cs-CZ" sz="1050" dirty="0" err="1">
                <a:latin typeface="Verdana"/>
              </a:rPr>
              <a:t>beam</a:t>
            </a:r>
            <a:r>
              <a:rPr lang="cs-CZ" sz="1050" dirty="0">
                <a:latin typeface="Verdana"/>
              </a:rPr>
              <a:t>  zachovává pocit lehkosti a zároveň nabízí plynulý a kontrolovaný carving v každém oblouku i díky </a:t>
            </a:r>
            <a:r>
              <a:rPr lang="cs-CZ" sz="1050" dirty="0" err="1">
                <a:latin typeface="Verdana"/>
              </a:rPr>
              <a:t>Oversized</a:t>
            </a:r>
            <a:r>
              <a:rPr lang="cs-CZ" sz="1050" dirty="0">
                <a:latin typeface="Verdana"/>
              </a:rPr>
              <a:t> </a:t>
            </a:r>
            <a:r>
              <a:rPr lang="cs-CZ" sz="1050" dirty="0" err="1">
                <a:latin typeface="Verdana"/>
              </a:rPr>
              <a:t>sidecut</a:t>
            </a:r>
            <a:r>
              <a:rPr lang="cs-CZ" sz="1050" dirty="0">
                <a:latin typeface="Verdana"/>
              </a:rPr>
              <a:t> tvarem, svislými bočnicemi po celé délce lyží a rockerem na špičce lyží. Najděte svůj rytmus s jistotou při carvingu. </a:t>
            </a: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5479C9A1-A7AF-1902-09EF-C508A1E0FF29}"/>
              </a:ext>
            </a:extLst>
          </p:cNvPr>
          <p:cNvSpPr txBox="1"/>
          <p:nvPr/>
        </p:nvSpPr>
        <p:spPr>
          <a:xfrm>
            <a:off x="76200" y="5257800"/>
            <a:ext cx="3103665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3660">
              <a:lnSpc>
                <a:spcPct val="100000"/>
              </a:lnSpc>
              <a:spcBef>
                <a:spcPts val="409"/>
              </a:spcBef>
            </a:pPr>
            <a:r>
              <a:rPr lang="cs-CZ" sz="1000" i="1" spc="114" dirty="0">
                <a:latin typeface="Verdana"/>
                <a:cs typeface="Verdana"/>
              </a:rPr>
              <a:t>Ženy, které hledají elegantní lyže na sjezdovku, které dodávají jistotu a zábavu. V každém oblouku najdete v řadě N O V A ideálního společníka – lyže přizpůsobené každé úrovni, od začátečnic až po pokročilé lyžařky.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04742" y="147417"/>
            <a:ext cx="542188" cy="661199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86097" y="142153"/>
            <a:ext cx="542188" cy="661199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45160" y="241172"/>
            <a:ext cx="1630045" cy="727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95"/>
              </a:lnSpc>
              <a:spcBef>
                <a:spcPts val="100"/>
              </a:spcBef>
            </a:pPr>
            <a:r>
              <a:rPr sz="1100" spc="80" dirty="0">
                <a:solidFill>
                  <a:srgbClr val="7E7E7E"/>
                </a:solidFill>
                <a:latin typeface="Verdana"/>
                <a:cs typeface="Verdana"/>
              </a:rPr>
              <a:t>WOMEN</a:t>
            </a:r>
            <a:r>
              <a:rPr sz="1100" spc="-9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0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10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80" dirty="0">
                <a:solidFill>
                  <a:srgbClr val="7E7E7E"/>
                </a:solidFill>
                <a:latin typeface="Verdana"/>
                <a:cs typeface="Verdana"/>
              </a:rPr>
              <a:t>-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PISTE</a:t>
            </a:r>
            <a:endParaRPr sz="1100" dirty="0">
              <a:latin typeface="Verdana"/>
              <a:cs typeface="Verdana"/>
            </a:endParaRPr>
          </a:p>
          <a:p>
            <a:pPr marL="12700">
              <a:lnSpc>
                <a:spcPts val="2855"/>
              </a:lnSpc>
              <a:tabLst>
                <a:tab pos="1406525" algn="l"/>
              </a:tabLst>
            </a:pPr>
            <a:r>
              <a:rPr sz="2400" b="1" spc="70" dirty="0">
                <a:solidFill>
                  <a:srgbClr val="030505"/>
                </a:solidFill>
                <a:latin typeface="Tahoma"/>
                <a:cs typeface="Tahoma"/>
              </a:rPr>
              <a:t>N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5" dirty="0">
                <a:solidFill>
                  <a:srgbClr val="030505"/>
                </a:solidFill>
                <a:latin typeface="Tahoma"/>
                <a:cs typeface="Tahoma"/>
              </a:rPr>
              <a:t>O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0" dirty="0">
                <a:solidFill>
                  <a:srgbClr val="030505"/>
                </a:solidFill>
                <a:latin typeface="Tahoma"/>
                <a:cs typeface="Tahoma"/>
              </a:rPr>
              <a:t>V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4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	</a:t>
            </a:r>
            <a:r>
              <a:rPr sz="2400" b="1" spc="70" dirty="0">
                <a:solidFill>
                  <a:srgbClr val="030505"/>
                </a:solidFill>
                <a:latin typeface="Tahoma"/>
                <a:cs typeface="Tahoma"/>
              </a:rPr>
              <a:t>4</a:t>
            </a:r>
            <a:endParaRPr sz="24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RAPPV02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5160" y="1102613"/>
            <a:ext cx="1264920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Verdana"/>
                <a:cs typeface="Verdana"/>
              </a:rPr>
              <a:t>RRPPV01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NOVA</a:t>
            </a:r>
            <a:r>
              <a:rPr sz="1100" spc="15" dirty="0">
                <a:latin typeface="Verdana"/>
                <a:cs typeface="Verdana"/>
              </a:rPr>
              <a:t> </a:t>
            </a:r>
            <a:r>
              <a:rPr sz="1100" spc="-50" dirty="0">
                <a:latin typeface="Verdana"/>
                <a:cs typeface="Verdana"/>
              </a:rPr>
              <a:t>4 XP10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lang="cs-CZ" sz="1100" b="1" spc="-80" dirty="0">
                <a:latin typeface="Tahoma"/>
                <a:cs typeface="Tahoma"/>
              </a:rPr>
              <a:t>11 490,- </a:t>
            </a:r>
            <a:endParaRPr sz="1100" dirty="0">
              <a:latin typeface="Tahoma"/>
              <a:cs typeface="Tahoma"/>
            </a:endParaRPr>
          </a:p>
        </p:txBody>
      </p:sp>
      <p:pic>
        <p:nvPicPr>
          <p:cNvPr id="6" name="object 6" descr="Une image contenant Modèle réduit  Le contenu généré par l’IA peut être incorrect.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7327" y="3855389"/>
            <a:ext cx="2154428" cy="971245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1777218" y="96393"/>
            <a:ext cx="396240" cy="36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1100" b="1" spc="-25" dirty="0">
                <a:solidFill>
                  <a:srgbClr val="FCFBFF"/>
                </a:solidFill>
                <a:latin typeface="Tahoma"/>
                <a:cs typeface="Tahoma"/>
              </a:rPr>
              <a:t>RE</a:t>
            </a:r>
            <a:endParaRPr sz="11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100" b="1" spc="55" dirty="0">
                <a:solidFill>
                  <a:srgbClr val="FCFBFF"/>
                </a:solidFill>
                <a:latin typeface="Tahoma"/>
                <a:cs typeface="Tahoma"/>
              </a:rPr>
              <a:t>NEW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3027" y="2475356"/>
            <a:ext cx="1565910" cy="12099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2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V Á Z Á N Í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ts val="1320"/>
              </a:lnSpc>
            </a:pPr>
            <a:r>
              <a:rPr sz="1100" spc="45" dirty="0">
                <a:latin typeface="Verdana"/>
                <a:cs typeface="Verdana"/>
              </a:rPr>
              <a:t>FCPDW09</a:t>
            </a:r>
            <a:endParaRPr sz="1100" dirty="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XPRESS</a:t>
            </a:r>
            <a:r>
              <a:rPr sz="1100" spc="-120" dirty="0">
                <a:latin typeface="Verdana"/>
                <a:cs typeface="Verdana"/>
              </a:rPr>
              <a:t> </a:t>
            </a:r>
            <a:r>
              <a:rPr sz="1100" spc="130" dirty="0">
                <a:latin typeface="Verdana"/>
                <a:cs typeface="Verdana"/>
              </a:rPr>
              <a:t>W</a:t>
            </a:r>
            <a:r>
              <a:rPr sz="1100" spc="-100" dirty="0">
                <a:latin typeface="Verdana"/>
                <a:cs typeface="Verdana"/>
              </a:rPr>
              <a:t> </a:t>
            </a:r>
            <a:r>
              <a:rPr sz="1100" spc="-140" dirty="0">
                <a:latin typeface="Verdana"/>
                <a:cs typeface="Verdana"/>
              </a:rPr>
              <a:t>10</a:t>
            </a:r>
            <a:r>
              <a:rPr sz="1100" spc="-114" dirty="0">
                <a:latin typeface="Verdana"/>
                <a:cs typeface="Verdana"/>
              </a:rPr>
              <a:t> </a:t>
            </a:r>
            <a:r>
              <a:rPr sz="1100" spc="65" dirty="0">
                <a:latin typeface="Verdana"/>
                <a:cs typeface="Verdana"/>
              </a:rPr>
              <a:t>GW</a:t>
            </a:r>
            <a:r>
              <a:rPr sz="1100" spc="-10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B83 </a:t>
            </a:r>
            <a:r>
              <a:rPr sz="1100" spc="-10" dirty="0">
                <a:latin typeface="Verdana"/>
                <a:cs typeface="Verdana"/>
              </a:rPr>
              <a:t>GRANIT</a:t>
            </a:r>
            <a:r>
              <a:rPr sz="1100" spc="-90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BLACK</a:t>
            </a:r>
            <a:endParaRPr sz="1100" dirty="0">
              <a:latin typeface="Verdana"/>
              <a:cs typeface="Verdana"/>
            </a:endParaRPr>
          </a:p>
          <a:p>
            <a:pPr marL="170180" indent="-157480">
              <a:lnSpc>
                <a:spcPct val="100000"/>
              </a:lnSpc>
              <a:spcBef>
                <a:spcPts val="615"/>
              </a:spcBef>
              <a:buFont typeface="Tahoma"/>
              <a:buChar char="►"/>
              <a:tabLst>
                <a:tab pos="170180" algn="l"/>
              </a:tabLst>
            </a:pPr>
            <a:r>
              <a:rPr sz="1000" spc="-10" dirty="0">
                <a:latin typeface="Verdana"/>
                <a:cs typeface="Verdana"/>
              </a:rPr>
              <a:t>Lightness</a:t>
            </a:r>
            <a:endParaRPr sz="1000" dirty="0">
              <a:latin typeface="Verdana"/>
              <a:cs typeface="Verdana"/>
            </a:endParaRPr>
          </a:p>
          <a:p>
            <a:pPr marL="170815" indent="-158115">
              <a:lnSpc>
                <a:spcPct val="100000"/>
              </a:lnSpc>
              <a:buFont typeface="Tahoma"/>
              <a:buChar char="►"/>
              <a:tabLst>
                <a:tab pos="170815" algn="l"/>
              </a:tabLst>
            </a:pPr>
            <a:r>
              <a:rPr lang="cs-CZ" sz="1000" spc="-10" dirty="0">
                <a:latin typeface="Verdana"/>
                <a:cs typeface="Verdana"/>
              </a:rPr>
              <a:t>Precizní kontrola ovládání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41985" y="2430779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5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247840" y="1737360"/>
            <a:ext cx="2412365" cy="87630"/>
            <a:chOff x="247840" y="1737360"/>
            <a:chExt cx="2412365" cy="87630"/>
          </a:xfrm>
        </p:grpSpPr>
        <p:sp>
          <p:nvSpPr>
            <p:cNvPr id="12" name="object 12"/>
            <p:cNvSpPr/>
            <p:nvPr/>
          </p:nvSpPr>
          <p:spPr>
            <a:xfrm>
              <a:off x="247840" y="1737360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826"/>
                  </a:lnTo>
                  <a:lnTo>
                    <a:pt x="3428" y="26669"/>
                  </a:lnTo>
                  <a:lnTo>
                    <a:pt x="0" y="43561"/>
                  </a:lnTo>
                  <a:lnTo>
                    <a:pt x="3428" y="60578"/>
                  </a:lnTo>
                  <a:lnTo>
                    <a:pt x="12750" y="74422"/>
                  </a:lnTo>
                  <a:lnTo>
                    <a:pt x="26593" y="83692"/>
                  </a:lnTo>
                  <a:lnTo>
                    <a:pt x="43535" y="87122"/>
                  </a:lnTo>
                  <a:lnTo>
                    <a:pt x="2368486" y="87122"/>
                  </a:lnTo>
                  <a:lnTo>
                    <a:pt x="2385504" y="83692"/>
                  </a:lnTo>
                  <a:lnTo>
                    <a:pt x="2399347" y="74422"/>
                  </a:lnTo>
                  <a:lnTo>
                    <a:pt x="2408618" y="60578"/>
                  </a:lnTo>
                  <a:lnTo>
                    <a:pt x="2412047" y="43561"/>
                  </a:lnTo>
                  <a:lnTo>
                    <a:pt x="2408618" y="26669"/>
                  </a:lnTo>
                  <a:lnTo>
                    <a:pt x="2399347" y="12826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64045" y="1749425"/>
              <a:ext cx="785495" cy="60960"/>
            </a:xfrm>
            <a:custGeom>
              <a:avLst/>
              <a:gdLst/>
              <a:ahLst/>
              <a:cxnLst/>
              <a:rect l="l" t="t" r="r" b="b"/>
              <a:pathLst>
                <a:path w="785494" h="60960">
                  <a:moveTo>
                    <a:pt x="757605" y="0"/>
                  </a:moveTo>
                  <a:lnTo>
                    <a:pt x="27622" y="0"/>
                  </a:lnTo>
                  <a:lnTo>
                    <a:pt x="16865" y="2412"/>
                  </a:lnTo>
                  <a:lnTo>
                    <a:pt x="8089" y="8889"/>
                  </a:lnTo>
                  <a:lnTo>
                    <a:pt x="2171" y="18541"/>
                  </a:lnTo>
                  <a:lnTo>
                    <a:pt x="0" y="30352"/>
                  </a:lnTo>
                  <a:lnTo>
                    <a:pt x="2171" y="42290"/>
                  </a:lnTo>
                  <a:lnTo>
                    <a:pt x="8089" y="51942"/>
                  </a:lnTo>
                  <a:lnTo>
                    <a:pt x="16865" y="58420"/>
                  </a:lnTo>
                  <a:lnTo>
                    <a:pt x="27622" y="60833"/>
                  </a:lnTo>
                  <a:lnTo>
                    <a:pt x="757605" y="60833"/>
                  </a:lnTo>
                  <a:lnTo>
                    <a:pt x="768362" y="58420"/>
                  </a:lnTo>
                  <a:lnTo>
                    <a:pt x="777138" y="51942"/>
                  </a:lnTo>
                  <a:lnTo>
                    <a:pt x="783056" y="42290"/>
                  </a:lnTo>
                  <a:lnTo>
                    <a:pt x="785215" y="30352"/>
                  </a:lnTo>
                  <a:lnTo>
                    <a:pt x="783056" y="18541"/>
                  </a:lnTo>
                  <a:lnTo>
                    <a:pt x="777138" y="8889"/>
                  </a:lnTo>
                  <a:lnTo>
                    <a:pt x="768362" y="2412"/>
                  </a:lnTo>
                  <a:lnTo>
                    <a:pt x="757605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247840" y="2007742"/>
            <a:ext cx="2412365" cy="87630"/>
            <a:chOff x="247840" y="2007742"/>
            <a:chExt cx="2412365" cy="87630"/>
          </a:xfrm>
        </p:grpSpPr>
        <p:sp>
          <p:nvSpPr>
            <p:cNvPr id="15" name="object 15"/>
            <p:cNvSpPr/>
            <p:nvPr/>
          </p:nvSpPr>
          <p:spPr>
            <a:xfrm>
              <a:off x="247840" y="2007742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9"/>
                  </a:lnTo>
                  <a:lnTo>
                    <a:pt x="12750" y="12700"/>
                  </a:lnTo>
                  <a:lnTo>
                    <a:pt x="3428" y="26543"/>
                  </a:lnTo>
                  <a:lnTo>
                    <a:pt x="0" y="43561"/>
                  </a:lnTo>
                  <a:lnTo>
                    <a:pt x="3428" y="60452"/>
                  </a:lnTo>
                  <a:lnTo>
                    <a:pt x="12750" y="74295"/>
                  </a:lnTo>
                  <a:lnTo>
                    <a:pt x="26593" y="83693"/>
                  </a:lnTo>
                  <a:lnTo>
                    <a:pt x="43535" y="87122"/>
                  </a:lnTo>
                  <a:lnTo>
                    <a:pt x="2368486" y="87122"/>
                  </a:lnTo>
                  <a:lnTo>
                    <a:pt x="2385504" y="83693"/>
                  </a:lnTo>
                  <a:lnTo>
                    <a:pt x="2399347" y="74295"/>
                  </a:lnTo>
                  <a:lnTo>
                    <a:pt x="2408618" y="60452"/>
                  </a:lnTo>
                  <a:lnTo>
                    <a:pt x="2412047" y="43561"/>
                  </a:lnTo>
                  <a:lnTo>
                    <a:pt x="2408618" y="26543"/>
                  </a:lnTo>
                  <a:lnTo>
                    <a:pt x="2399347" y="12700"/>
                  </a:lnTo>
                  <a:lnTo>
                    <a:pt x="2385504" y="3429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58076" y="2020315"/>
              <a:ext cx="785495" cy="60960"/>
            </a:xfrm>
            <a:custGeom>
              <a:avLst/>
              <a:gdLst/>
              <a:ahLst/>
              <a:cxnLst/>
              <a:rect l="l" t="t" r="r" b="b"/>
              <a:pathLst>
                <a:path w="785494" h="60960">
                  <a:moveTo>
                    <a:pt x="757643" y="0"/>
                  </a:moveTo>
                  <a:lnTo>
                    <a:pt x="27609" y="0"/>
                  </a:lnTo>
                  <a:lnTo>
                    <a:pt x="16865" y="2412"/>
                  </a:lnTo>
                  <a:lnTo>
                    <a:pt x="8089" y="8889"/>
                  </a:lnTo>
                  <a:lnTo>
                    <a:pt x="2171" y="18542"/>
                  </a:lnTo>
                  <a:lnTo>
                    <a:pt x="0" y="30353"/>
                  </a:lnTo>
                  <a:lnTo>
                    <a:pt x="2171" y="42163"/>
                  </a:lnTo>
                  <a:lnTo>
                    <a:pt x="8089" y="51943"/>
                  </a:lnTo>
                  <a:lnTo>
                    <a:pt x="16865" y="58420"/>
                  </a:lnTo>
                  <a:lnTo>
                    <a:pt x="27609" y="60833"/>
                  </a:lnTo>
                  <a:lnTo>
                    <a:pt x="757643" y="60833"/>
                  </a:lnTo>
                  <a:lnTo>
                    <a:pt x="768311" y="58420"/>
                  </a:lnTo>
                  <a:lnTo>
                    <a:pt x="777074" y="51943"/>
                  </a:lnTo>
                  <a:lnTo>
                    <a:pt x="783043" y="42163"/>
                  </a:lnTo>
                  <a:lnTo>
                    <a:pt x="785202" y="30353"/>
                  </a:lnTo>
                  <a:lnTo>
                    <a:pt x="783043" y="18542"/>
                  </a:lnTo>
                  <a:lnTo>
                    <a:pt x="777074" y="8889"/>
                  </a:lnTo>
                  <a:lnTo>
                    <a:pt x="768311" y="2412"/>
                  </a:lnTo>
                  <a:lnTo>
                    <a:pt x="757643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496620" y="1832864"/>
            <a:ext cx="21717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52245" y="1832864"/>
            <a:ext cx="5969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96770" y="1832864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07009" y="2102611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211681" y="2102611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068829" y="2102611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716771" y="1032291"/>
            <a:ext cx="2797810" cy="238527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660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096383" y="1113536"/>
            <a:ext cx="10731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L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248725" y="1113536"/>
            <a:ext cx="159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5093715" y="108585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720835" y="107797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1" name="object 31"/>
          <p:cNvGraphicFramePr>
            <a:graphicFrameLocks noGrp="1"/>
          </p:cNvGraphicFramePr>
          <p:nvPr/>
        </p:nvGraphicFramePr>
        <p:xfrm>
          <a:off x="5114797" y="1339315"/>
          <a:ext cx="2934335" cy="112394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343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7325">
                <a:tc>
                  <a:txBody>
                    <a:bodyPr/>
                    <a:lstStyle/>
                    <a:p>
                      <a:pPr>
                        <a:lnSpc>
                          <a:spcPts val="1230"/>
                        </a:lnSpc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XPRESS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25" dirty="0">
                          <a:latin typeface="Verdana"/>
                          <a:cs typeface="Verdana"/>
                        </a:rPr>
                        <a:t>138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146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154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162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3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126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74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10" dirty="0">
                          <a:latin typeface="Verdana"/>
                          <a:cs typeface="Verdana"/>
                        </a:rPr>
                        <a:t>111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85" dirty="0">
                          <a:latin typeface="Verdana"/>
                          <a:cs typeface="Verdana"/>
                        </a:rPr>
                        <a:t>11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(146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22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2,9</a:t>
                      </a:r>
                      <a:r>
                        <a:rPr sz="105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(146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32" name="object 32"/>
          <p:cNvGrpSpPr/>
          <p:nvPr/>
        </p:nvGrpSpPr>
        <p:grpSpPr>
          <a:xfrm>
            <a:off x="5123307" y="2998275"/>
            <a:ext cx="3060065" cy="517525"/>
            <a:chOff x="5123307" y="2998275"/>
            <a:chExt cx="3060065" cy="517525"/>
          </a:xfrm>
        </p:grpSpPr>
        <p:pic>
          <p:nvPicPr>
            <p:cNvPr id="33" name="object 33" descr="Une image contenant livre, conception, fournitures de bureau  Description générée automatiquement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71157" y="2998275"/>
              <a:ext cx="1211618" cy="517338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5123307" y="3502786"/>
              <a:ext cx="2817495" cy="0"/>
            </a:xfrm>
            <a:custGeom>
              <a:avLst/>
              <a:gdLst/>
              <a:ahLst/>
              <a:cxnLst/>
              <a:rect l="l" t="t" r="r" b="b"/>
              <a:pathLst>
                <a:path w="2817495">
                  <a:moveTo>
                    <a:pt x="0" y="0"/>
                  </a:moveTo>
                  <a:lnTo>
                    <a:pt x="2816987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5116448" y="2400937"/>
            <a:ext cx="1464310" cy="671195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lang="pt-BR" sz="1000" b="1" dirty="0">
                <a:latin typeface="Tahoma"/>
                <a:cs typeface="Tahoma"/>
              </a:rPr>
              <a:t>T E C H N O L O G I E </a:t>
            </a:r>
            <a:endParaRPr sz="1000" dirty="0">
              <a:latin typeface="Tahoma"/>
              <a:cs typeface="Tahoma"/>
            </a:endParaRPr>
          </a:p>
          <a:p>
            <a:pPr marL="181610" indent="-165100">
              <a:lnSpc>
                <a:spcPct val="100000"/>
              </a:lnSpc>
              <a:spcBef>
                <a:spcPts val="705"/>
              </a:spcBef>
              <a:buFont typeface="Tahoma"/>
              <a:buChar char="►"/>
              <a:tabLst>
                <a:tab pos="181610" algn="l"/>
              </a:tabLst>
            </a:pPr>
            <a:r>
              <a:rPr sz="1050" spc="-40" dirty="0">
                <a:latin typeface="Verdana"/>
                <a:cs typeface="Verdana"/>
              </a:rPr>
              <a:t>V-</a:t>
            </a:r>
            <a:r>
              <a:rPr sz="1050" spc="-10" dirty="0">
                <a:latin typeface="Verdana"/>
                <a:cs typeface="Verdana"/>
              </a:rPr>
              <a:t>PROFILE</a:t>
            </a:r>
            <a:endParaRPr sz="1050" dirty="0">
              <a:latin typeface="Verdana"/>
              <a:cs typeface="Verdana"/>
            </a:endParaRPr>
          </a:p>
          <a:p>
            <a:pPr marL="181610" indent="-165100">
              <a:lnSpc>
                <a:spcPct val="100000"/>
              </a:lnSpc>
              <a:buFont typeface="Tahoma"/>
              <a:buChar char="►"/>
              <a:tabLst>
                <a:tab pos="181610" algn="l"/>
              </a:tabLst>
            </a:pPr>
            <a:r>
              <a:rPr sz="1050" spc="-20" dirty="0">
                <a:latin typeface="Verdana"/>
                <a:cs typeface="Verdana"/>
              </a:rPr>
              <a:t>Assist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Flex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5123307" y="2464942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5125592" y="3531870"/>
            <a:ext cx="148272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127497" y="3753195"/>
            <a:ext cx="1123315" cy="794385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35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Poplar</a:t>
            </a:r>
            <a:r>
              <a:rPr sz="1050" spc="60" dirty="0">
                <a:latin typeface="Verdana"/>
                <a:cs typeface="Verdana"/>
              </a:rPr>
              <a:t> </a:t>
            </a:r>
            <a:r>
              <a:rPr sz="1050" spc="35" dirty="0">
                <a:latin typeface="Verdana"/>
                <a:cs typeface="Verdana"/>
              </a:rPr>
              <a:t>PEFC</a:t>
            </a:r>
            <a:endParaRPr sz="1050">
              <a:latin typeface="Verdana"/>
              <a:cs typeface="Verdana"/>
            </a:endParaRPr>
          </a:p>
          <a:p>
            <a:pPr marL="198120">
              <a:lnSpc>
                <a:spcPct val="100000"/>
              </a:lnSpc>
              <a:spcBef>
                <a:spcPts val="254"/>
              </a:spcBef>
            </a:pPr>
            <a:r>
              <a:rPr sz="1050" spc="-10" dirty="0">
                <a:latin typeface="Verdana"/>
                <a:cs typeface="Verdana"/>
              </a:rPr>
              <a:t>Woodcore</a:t>
            </a:r>
            <a:endParaRPr sz="105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Carbon</a:t>
            </a:r>
            <a:r>
              <a:rPr sz="1050" spc="-5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Beam</a:t>
            </a:r>
            <a:endParaRPr sz="105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Cap</a:t>
            </a:r>
            <a:r>
              <a:rPr sz="1050" spc="-3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sidewall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575552" y="3784549"/>
            <a:ext cx="859790" cy="1873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Tip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575552" y="4361179"/>
            <a:ext cx="138303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-10" dirty="0">
                <a:latin typeface="Verdana"/>
                <a:cs typeface="Verdana"/>
              </a:rPr>
              <a:t>Oversized</a:t>
            </a:r>
            <a:r>
              <a:rPr sz="1050" spc="-3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pic>
        <p:nvPicPr>
          <p:cNvPr id="41" name="object 4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32396" y="3958881"/>
            <a:ext cx="1254188" cy="363054"/>
          </a:xfrm>
          <a:prstGeom prst="rect">
            <a:avLst/>
          </a:prstGeom>
        </p:spPr>
      </p:pic>
      <p:grpSp>
        <p:nvGrpSpPr>
          <p:cNvPr id="42" name="object 42"/>
          <p:cNvGrpSpPr/>
          <p:nvPr/>
        </p:nvGrpSpPr>
        <p:grpSpPr>
          <a:xfrm>
            <a:off x="6707251" y="4506823"/>
            <a:ext cx="1263650" cy="1025525"/>
            <a:chOff x="6707251" y="4506823"/>
            <a:chExt cx="1263650" cy="1025525"/>
          </a:xfrm>
        </p:grpSpPr>
        <p:pic>
          <p:nvPicPr>
            <p:cNvPr id="43" name="object 4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07251" y="4506823"/>
              <a:ext cx="1230464" cy="482625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281926" y="5022939"/>
              <a:ext cx="688390" cy="509181"/>
            </a:xfrm>
            <a:prstGeom prst="rect">
              <a:avLst/>
            </a:prstGeom>
          </p:spPr>
        </p:pic>
      </p:grpSp>
      <p:sp>
        <p:nvSpPr>
          <p:cNvPr id="45" name="object 45"/>
          <p:cNvSpPr txBox="1"/>
          <p:nvPr/>
        </p:nvSpPr>
        <p:spPr>
          <a:xfrm>
            <a:off x="5124958" y="4975007"/>
            <a:ext cx="2269490" cy="66992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625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70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20" dirty="0">
                <a:latin typeface="Verdana"/>
                <a:cs typeface="Verdana"/>
              </a:rPr>
              <a:t>95%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20%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117210" y="5013578"/>
            <a:ext cx="2817495" cy="10795"/>
          </a:xfrm>
          <a:custGeom>
            <a:avLst/>
            <a:gdLst/>
            <a:ahLst/>
            <a:cxnLst/>
            <a:rect l="l" t="t" r="r" b="b"/>
            <a:pathLst>
              <a:path w="2817495" h="10795">
                <a:moveTo>
                  <a:pt x="0" y="0"/>
                </a:moveTo>
                <a:lnTo>
                  <a:pt x="2816987" y="10668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720835" y="4325873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744457" y="5197983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8732901" y="5158597"/>
            <a:ext cx="2056764" cy="479425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5875">
              <a:lnSpc>
                <a:spcPct val="100000"/>
              </a:lnSpc>
              <a:spcBef>
                <a:spcPts val="635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75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-10" dirty="0">
                <a:latin typeface="Verdana"/>
                <a:cs typeface="Verdana"/>
              </a:rPr>
              <a:t>Sebedůvěra</a:t>
            </a:r>
          </a:p>
        </p:txBody>
      </p:sp>
      <p:sp>
        <p:nvSpPr>
          <p:cNvPr id="54" name="object 54"/>
          <p:cNvSpPr txBox="1"/>
          <p:nvPr/>
        </p:nvSpPr>
        <p:spPr>
          <a:xfrm>
            <a:off x="241300" y="6515100"/>
            <a:ext cx="2682875" cy="162224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lang="cs-CZ" sz="1000" b="1" i="1" dirty="0" err="1">
                <a:solidFill>
                  <a:srgbClr val="7E7E7E"/>
                </a:solidFill>
                <a:latin typeface="Verdana"/>
                <a:cs typeface="Verdana"/>
              </a:rPr>
              <a:t>Carvujte</a:t>
            </a:r>
            <a:r>
              <a:rPr lang="cs-CZ" sz="1000" b="1" i="1" dirty="0">
                <a:solidFill>
                  <a:srgbClr val="7E7E7E"/>
                </a:solidFill>
                <a:latin typeface="Verdana"/>
                <a:cs typeface="Verdana"/>
              </a:rPr>
              <a:t> s jistotou</a:t>
            </a:r>
            <a:r>
              <a:rPr sz="1000" b="1" i="1" spc="-110" dirty="0">
                <a:solidFill>
                  <a:srgbClr val="7E7E7E"/>
                </a:solidFill>
                <a:latin typeface="Verdana"/>
                <a:cs typeface="Verdana"/>
              </a:rPr>
              <a:t>.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124958" y="5654175"/>
            <a:ext cx="2531110" cy="57131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10" dirty="0">
                <a:latin typeface="Tahoma"/>
                <a:cs typeface="Tahoma"/>
              </a:rPr>
              <a:t> </a:t>
            </a:r>
            <a:r>
              <a:rPr lang="cs-CZ" sz="1050" dirty="0">
                <a:latin typeface="Verdana"/>
                <a:cs typeface="Verdana"/>
              </a:rPr>
              <a:t>Jádro z topolu s </a:t>
            </a: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PEFC</a:t>
            </a:r>
            <a:endParaRPr sz="105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40" dirty="0">
                <a:latin typeface="Tahoma"/>
                <a:cs typeface="Tahom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"zelená energie" při výrobě</a:t>
            </a: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15" dirty="0">
                <a:latin typeface="Tahoma"/>
                <a:cs typeface="Tahoma"/>
              </a:rPr>
              <a:t> </a:t>
            </a:r>
            <a:r>
              <a:rPr lang="pl-PL" sz="1050" dirty="0">
                <a:latin typeface="Verdana"/>
                <a:cs typeface="Verdana"/>
              </a:rPr>
              <a:t>Výroba i zdroje materiálů z Evropy  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8732900" y="5647765"/>
            <a:ext cx="2925699" cy="570669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50" dirty="0">
                <a:latin typeface="Tahoma"/>
                <a:cs typeface="Tahoma"/>
              </a:rPr>
              <a:t> </a:t>
            </a:r>
            <a:r>
              <a:rPr lang="cs-CZ" sz="1050" spc="-10" dirty="0">
                <a:latin typeface="Verdana"/>
                <a:cs typeface="Verdana"/>
              </a:rPr>
              <a:t>Zábava, snadný přístup k carvingu</a:t>
            </a:r>
            <a:endParaRPr sz="105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20" dirty="0">
                <a:latin typeface="Tahoma"/>
                <a:cs typeface="Tahoma"/>
              </a:rPr>
              <a:t> </a:t>
            </a:r>
            <a:r>
              <a:rPr sz="1050" dirty="0">
                <a:latin typeface="Verdana"/>
                <a:cs typeface="Verdana"/>
              </a:rPr>
              <a:t>Elegant</a:t>
            </a:r>
            <a:r>
              <a:rPr lang="cs-CZ" sz="1050" dirty="0">
                <a:latin typeface="Verdana"/>
                <a:cs typeface="Verdana"/>
              </a:rPr>
              <a:t>ní</a:t>
            </a:r>
            <a:r>
              <a:rPr sz="1050" spc="-50" dirty="0">
                <a:latin typeface="Verdana"/>
                <a:cs typeface="Verdana"/>
              </a:rPr>
              <a:t> </a:t>
            </a:r>
            <a:r>
              <a:rPr sz="1050" spc="-70" dirty="0">
                <a:latin typeface="Verdana"/>
                <a:cs typeface="Verdana"/>
              </a:rPr>
              <a:t>&amp;</a:t>
            </a:r>
            <a:r>
              <a:rPr sz="1050" spc="-4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trendy</a:t>
            </a:r>
            <a:r>
              <a:rPr sz="1050" spc="-5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design</a:t>
            </a:r>
            <a:endParaRPr sz="105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80" dirty="0">
                <a:latin typeface="Tahoma"/>
                <a:cs typeface="Tahoma"/>
              </a:rPr>
              <a:t> </a:t>
            </a:r>
            <a:r>
              <a:rPr lang="cs-CZ" sz="1050" spc="-10" dirty="0">
                <a:latin typeface="Verdana"/>
                <a:cs typeface="Tahoma"/>
              </a:rPr>
              <a:t>Nízká hmotnost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8721597" y="4296289"/>
            <a:ext cx="2709545" cy="609590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490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12700" marR="5080">
              <a:lnSpc>
                <a:spcPct val="120000"/>
              </a:lnSpc>
              <a:spcBef>
                <a:spcPts val="175"/>
              </a:spcBef>
            </a:pPr>
            <a:r>
              <a:rPr lang="cs-CZ" sz="1050" dirty="0">
                <a:latin typeface="Verdana"/>
                <a:cs typeface="Verdana"/>
              </a:rPr>
              <a:t>Začínající lyžařky, které si chtějí s jistotou zalyžovat na moderních lyžích.</a:t>
            </a:r>
          </a:p>
        </p:txBody>
      </p:sp>
      <p:sp>
        <p:nvSpPr>
          <p:cNvPr id="53" name="object 53"/>
          <p:cNvSpPr txBox="1"/>
          <p:nvPr/>
        </p:nvSpPr>
        <p:spPr>
          <a:xfrm>
            <a:off x="189128" y="5022964"/>
            <a:ext cx="2820137" cy="391774"/>
          </a:xfrm>
          <a:prstGeom prst="rect">
            <a:avLst/>
          </a:prstGeom>
          <a:ln w="12700">
            <a:noFill/>
          </a:ln>
        </p:spPr>
        <p:txBody>
          <a:bodyPr vert="horz" wrap="square" lIns="0" tIns="70485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555"/>
              </a:spcBef>
            </a:pP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V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135" dirty="0">
                <a:latin typeface="Tahoma"/>
                <a:cs typeface="Tahoma"/>
              </a:rPr>
              <a:t> 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G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5" dirty="0">
                <a:latin typeface="Tahoma"/>
                <a:cs typeface="Tahoma"/>
              </a:rPr>
              <a:t>E</a:t>
            </a:r>
            <a:endParaRPr sz="1000" dirty="0">
              <a:latin typeface="Tahoma"/>
              <a:cs typeface="Tahoma"/>
            </a:endParaRPr>
          </a:p>
          <a:p>
            <a:pPr marL="12700">
              <a:spcBef>
                <a:spcPts val="65"/>
              </a:spcBef>
            </a:pPr>
            <a:endParaRPr lang="cs-CZ" sz="1000" i="1" spc="-10" dirty="0">
              <a:latin typeface="Verdana"/>
            </a:endParaRPr>
          </a:p>
        </p:txBody>
      </p:sp>
      <p:sp>
        <p:nvSpPr>
          <p:cNvPr id="58" name="TextovéPole 57">
            <a:extLst>
              <a:ext uri="{FF2B5EF4-FFF2-40B4-BE49-F238E27FC236}">
                <a16:creationId xmlns:a16="http://schemas.microsoft.com/office/drawing/2014/main" id="{E0E64373-0038-6FFD-03BB-B054F32B5599}"/>
              </a:ext>
            </a:extLst>
          </p:cNvPr>
          <p:cNvSpPr txBox="1"/>
          <p:nvPr/>
        </p:nvSpPr>
        <p:spPr>
          <a:xfrm>
            <a:off x="8688704" y="1371600"/>
            <a:ext cx="2817496" cy="3000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50" dirty="0">
                <a:latin typeface="Verdana"/>
              </a:rPr>
              <a:t>Dámské lyže Rossignol Nova 4 přinášejí začínajícím lyžařkám stabilní carvingový výkon. Jejich inovativní tvar a design inspirovaný závodními modely jsou vyladěny pro uvolněný pocit z jízdy a snadné zahájení oblouku. Dřevěné topolové PEFC jádro  lyží s technologií  V-profile je vyztuženo </a:t>
            </a:r>
            <a:r>
              <a:rPr lang="cs-CZ" sz="1050" dirty="0" err="1">
                <a:latin typeface="Verdana"/>
              </a:rPr>
              <a:t>Carbonovou</a:t>
            </a:r>
            <a:r>
              <a:rPr lang="cs-CZ" sz="1050" dirty="0">
                <a:latin typeface="Verdana"/>
              </a:rPr>
              <a:t> vrstvou ve  středu lyže. CAP konstrukce, rocker na špičce v  kombinaci s </a:t>
            </a:r>
            <a:r>
              <a:rPr lang="cs-CZ" sz="1050" dirty="0" err="1">
                <a:latin typeface="Verdana"/>
              </a:rPr>
              <a:t>Oversized</a:t>
            </a:r>
            <a:r>
              <a:rPr lang="cs-CZ" sz="1050" dirty="0">
                <a:latin typeface="Verdana"/>
              </a:rPr>
              <a:t> </a:t>
            </a:r>
            <a:r>
              <a:rPr lang="cs-CZ" sz="1050" dirty="0" err="1">
                <a:latin typeface="Verdana"/>
              </a:rPr>
              <a:t>sidecut</a:t>
            </a:r>
            <a:r>
              <a:rPr lang="cs-CZ" sz="1050" dirty="0">
                <a:latin typeface="Verdana"/>
              </a:rPr>
              <a:t> tvarem umožní  carvingový způsob lyžování s  potřebnou jistotou.  Zaklapněte  vázání a zažijte sílu carvingového oblouku při každé zatáčce. Pro začínající a  mírně pokročilé lyžařky, které hledají především jistotu.</a:t>
            </a:r>
          </a:p>
        </p:txBody>
      </p:sp>
      <p:sp>
        <p:nvSpPr>
          <p:cNvPr id="60" name="TextovéPole 59">
            <a:extLst>
              <a:ext uri="{FF2B5EF4-FFF2-40B4-BE49-F238E27FC236}">
                <a16:creationId xmlns:a16="http://schemas.microsoft.com/office/drawing/2014/main" id="{43C634A7-FEB3-FCD4-9FE9-0044ABA6DBFA}"/>
              </a:ext>
            </a:extLst>
          </p:cNvPr>
          <p:cNvSpPr txBox="1"/>
          <p:nvPr/>
        </p:nvSpPr>
        <p:spPr>
          <a:xfrm>
            <a:off x="5003800" y="381000"/>
            <a:ext cx="612140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1" i="1" u="none" strike="noStrike" kern="0" cap="none" spc="-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Lyže, na kterých </a:t>
            </a:r>
            <a:r>
              <a:rPr lang="cs-CZ" sz="1100" b="1" i="1" spc="-90" dirty="0">
                <a:latin typeface="Verdana"/>
                <a:cs typeface="Verdana"/>
              </a:rPr>
              <a:t>jsou jednoduché začátečnické carvingové oblouky </a:t>
            </a:r>
            <a:r>
              <a:rPr kumimoji="0" lang="cs-CZ" sz="1100" b="1" i="1" u="none" strike="noStrike" kern="0" cap="none" spc="-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lang="cs-CZ" sz="1100" b="1" i="1" spc="-90" dirty="0">
                <a:latin typeface="Verdana"/>
                <a:cs typeface="Verdana"/>
              </a:rPr>
              <a:t>, </a:t>
            </a:r>
            <a:r>
              <a:rPr kumimoji="0" lang="cs-CZ" sz="1100" b="1" i="1" u="none" strike="noStrike" kern="0" cap="none" spc="-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dodávají jistotu všem začínajícím lyžařkám.</a:t>
            </a:r>
            <a:endParaRPr kumimoji="0" lang="cs-CZ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sp>
        <p:nvSpPr>
          <p:cNvPr id="62" name="TextovéPole 61">
            <a:extLst>
              <a:ext uri="{FF2B5EF4-FFF2-40B4-BE49-F238E27FC236}">
                <a16:creationId xmlns:a16="http://schemas.microsoft.com/office/drawing/2014/main" id="{739A89FC-A62A-40F3-7475-6DB7C790F59B}"/>
              </a:ext>
            </a:extLst>
          </p:cNvPr>
          <p:cNvSpPr txBox="1"/>
          <p:nvPr/>
        </p:nvSpPr>
        <p:spPr>
          <a:xfrm>
            <a:off x="127001" y="5335369"/>
            <a:ext cx="307340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 i="1" spc="114" dirty="0">
                <a:latin typeface="Verdana"/>
              </a:rPr>
              <a:t>Pro </a:t>
            </a:r>
            <a:r>
              <a:rPr lang="cs-CZ" sz="1000" i="1" spc="114" dirty="0" err="1">
                <a:latin typeface="Verdana"/>
              </a:rPr>
              <a:t>ženy,hledající</a:t>
            </a:r>
            <a:r>
              <a:rPr lang="cs-CZ" sz="1000" i="1" spc="114" dirty="0">
                <a:latin typeface="Verdana"/>
              </a:rPr>
              <a:t> elegantní sjezdové lyže, které vzbuzují důvěru. Zábava a  pocit jistoty  při každém sjezdu   v řadě NOVA naleznete ideálního společníka Lyže přizpůsobené pro každou úroveň, od začátečníků až po expertky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24682" y="133902"/>
            <a:ext cx="542188" cy="661199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89400" y="142153"/>
            <a:ext cx="542188" cy="661199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45160" y="243332"/>
            <a:ext cx="1600200" cy="727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95"/>
              </a:lnSpc>
              <a:spcBef>
                <a:spcPts val="100"/>
              </a:spcBef>
            </a:pPr>
            <a:r>
              <a:rPr sz="1100" spc="80" dirty="0">
                <a:solidFill>
                  <a:srgbClr val="7E7E7E"/>
                </a:solidFill>
                <a:latin typeface="Verdana"/>
                <a:cs typeface="Verdana"/>
              </a:rPr>
              <a:t>WOMEN</a:t>
            </a:r>
            <a:r>
              <a:rPr sz="1100" spc="-9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0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10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80" dirty="0">
                <a:solidFill>
                  <a:srgbClr val="7E7E7E"/>
                </a:solidFill>
                <a:latin typeface="Verdana"/>
                <a:cs typeface="Verdana"/>
              </a:rPr>
              <a:t>-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PISTE</a:t>
            </a:r>
            <a:endParaRPr sz="1100">
              <a:latin typeface="Verdana"/>
              <a:cs typeface="Verdana"/>
            </a:endParaRPr>
          </a:p>
          <a:p>
            <a:pPr marL="12700">
              <a:lnSpc>
                <a:spcPts val="2855"/>
              </a:lnSpc>
              <a:tabLst>
                <a:tab pos="1406525" algn="l"/>
              </a:tabLst>
            </a:pPr>
            <a:r>
              <a:rPr sz="2400" b="1" spc="70" dirty="0">
                <a:solidFill>
                  <a:srgbClr val="030505"/>
                </a:solidFill>
                <a:latin typeface="Tahoma"/>
                <a:cs typeface="Tahoma"/>
              </a:rPr>
              <a:t>N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5" dirty="0">
                <a:solidFill>
                  <a:srgbClr val="030505"/>
                </a:solidFill>
                <a:latin typeface="Tahoma"/>
                <a:cs typeface="Tahoma"/>
              </a:rPr>
              <a:t>O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0" dirty="0">
                <a:solidFill>
                  <a:srgbClr val="030505"/>
                </a:solidFill>
                <a:latin typeface="Tahoma"/>
                <a:cs typeface="Tahoma"/>
              </a:rPr>
              <a:t>V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4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	</a:t>
            </a:r>
            <a:r>
              <a:rPr sz="2400" b="1" spc="-50" dirty="0">
                <a:solidFill>
                  <a:srgbClr val="030505"/>
                </a:solidFill>
                <a:latin typeface="Tahoma"/>
                <a:cs typeface="Tahoma"/>
              </a:rPr>
              <a:t>2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RAPPV01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5160" y="1104391"/>
            <a:ext cx="1281430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100" spc="10" dirty="0">
                <a:latin typeface="Verdana"/>
                <a:cs typeface="Verdana"/>
              </a:rPr>
              <a:t>RRPPV02</a:t>
            </a:r>
            <a:r>
              <a:rPr sz="1100" spc="50" dirty="0">
                <a:latin typeface="Verdana"/>
                <a:cs typeface="Verdana"/>
              </a:rPr>
              <a:t> </a:t>
            </a:r>
            <a:r>
              <a:rPr sz="1100" spc="10" dirty="0">
                <a:latin typeface="Verdana"/>
                <a:cs typeface="Verdana"/>
              </a:rPr>
              <a:t>NOVA</a:t>
            </a:r>
            <a:r>
              <a:rPr sz="1100" spc="75" dirty="0">
                <a:latin typeface="Verdana"/>
                <a:cs typeface="Verdana"/>
              </a:rPr>
              <a:t> </a:t>
            </a:r>
            <a:r>
              <a:rPr sz="1100" spc="-60" dirty="0">
                <a:latin typeface="Verdana"/>
                <a:cs typeface="Verdana"/>
              </a:rPr>
              <a:t>2 </a:t>
            </a:r>
            <a:r>
              <a:rPr sz="1100" spc="-50" dirty="0">
                <a:latin typeface="Verdana"/>
                <a:cs typeface="Verdana"/>
              </a:rPr>
              <a:t>XP10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lang="cs-CZ" sz="1100" b="1" spc="-50" dirty="0">
                <a:latin typeface="Tahoma"/>
                <a:cs typeface="Tahoma"/>
              </a:rPr>
              <a:t>9 990,- </a:t>
            </a:r>
            <a:endParaRPr sz="1100" dirty="0">
              <a:latin typeface="Tahoma"/>
              <a:cs typeface="Tahoma"/>
            </a:endParaRPr>
          </a:p>
        </p:txBody>
      </p:sp>
      <p:pic>
        <p:nvPicPr>
          <p:cNvPr id="6" name="object 6" descr="Une image contenant transport, Modèle réduit, jouet  Le contenu généré par l’IA peut être incorrect.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1429" y="3907955"/>
            <a:ext cx="1971548" cy="888326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1777218" y="96393"/>
            <a:ext cx="396240" cy="36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1100" b="1" spc="-25" dirty="0">
                <a:solidFill>
                  <a:srgbClr val="FCFBFF"/>
                </a:solidFill>
                <a:latin typeface="Tahoma"/>
                <a:cs typeface="Tahoma"/>
              </a:rPr>
              <a:t>RE</a:t>
            </a:r>
            <a:endParaRPr sz="11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100" b="1" spc="55" dirty="0">
                <a:solidFill>
                  <a:srgbClr val="FCFBFF"/>
                </a:solidFill>
                <a:latin typeface="Tahoma"/>
                <a:cs typeface="Tahoma"/>
              </a:rPr>
              <a:t>NEW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3027" y="2475356"/>
            <a:ext cx="1565910" cy="12099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2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V Á Z Á N Í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ts val="1320"/>
              </a:lnSpc>
            </a:pPr>
            <a:r>
              <a:rPr sz="1100" spc="50" dirty="0">
                <a:latin typeface="Verdana"/>
                <a:cs typeface="Verdana"/>
              </a:rPr>
              <a:t>FCPDW08</a:t>
            </a:r>
            <a:endParaRPr sz="1100" dirty="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XPRESS</a:t>
            </a:r>
            <a:r>
              <a:rPr sz="1100" spc="-120" dirty="0">
                <a:latin typeface="Verdana"/>
                <a:cs typeface="Verdana"/>
              </a:rPr>
              <a:t> </a:t>
            </a:r>
            <a:r>
              <a:rPr sz="1100" spc="130" dirty="0">
                <a:latin typeface="Verdana"/>
                <a:cs typeface="Verdana"/>
              </a:rPr>
              <a:t>W</a:t>
            </a:r>
            <a:r>
              <a:rPr sz="1100" spc="-100" dirty="0">
                <a:latin typeface="Verdana"/>
                <a:cs typeface="Verdana"/>
              </a:rPr>
              <a:t> </a:t>
            </a:r>
            <a:r>
              <a:rPr sz="1100" spc="-140" dirty="0">
                <a:latin typeface="Verdana"/>
                <a:cs typeface="Verdana"/>
              </a:rPr>
              <a:t>10</a:t>
            </a:r>
            <a:r>
              <a:rPr sz="1100" spc="-114" dirty="0">
                <a:latin typeface="Verdana"/>
                <a:cs typeface="Verdana"/>
              </a:rPr>
              <a:t> </a:t>
            </a:r>
            <a:r>
              <a:rPr sz="1100" spc="65" dirty="0">
                <a:latin typeface="Verdana"/>
                <a:cs typeface="Verdana"/>
              </a:rPr>
              <a:t>GW</a:t>
            </a:r>
            <a:r>
              <a:rPr sz="1100" spc="-10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B83 </a:t>
            </a:r>
            <a:r>
              <a:rPr sz="1100" spc="-10" dirty="0">
                <a:latin typeface="Verdana"/>
                <a:cs typeface="Verdana"/>
              </a:rPr>
              <a:t>GRANIT</a:t>
            </a:r>
            <a:r>
              <a:rPr sz="1100" spc="-90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WHITE</a:t>
            </a:r>
            <a:endParaRPr sz="1100" dirty="0">
              <a:latin typeface="Verdana"/>
              <a:cs typeface="Verdana"/>
            </a:endParaRPr>
          </a:p>
          <a:p>
            <a:pPr marL="170180" indent="-157480">
              <a:lnSpc>
                <a:spcPct val="100000"/>
              </a:lnSpc>
              <a:spcBef>
                <a:spcPts val="615"/>
              </a:spcBef>
              <a:buFont typeface="Tahoma"/>
              <a:buChar char="►"/>
              <a:tabLst>
                <a:tab pos="170180" algn="l"/>
              </a:tabLst>
            </a:pPr>
            <a:r>
              <a:rPr sz="1000" spc="-10" dirty="0">
                <a:latin typeface="Verdana"/>
                <a:cs typeface="Verdana"/>
              </a:rPr>
              <a:t>Lightness</a:t>
            </a:r>
            <a:endParaRPr sz="1000" dirty="0">
              <a:latin typeface="Verdana"/>
              <a:cs typeface="Verdana"/>
            </a:endParaRPr>
          </a:p>
          <a:p>
            <a:pPr marL="170815" indent="-158115">
              <a:lnSpc>
                <a:spcPct val="100000"/>
              </a:lnSpc>
              <a:buFont typeface="Tahoma"/>
              <a:buChar char="►"/>
              <a:tabLst>
                <a:tab pos="170815" algn="l"/>
              </a:tabLst>
            </a:pPr>
            <a:r>
              <a:rPr lang="cs-CZ" sz="1000" spc="-10" dirty="0">
                <a:latin typeface="Verdana"/>
                <a:cs typeface="Verdana"/>
              </a:rPr>
              <a:t>Precizní kontrola ovládání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41985" y="2430779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5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247840" y="1737360"/>
            <a:ext cx="2412365" cy="87630"/>
            <a:chOff x="247840" y="1737360"/>
            <a:chExt cx="2412365" cy="87630"/>
          </a:xfrm>
        </p:grpSpPr>
        <p:sp>
          <p:nvSpPr>
            <p:cNvPr id="12" name="object 12"/>
            <p:cNvSpPr/>
            <p:nvPr/>
          </p:nvSpPr>
          <p:spPr>
            <a:xfrm>
              <a:off x="247840" y="1737360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826"/>
                  </a:lnTo>
                  <a:lnTo>
                    <a:pt x="3428" y="26669"/>
                  </a:lnTo>
                  <a:lnTo>
                    <a:pt x="0" y="43561"/>
                  </a:lnTo>
                  <a:lnTo>
                    <a:pt x="3428" y="60578"/>
                  </a:lnTo>
                  <a:lnTo>
                    <a:pt x="12750" y="74422"/>
                  </a:lnTo>
                  <a:lnTo>
                    <a:pt x="26593" y="83692"/>
                  </a:lnTo>
                  <a:lnTo>
                    <a:pt x="43535" y="87122"/>
                  </a:lnTo>
                  <a:lnTo>
                    <a:pt x="2368486" y="87122"/>
                  </a:lnTo>
                  <a:lnTo>
                    <a:pt x="2385504" y="83692"/>
                  </a:lnTo>
                  <a:lnTo>
                    <a:pt x="2399347" y="74422"/>
                  </a:lnTo>
                  <a:lnTo>
                    <a:pt x="2408618" y="60578"/>
                  </a:lnTo>
                  <a:lnTo>
                    <a:pt x="2412047" y="43561"/>
                  </a:lnTo>
                  <a:lnTo>
                    <a:pt x="2408618" y="26669"/>
                  </a:lnTo>
                  <a:lnTo>
                    <a:pt x="2399347" y="12826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64045" y="1749425"/>
              <a:ext cx="785495" cy="60960"/>
            </a:xfrm>
            <a:custGeom>
              <a:avLst/>
              <a:gdLst/>
              <a:ahLst/>
              <a:cxnLst/>
              <a:rect l="l" t="t" r="r" b="b"/>
              <a:pathLst>
                <a:path w="785494" h="60960">
                  <a:moveTo>
                    <a:pt x="757605" y="0"/>
                  </a:moveTo>
                  <a:lnTo>
                    <a:pt x="27622" y="0"/>
                  </a:lnTo>
                  <a:lnTo>
                    <a:pt x="16865" y="2412"/>
                  </a:lnTo>
                  <a:lnTo>
                    <a:pt x="8089" y="8889"/>
                  </a:lnTo>
                  <a:lnTo>
                    <a:pt x="2171" y="18541"/>
                  </a:lnTo>
                  <a:lnTo>
                    <a:pt x="0" y="30352"/>
                  </a:lnTo>
                  <a:lnTo>
                    <a:pt x="2171" y="42290"/>
                  </a:lnTo>
                  <a:lnTo>
                    <a:pt x="8089" y="51942"/>
                  </a:lnTo>
                  <a:lnTo>
                    <a:pt x="16865" y="58420"/>
                  </a:lnTo>
                  <a:lnTo>
                    <a:pt x="27622" y="60833"/>
                  </a:lnTo>
                  <a:lnTo>
                    <a:pt x="757605" y="60833"/>
                  </a:lnTo>
                  <a:lnTo>
                    <a:pt x="768362" y="58420"/>
                  </a:lnTo>
                  <a:lnTo>
                    <a:pt x="777138" y="51942"/>
                  </a:lnTo>
                  <a:lnTo>
                    <a:pt x="783056" y="42290"/>
                  </a:lnTo>
                  <a:lnTo>
                    <a:pt x="785215" y="30352"/>
                  </a:lnTo>
                  <a:lnTo>
                    <a:pt x="783056" y="18541"/>
                  </a:lnTo>
                  <a:lnTo>
                    <a:pt x="777138" y="8889"/>
                  </a:lnTo>
                  <a:lnTo>
                    <a:pt x="768362" y="2412"/>
                  </a:lnTo>
                  <a:lnTo>
                    <a:pt x="757605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247840" y="2007742"/>
            <a:ext cx="2412365" cy="87630"/>
            <a:chOff x="247840" y="2007742"/>
            <a:chExt cx="2412365" cy="87630"/>
          </a:xfrm>
        </p:grpSpPr>
        <p:sp>
          <p:nvSpPr>
            <p:cNvPr id="15" name="object 15"/>
            <p:cNvSpPr/>
            <p:nvPr/>
          </p:nvSpPr>
          <p:spPr>
            <a:xfrm>
              <a:off x="247840" y="2007742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9"/>
                  </a:lnTo>
                  <a:lnTo>
                    <a:pt x="12750" y="12700"/>
                  </a:lnTo>
                  <a:lnTo>
                    <a:pt x="3428" y="26543"/>
                  </a:lnTo>
                  <a:lnTo>
                    <a:pt x="0" y="43561"/>
                  </a:lnTo>
                  <a:lnTo>
                    <a:pt x="3428" y="60452"/>
                  </a:lnTo>
                  <a:lnTo>
                    <a:pt x="12750" y="74295"/>
                  </a:lnTo>
                  <a:lnTo>
                    <a:pt x="26593" y="83693"/>
                  </a:lnTo>
                  <a:lnTo>
                    <a:pt x="43535" y="87122"/>
                  </a:lnTo>
                  <a:lnTo>
                    <a:pt x="2368486" y="87122"/>
                  </a:lnTo>
                  <a:lnTo>
                    <a:pt x="2385504" y="83693"/>
                  </a:lnTo>
                  <a:lnTo>
                    <a:pt x="2399347" y="74295"/>
                  </a:lnTo>
                  <a:lnTo>
                    <a:pt x="2408618" y="60452"/>
                  </a:lnTo>
                  <a:lnTo>
                    <a:pt x="2412047" y="43561"/>
                  </a:lnTo>
                  <a:lnTo>
                    <a:pt x="2408618" y="26543"/>
                  </a:lnTo>
                  <a:lnTo>
                    <a:pt x="2399347" y="12700"/>
                  </a:lnTo>
                  <a:lnTo>
                    <a:pt x="2385504" y="3429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65976" y="2020315"/>
              <a:ext cx="785495" cy="60960"/>
            </a:xfrm>
            <a:custGeom>
              <a:avLst/>
              <a:gdLst/>
              <a:ahLst/>
              <a:cxnLst/>
              <a:rect l="l" t="t" r="r" b="b"/>
              <a:pathLst>
                <a:path w="785494" h="60960">
                  <a:moveTo>
                    <a:pt x="757605" y="0"/>
                  </a:moveTo>
                  <a:lnTo>
                    <a:pt x="27622" y="0"/>
                  </a:lnTo>
                  <a:lnTo>
                    <a:pt x="16865" y="2412"/>
                  </a:lnTo>
                  <a:lnTo>
                    <a:pt x="8089" y="8889"/>
                  </a:lnTo>
                  <a:lnTo>
                    <a:pt x="2171" y="18542"/>
                  </a:lnTo>
                  <a:lnTo>
                    <a:pt x="0" y="30353"/>
                  </a:lnTo>
                  <a:lnTo>
                    <a:pt x="2171" y="42163"/>
                  </a:lnTo>
                  <a:lnTo>
                    <a:pt x="8089" y="51943"/>
                  </a:lnTo>
                  <a:lnTo>
                    <a:pt x="16865" y="58420"/>
                  </a:lnTo>
                  <a:lnTo>
                    <a:pt x="27622" y="60833"/>
                  </a:lnTo>
                  <a:lnTo>
                    <a:pt x="757605" y="60833"/>
                  </a:lnTo>
                  <a:lnTo>
                    <a:pt x="768350" y="58420"/>
                  </a:lnTo>
                  <a:lnTo>
                    <a:pt x="777125" y="51943"/>
                  </a:lnTo>
                  <a:lnTo>
                    <a:pt x="783043" y="42163"/>
                  </a:lnTo>
                  <a:lnTo>
                    <a:pt x="785215" y="30353"/>
                  </a:lnTo>
                  <a:lnTo>
                    <a:pt x="783043" y="18542"/>
                  </a:lnTo>
                  <a:lnTo>
                    <a:pt x="777125" y="8889"/>
                  </a:lnTo>
                  <a:lnTo>
                    <a:pt x="768350" y="2412"/>
                  </a:lnTo>
                  <a:lnTo>
                    <a:pt x="757605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496620" y="1832864"/>
            <a:ext cx="21717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52245" y="1832864"/>
            <a:ext cx="5969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96770" y="1832864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07009" y="2102611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211681" y="2102611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068829" y="2102611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716771" y="1032291"/>
            <a:ext cx="2795905" cy="238527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660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096383" y="1113536"/>
            <a:ext cx="10731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L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248725" y="1113536"/>
            <a:ext cx="159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5093715" y="108585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720835" y="107797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9" name="object 29"/>
          <p:cNvGraphicFramePr>
            <a:graphicFrameLocks noGrp="1"/>
          </p:cNvGraphicFramePr>
          <p:nvPr/>
        </p:nvGraphicFramePr>
        <p:xfrm>
          <a:off x="5114797" y="1336140"/>
          <a:ext cx="2825750" cy="112394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25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7325">
                <a:tc>
                  <a:txBody>
                    <a:bodyPr/>
                    <a:lstStyle/>
                    <a:p>
                      <a:pPr>
                        <a:lnSpc>
                          <a:spcPts val="1230"/>
                        </a:lnSpc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XPRESS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25" dirty="0">
                          <a:latin typeface="Verdana"/>
                          <a:cs typeface="Verdana"/>
                        </a:rPr>
                        <a:t>138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146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154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162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3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126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74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10" dirty="0">
                          <a:latin typeface="Verdana"/>
                          <a:cs typeface="Verdana"/>
                        </a:rPr>
                        <a:t>111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85" dirty="0">
                          <a:latin typeface="Verdana"/>
                          <a:cs typeface="Verdana"/>
                        </a:rPr>
                        <a:t>11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(146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22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3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(146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30" name="object 30"/>
          <p:cNvGrpSpPr/>
          <p:nvPr/>
        </p:nvGrpSpPr>
        <p:grpSpPr>
          <a:xfrm>
            <a:off x="5123307" y="2998275"/>
            <a:ext cx="3060065" cy="517525"/>
            <a:chOff x="5123307" y="2998275"/>
            <a:chExt cx="3060065" cy="517525"/>
          </a:xfrm>
        </p:grpSpPr>
        <p:pic>
          <p:nvPicPr>
            <p:cNvPr id="31" name="object 31" descr="Une image contenant livre, conception, fournitures de bureau  Description générée automatiquement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71157" y="2998275"/>
              <a:ext cx="1211618" cy="517338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5123307" y="3502786"/>
              <a:ext cx="2817495" cy="0"/>
            </a:xfrm>
            <a:custGeom>
              <a:avLst/>
              <a:gdLst/>
              <a:ahLst/>
              <a:cxnLst/>
              <a:rect l="l" t="t" r="r" b="b"/>
              <a:pathLst>
                <a:path w="2817495">
                  <a:moveTo>
                    <a:pt x="0" y="0"/>
                  </a:moveTo>
                  <a:lnTo>
                    <a:pt x="2816987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5116448" y="2400937"/>
            <a:ext cx="1464310" cy="671195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lang="pt-BR" sz="1000" b="1" dirty="0">
                <a:latin typeface="Tahoma"/>
                <a:cs typeface="Tahoma"/>
              </a:rPr>
              <a:t>T E C H N O L O G I E </a:t>
            </a:r>
            <a:endParaRPr sz="1000" dirty="0">
              <a:latin typeface="Tahoma"/>
              <a:cs typeface="Tahoma"/>
            </a:endParaRPr>
          </a:p>
          <a:p>
            <a:pPr marL="181610" indent="-165100">
              <a:lnSpc>
                <a:spcPct val="100000"/>
              </a:lnSpc>
              <a:spcBef>
                <a:spcPts val="705"/>
              </a:spcBef>
              <a:buFont typeface="Tahoma"/>
              <a:buChar char="►"/>
              <a:tabLst>
                <a:tab pos="181610" algn="l"/>
              </a:tabLst>
            </a:pPr>
            <a:r>
              <a:rPr sz="1050" spc="-40" dirty="0">
                <a:latin typeface="Verdana"/>
                <a:cs typeface="Verdana"/>
              </a:rPr>
              <a:t>V-</a:t>
            </a:r>
            <a:r>
              <a:rPr sz="1050" spc="-10" dirty="0">
                <a:latin typeface="Verdana"/>
                <a:cs typeface="Verdana"/>
              </a:rPr>
              <a:t>PROFILE</a:t>
            </a:r>
            <a:endParaRPr sz="1050" dirty="0">
              <a:latin typeface="Verdana"/>
              <a:cs typeface="Verdana"/>
            </a:endParaRPr>
          </a:p>
          <a:p>
            <a:pPr marL="181610" indent="-165100">
              <a:lnSpc>
                <a:spcPct val="100000"/>
              </a:lnSpc>
              <a:buFont typeface="Tahoma"/>
              <a:buChar char="►"/>
              <a:tabLst>
                <a:tab pos="181610" algn="l"/>
              </a:tabLst>
            </a:pPr>
            <a:r>
              <a:rPr sz="1050" spc="-20" dirty="0">
                <a:latin typeface="Verdana"/>
                <a:cs typeface="Verdana"/>
              </a:rPr>
              <a:t>Assist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Flex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125592" y="3531870"/>
            <a:ext cx="148272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127497" y="3753195"/>
            <a:ext cx="1035050" cy="794385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35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Poplar</a:t>
            </a:r>
            <a:r>
              <a:rPr sz="1050" spc="60" dirty="0">
                <a:latin typeface="Verdana"/>
                <a:cs typeface="Verdana"/>
              </a:rPr>
              <a:t> </a:t>
            </a:r>
            <a:r>
              <a:rPr sz="1050" spc="35" dirty="0">
                <a:latin typeface="Verdana"/>
                <a:cs typeface="Verdana"/>
              </a:rPr>
              <a:t>PEFC</a:t>
            </a:r>
            <a:endParaRPr sz="1050">
              <a:latin typeface="Verdana"/>
              <a:cs typeface="Verdana"/>
            </a:endParaRPr>
          </a:p>
          <a:p>
            <a:pPr marL="198120">
              <a:lnSpc>
                <a:spcPct val="100000"/>
              </a:lnSpc>
              <a:spcBef>
                <a:spcPts val="254"/>
              </a:spcBef>
            </a:pPr>
            <a:r>
              <a:rPr sz="1050" spc="-10" dirty="0">
                <a:latin typeface="Verdana"/>
                <a:cs typeface="Verdana"/>
              </a:rPr>
              <a:t>Woodcore</a:t>
            </a:r>
            <a:endParaRPr sz="105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-10" dirty="0">
                <a:latin typeface="Verdana"/>
                <a:cs typeface="Verdana"/>
              </a:rPr>
              <a:t>Fiberglass</a:t>
            </a:r>
            <a:endParaRPr sz="105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Cap</a:t>
            </a:r>
            <a:r>
              <a:rPr sz="1050" spc="-3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sidewall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575552" y="3784549"/>
            <a:ext cx="859790" cy="1873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Tip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575552" y="4361179"/>
            <a:ext cx="138303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-10" dirty="0">
                <a:latin typeface="Verdana"/>
                <a:cs typeface="Verdana"/>
              </a:rPr>
              <a:t>Oversized</a:t>
            </a:r>
            <a:r>
              <a:rPr sz="1050" spc="-3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pic>
        <p:nvPicPr>
          <p:cNvPr id="38" name="object 3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32396" y="3958881"/>
            <a:ext cx="1254188" cy="363054"/>
          </a:xfrm>
          <a:prstGeom prst="rect">
            <a:avLst/>
          </a:prstGeom>
        </p:spPr>
      </p:pic>
      <p:grpSp>
        <p:nvGrpSpPr>
          <p:cNvPr id="39" name="object 39"/>
          <p:cNvGrpSpPr/>
          <p:nvPr/>
        </p:nvGrpSpPr>
        <p:grpSpPr>
          <a:xfrm>
            <a:off x="5114035" y="4506823"/>
            <a:ext cx="2823845" cy="520700"/>
            <a:chOff x="5114035" y="4506823"/>
            <a:chExt cx="2823845" cy="520700"/>
          </a:xfrm>
        </p:grpSpPr>
        <p:pic>
          <p:nvPicPr>
            <p:cNvPr id="40" name="object 4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07250" y="4506823"/>
              <a:ext cx="1230464" cy="482625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5117210" y="5013579"/>
              <a:ext cx="2817495" cy="10795"/>
            </a:xfrm>
            <a:custGeom>
              <a:avLst/>
              <a:gdLst/>
              <a:ahLst/>
              <a:cxnLst/>
              <a:rect l="l" t="t" r="r" b="b"/>
              <a:pathLst>
                <a:path w="2817495" h="10795">
                  <a:moveTo>
                    <a:pt x="0" y="0"/>
                  </a:moveTo>
                  <a:lnTo>
                    <a:pt x="2816987" y="10668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5124958" y="4975007"/>
            <a:ext cx="2269490" cy="66992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625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70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20" dirty="0">
                <a:latin typeface="Verdana"/>
                <a:cs typeface="Verdana"/>
              </a:rPr>
              <a:t>95%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20%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</p:txBody>
      </p:sp>
      <p:pic>
        <p:nvPicPr>
          <p:cNvPr id="43" name="object 4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281926" y="5022938"/>
            <a:ext cx="688390" cy="509181"/>
          </a:xfrm>
          <a:prstGeom prst="rect">
            <a:avLst/>
          </a:prstGeom>
        </p:spPr>
      </p:pic>
      <p:sp>
        <p:nvSpPr>
          <p:cNvPr id="44" name="object 44"/>
          <p:cNvSpPr/>
          <p:nvPr/>
        </p:nvSpPr>
        <p:spPr>
          <a:xfrm>
            <a:off x="8720835" y="44196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8744457" y="5197983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8732901" y="5158597"/>
            <a:ext cx="2056764" cy="479425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5875">
              <a:lnSpc>
                <a:spcPct val="100000"/>
              </a:lnSpc>
              <a:spcBef>
                <a:spcPts val="635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75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Důvěra a stabilita</a:t>
            </a:r>
          </a:p>
        </p:txBody>
      </p:sp>
      <p:sp>
        <p:nvSpPr>
          <p:cNvPr id="50" name="object 50"/>
          <p:cNvSpPr txBox="1"/>
          <p:nvPr/>
        </p:nvSpPr>
        <p:spPr>
          <a:xfrm>
            <a:off x="241300" y="6515100"/>
            <a:ext cx="2516505" cy="162224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lang="cs-CZ" sz="1000" b="1" i="1" dirty="0" err="1">
                <a:solidFill>
                  <a:srgbClr val="7E7E7E"/>
                </a:solidFill>
                <a:latin typeface="Verdana"/>
                <a:cs typeface="Verdana"/>
              </a:rPr>
              <a:t>Carvujte</a:t>
            </a:r>
            <a:r>
              <a:rPr lang="cs-CZ" sz="1000" b="1" i="1" dirty="0">
                <a:solidFill>
                  <a:srgbClr val="7E7E7E"/>
                </a:solidFill>
                <a:latin typeface="Verdana"/>
                <a:cs typeface="Verdana"/>
              </a:rPr>
              <a:t> s jistotou</a:t>
            </a:r>
            <a:r>
              <a:rPr sz="1000" b="1" i="1" spc="-110" dirty="0">
                <a:solidFill>
                  <a:srgbClr val="7E7E7E"/>
                </a:solidFill>
                <a:latin typeface="Verdana"/>
                <a:cs typeface="Verdana"/>
              </a:rPr>
              <a:t>.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124958" y="5654175"/>
            <a:ext cx="2531110" cy="57131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10" dirty="0">
                <a:latin typeface="Tahoma"/>
                <a:cs typeface="Tahoma"/>
              </a:rPr>
              <a:t> </a:t>
            </a:r>
            <a:r>
              <a:rPr lang="cs-CZ" sz="1050" dirty="0">
                <a:latin typeface="Verdana"/>
                <a:cs typeface="Verdana"/>
              </a:rPr>
              <a:t>Jádro z topolu s </a:t>
            </a: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PEFC</a:t>
            </a:r>
            <a:endParaRPr sz="105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lang="cs-CZ" sz="1050" dirty="0">
                <a:latin typeface="Tahoma"/>
                <a:cs typeface="Tahoma"/>
              </a:rPr>
              <a:t>► </a:t>
            </a:r>
            <a:r>
              <a:rPr lang="cs-CZ" sz="1050" dirty="0" err="1">
                <a:latin typeface="Tahoma"/>
                <a:cs typeface="Tahoma"/>
              </a:rPr>
              <a:t>Certif</a:t>
            </a:r>
            <a:r>
              <a:rPr lang="cs-CZ" sz="1050" dirty="0">
                <a:latin typeface="Tahoma"/>
                <a:cs typeface="Tahoma"/>
              </a:rPr>
              <a:t>. "zelená energie" při výrobě</a:t>
            </a: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15" dirty="0">
                <a:latin typeface="Tahoma"/>
                <a:cs typeface="Tahoma"/>
              </a:rPr>
              <a:t> </a:t>
            </a:r>
            <a:r>
              <a:rPr lang="pl-PL" sz="1050" dirty="0">
                <a:latin typeface="Verdana"/>
                <a:cs typeface="Verdana"/>
              </a:rPr>
              <a:t>Výroba i zdroje materiálů z Evropy  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732900" y="5647765"/>
            <a:ext cx="2779775" cy="570669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50" dirty="0">
                <a:latin typeface="Tahoma"/>
                <a:cs typeface="Tahoma"/>
              </a:rPr>
              <a:t> </a:t>
            </a:r>
            <a:r>
              <a:rPr lang="cs-CZ" sz="1050" spc="-10" dirty="0">
                <a:latin typeface="Verdana"/>
                <a:cs typeface="Verdana"/>
              </a:rPr>
              <a:t>Hladké zatáčení a snadné ovládání</a:t>
            </a:r>
            <a:endParaRPr sz="105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20" dirty="0">
                <a:latin typeface="Tahoma"/>
                <a:cs typeface="Tahoma"/>
              </a:rPr>
              <a:t> </a:t>
            </a:r>
            <a:r>
              <a:rPr sz="1050" dirty="0">
                <a:latin typeface="Verdana"/>
                <a:cs typeface="Verdana"/>
              </a:rPr>
              <a:t>Elegant</a:t>
            </a:r>
            <a:r>
              <a:rPr lang="cs-CZ" sz="1050" dirty="0">
                <a:latin typeface="Verdana"/>
                <a:cs typeface="Verdana"/>
              </a:rPr>
              <a:t>ní</a:t>
            </a:r>
            <a:r>
              <a:rPr sz="1050" spc="-50" dirty="0">
                <a:latin typeface="Verdana"/>
                <a:cs typeface="Verdana"/>
              </a:rPr>
              <a:t> </a:t>
            </a:r>
            <a:r>
              <a:rPr sz="1050" spc="-70" dirty="0">
                <a:latin typeface="Verdana"/>
                <a:cs typeface="Verdana"/>
              </a:rPr>
              <a:t>&amp;</a:t>
            </a:r>
            <a:r>
              <a:rPr sz="1050" spc="-4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trendy</a:t>
            </a:r>
            <a:r>
              <a:rPr sz="1050" spc="-5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design</a:t>
            </a:r>
            <a:endParaRPr sz="105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80" dirty="0">
                <a:latin typeface="Tahoma"/>
                <a:cs typeface="Tahoma"/>
              </a:rPr>
              <a:t> </a:t>
            </a:r>
            <a:r>
              <a:rPr lang="cs-CZ" sz="1050" spc="-10" dirty="0">
                <a:latin typeface="Verdana"/>
                <a:cs typeface="Tahoma"/>
              </a:rPr>
              <a:t>Nízká hmotnost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8721597" y="4419610"/>
            <a:ext cx="2709545" cy="609590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490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12700" marR="5080">
              <a:lnSpc>
                <a:spcPct val="120000"/>
              </a:lnSpc>
              <a:spcBef>
                <a:spcPts val="175"/>
              </a:spcBef>
            </a:pPr>
            <a:r>
              <a:rPr lang="cs-CZ" sz="1050" dirty="0">
                <a:latin typeface="Verdana"/>
                <a:cs typeface="Verdana"/>
              </a:rPr>
              <a:t>Začínající lyžařky, které si chtějí s jistotou zalyžovat na moderních lyžích.</a:t>
            </a:r>
          </a:p>
        </p:txBody>
      </p:sp>
      <p:sp>
        <p:nvSpPr>
          <p:cNvPr id="48" name="object 48"/>
          <p:cNvSpPr txBox="1"/>
          <p:nvPr/>
        </p:nvSpPr>
        <p:spPr>
          <a:xfrm>
            <a:off x="5136260" y="336905"/>
            <a:ext cx="5966460" cy="39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lang="cs-CZ" sz="1100" b="1" i="1" spc="-90" dirty="0">
                <a:latin typeface="Verdana"/>
                <a:cs typeface="Verdana"/>
              </a:rPr>
              <a:t>Lyže, na kterých se dá snadno zatáčet a které dodávají jistotu všem začínajícím lyžařkám.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54" name="TextovéPole 53">
            <a:extLst>
              <a:ext uri="{FF2B5EF4-FFF2-40B4-BE49-F238E27FC236}">
                <a16:creationId xmlns:a16="http://schemas.microsoft.com/office/drawing/2014/main" id="{CFD62ED5-48CD-B2D4-AAFD-76D1C84ABA68}"/>
              </a:ext>
            </a:extLst>
          </p:cNvPr>
          <p:cNvSpPr txBox="1"/>
          <p:nvPr/>
        </p:nvSpPr>
        <p:spPr>
          <a:xfrm>
            <a:off x="8709784" y="1219200"/>
            <a:ext cx="2948815" cy="26314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50" dirty="0">
                <a:latin typeface="Verdana"/>
                <a:ea typeface="Verdana"/>
              </a:rPr>
              <a:t>Dámské lyže Rossignol Nova 2 přinášejí začínajícím lyžařkám stabilní výkon a především pocit jistoty. Jejich inovativní tvar a design jsou vyladěny pro hladký proces učení s uvolněným pocitem z jízdy a snadným zahájením oblouku.  Dřevěné jádro z topolu PEFC s technologií  V-profile vyztužené s vrstvou ze skelných vláken  zachovává pocit lehkosti a zároveň nabízí plynulý a kontrolovaný carving v každém oblouku i díky technologii  </a:t>
            </a:r>
            <a:r>
              <a:rPr lang="cs-CZ" sz="1050" dirty="0" err="1">
                <a:latin typeface="Verdana"/>
                <a:ea typeface="Verdana"/>
              </a:rPr>
              <a:t>Oversized</a:t>
            </a:r>
            <a:r>
              <a:rPr lang="cs-CZ" sz="1050" dirty="0">
                <a:latin typeface="Verdana"/>
                <a:ea typeface="Verdana"/>
              </a:rPr>
              <a:t> </a:t>
            </a:r>
            <a:r>
              <a:rPr lang="cs-CZ" sz="1050" dirty="0" err="1">
                <a:latin typeface="Verdana"/>
                <a:ea typeface="Verdana"/>
              </a:rPr>
              <a:t>sidecut</a:t>
            </a:r>
            <a:r>
              <a:rPr lang="cs-CZ" sz="1050" dirty="0">
                <a:latin typeface="Verdana"/>
                <a:ea typeface="Verdana"/>
              </a:rPr>
              <a:t> s rockerem na špičce </a:t>
            </a:r>
            <a:r>
              <a:rPr lang="cs-CZ" sz="1050" dirty="0" err="1">
                <a:latin typeface="Verdana"/>
                <a:ea typeface="Verdana"/>
              </a:rPr>
              <a:t>lyží.Nastupte</a:t>
            </a:r>
            <a:r>
              <a:rPr lang="cs-CZ" sz="1050" dirty="0">
                <a:latin typeface="Verdana"/>
                <a:ea typeface="Verdana"/>
              </a:rPr>
              <a:t> do vázání a objevte první pocity  z carvingového oblouku. </a:t>
            </a:r>
          </a:p>
        </p:txBody>
      </p:sp>
      <p:sp>
        <p:nvSpPr>
          <p:cNvPr id="56" name="TextovéPole 55">
            <a:extLst>
              <a:ext uri="{FF2B5EF4-FFF2-40B4-BE49-F238E27FC236}">
                <a16:creationId xmlns:a16="http://schemas.microsoft.com/office/drawing/2014/main" id="{1DFA7372-760C-B4C4-C45C-C96D107E9C8D}"/>
              </a:ext>
            </a:extLst>
          </p:cNvPr>
          <p:cNvSpPr txBox="1"/>
          <p:nvPr/>
        </p:nvSpPr>
        <p:spPr>
          <a:xfrm>
            <a:off x="76200" y="5257800"/>
            <a:ext cx="312420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spcBef>
                <a:spcPts val="65"/>
              </a:spcBef>
              <a:defRPr/>
            </a:pPr>
            <a:r>
              <a:rPr lang="cs-CZ" sz="1000" i="1" spc="114" dirty="0">
                <a:latin typeface="Verdana"/>
              </a:rPr>
              <a:t>Pro </a:t>
            </a:r>
            <a:r>
              <a:rPr lang="cs-CZ" sz="1000" i="1" spc="114" dirty="0" err="1">
                <a:latin typeface="Verdana"/>
              </a:rPr>
              <a:t>ženy,hledající</a:t>
            </a:r>
            <a:r>
              <a:rPr lang="cs-CZ" sz="1000" i="1" spc="114" dirty="0">
                <a:latin typeface="Verdana"/>
              </a:rPr>
              <a:t> elegantní sjezdové lyže, které vzbuzují důvěru. Zábava a  pocit jistoty  při každém sjezdu v  </a:t>
            </a:r>
            <a:r>
              <a:rPr lang="cs-CZ" sz="1000" i="1" spc="114" dirty="0" err="1">
                <a:latin typeface="Verdana"/>
              </a:rPr>
              <a:t>vřadě</a:t>
            </a:r>
            <a:r>
              <a:rPr lang="cs-CZ" sz="1000" i="1" spc="114" dirty="0">
                <a:latin typeface="Verdana"/>
              </a:rPr>
              <a:t> NOVA naleznete ideálního společníka Lyže přizpůsobené pro každou úroveň, od začátečníků až po expertky </a:t>
            </a:r>
          </a:p>
        </p:txBody>
      </p:sp>
      <p:sp>
        <p:nvSpPr>
          <p:cNvPr id="23" name="object 53">
            <a:extLst>
              <a:ext uri="{FF2B5EF4-FFF2-40B4-BE49-F238E27FC236}">
                <a16:creationId xmlns:a16="http://schemas.microsoft.com/office/drawing/2014/main" id="{BB388724-C593-ED40-696A-B793BA7471B2}"/>
              </a:ext>
            </a:extLst>
          </p:cNvPr>
          <p:cNvSpPr txBox="1"/>
          <p:nvPr/>
        </p:nvSpPr>
        <p:spPr>
          <a:xfrm>
            <a:off x="189128" y="5022964"/>
            <a:ext cx="2820137" cy="391774"/>
          </a:xfrm>
          <a:prstGeom prst="rect">
            <a:avLst/>
          </a:prstGeom>
          <a:ln w="12700">
            <a:noFill/>
          </a:ln>
        </p:spPr>
        <p:txBody>
          <a:bodyPr vert="horz" wrap="square" lIns="0" tIns="70485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555"/>
              </a:spcBef>
            </a:pP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V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135" dirty="0">
                <a:latin typeface="Tahoma"/>
                <a:cs typeface="Tahoma"/>
              </a:rPr>
              <a:t> 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G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5" dirty="0">
                <a:latin typeface="Tahoma"/>
                <a:cs typeface="Tahoma"/>
              </a:rPr>
              <a:t>E</a:t>
            </a:r>
            <a:endParaRPr sz="1000" dirty="0">
              <a:latin typeface="Tahoma"/>
              <a:cs typeface="Tahoma"/>
            </a:endParaRPr>
          </a:p>
          <a:p>
            <a:pPr marL="12700">
              <a:spcBef>
                <a:spcPts val="65"/>
              </a:spcBef>
            </a:pPr>
            <a:endParaRPr lang="cs-CZ" sz="1000" i="1" spc="-10" dirty="0">
              <a:latin typeface="Verdan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112208" y="6523634"/>
            <a:ext cx="503555" cy="138430"/>
          </a:xfrm>
          <a:custGeom>
            <a:avLst/>
            <a:gdLst/>
            <a:ahLst/>
            <a:cxnLst/>
            <a:rect l="l" t="t" r="r" b="b"/>
            <a:pathLst>
              <a:path w="503554" h="138429">
                <a:moveTo>
                  <a:pt x="103225" y="66611"/>
                </a:moveTo>
                <a:lnTo>
                  <a:pt x="97866" y="27419"/>
                </a:lnTo>
                <a:lnTo>
                  <a:pt x="71501" y="3327"/>
                </a:lnTo>
                <a:lnTo>
                  <a:pt x="71501" y="66611"/>
                </a:lnTo>
                <a:lnTo>
                  <a:pt x="71501" y="71183"/>
                </a:lnTo>
                <a:lnTo>
                  <a:pt x="58750" y="110388"/>
                </a:lnTo>
                <a:lnTo>
                  <a:pt x="44475" y="110388"/>
                </a:lnTo>
                <a:lnTo>
                  <a:pt x="31483" y="71183"/>
                </a:lnTo>
                <a:lnTo>
                  <a:pt x="31483" y="66611"/>
                </a:lnTo>
                <a:lnTo>
                  <a:pt x="45440" y="27419"/>
                </a:lnTo>
                <a:lnTo>
                  <a:pt x="57531" y="27419"/>
                </a:lnTo>
                <a:lnTo>
                  <a:pt x="71501" y="66611"/>
                </a:lnTo>
                <a:lnTo>
                  <a:pt x="71501" y="3327"/>
                </a:lnTo>
                <a:lnTo>
                  <a:pt x="62585" y="876"/>
                </a:lnTo>
                <a:lnTo>
                  <a:pt x="51485" y="0"/>
                </a:lnTo>
                <a:lnTo>
                  <a:pt x="40424" y="876"/>
                </a:lnTo>
                <a:lnTo>
                  <a:pt x="5715" y="26035"/>
                </a:lnTo>
                <a:lnTo>
                  <a:pt x="0" y="66611"/>
                </a:lnTo>
                <a:lnTo>
                  <a:pt x="0" y="71183"/>
                </a:lnTo>
                <a:lnTo>
                  <a:pt x="203" y="84543"/>
                </a:lnTo>
                <a:lnTo>
                  <a:pt x="215" y="85547"/>
                </a:lnTo>
                <a:lnTo>
                  <a:pt x="13538" y="122656"/>
                </a:lnTo>
                <a:lnTo>
                  <a:pt x="51485" y="137807"/>
                </a:lnTo>
                <a:lnTo>
                  <a:pt x="62585" y="136918"/>
                </a:lnTo>
                <a:lnTo>
                  <a:pt x="97409" y="111671"/>
                </a:lnTo>
                <a:lnTo>
                  <a:pt x="97828" y="110388"/>
                </a:lnTo>
                <a:lnTo>
                  <a:pt x="101498" y="99174"/>
                </a:lnTo>
                <a:lnTo>
                  <a:pt x="103009" y="85547"/>
                </a:lnTo>
                <a:lnTo>
                  <a:pt x="103225" y="71183"/>
                </a:lnTo>
                <a:lnTo>
                  <a:pt x="103225" y="66611"/>
                </a:lnTo>
                <a:close/>
              </a:path>
              <a:path w="503554" h="138429">
                <a:moveTo>
                  <a:pt x="216598" y="95719"/>
                </a:moveTo>
                <a:lnTo>
                  <a:pt x="195834" y="59309"/>
                </a:lnTo>
                <a:lnTo>
                  <a:pt x="158826" y="52425"/>
                </a:lnTo>
                <a:lnTo>
                  <a:pt x="155435" y="50977"/>
                </a:lnTo>
                <a:lnTo>
                  <a:pt x="153022" y="48336"/>
                </a:lnTo>
                <a:lnTo>
                  <a:pt x="150126" y="45694"/>
                </a:lnTo>
                <a:lnTo>
                  <a:pt x="149885" y="42329"/>
                </a:lnTo>
                <a:lnTo>
                  <a:pt x="149885" y="33909"/>
                </a:lnTo>
                <a:lnTo>
                  <a:pt x="155435" y="26695"/>
                </a:lnTo>
                <a:lnTo>
                  <a:pt x="169214" y="26695"/>
                </a:lnTo>
                <a:lnTo>
                  <a:pt x="174472" y="26809"/>
                </a:lnTo>
                <a:lnTo>
                  <a:pt x="180797" y="27660"/>
                </a:lnTo>
                <a:lnTo>
                  <a:pt x="187604" y="29933"/>
                </a:lnTo>
                <a:lnTo>
                  <a:pt x="194360" y="34391"/>
                </a:lnTo>
                <a:lnTo>
                  <a:pt x="210718" y="18224"/>
                </a:lnTo>
                <a:lnTo>
                  <a:pt x="168973" y="0"/>
                </a:lnTo>
                <a:lnTo>
                  <a:pt x="148831" y="3022"/>
                </a:lnTo>
                <a:lnTo>
                  <a:pt x="133261" y="11569"/>
                </a:lnTo>
                <a:lnTo>
                  <a:pt x="123215" y="24853"/>
                </a:lnTo>
                <a:lnTo>
                  <a:pt x="119659" y="42087"/>
                </a:lnTo>
                <a:lnTo>
                  <a:pt x="120205" y="50279"/>
                </a:lnTo>
                <a:lnTo>
                  <a:pt x="147408" y="79133"/>
                </a:lnTo>
                <a:lnTo>
                  <a:pt x="172847" y="83210"/>
                </a:lnTo>
                <a:lnTo>
                  <a:pt x="177190" y="83934"/>
                </a:lnTo>
                <a:lnTo>
                  <a:pt x="180581" y="85128"/>
                </a:lnTo>
                <a:lnTo>
                  <a:pt x="182753" y="87299"/>
                </a:lnTo>
                <a:lnTo>
                  <a:pt x="184924" y="89700"/>
                </a:lnTo>
                <a:lnTo>
                  <a:pt x="185902" y="92595"/>
                </a:lnTo>
                <a:lnTo>
                  <a:pt x="185902" y="96443"/>
                </a:lnTo>
                <a:lnTo>
                  <a:pt x="184518" y="102476"/>
                </a:lnTo>
                <a:lnTo>
                  <a:pt x="180428" y="106845"/>
                </a:lnTo>
                <a:lnTo>
                  <a:pt x="173761" y="109486"/>
                </a:lnTo>
                <a:lnTo>
                  <a:pt x="164630" y="110388"/>
                </a:lnTo>
                <a:lnTo>
                  <a:pt x="158432" y="110109"/>
                </a:lnTo>
                <a:lnTo>
                  <a:pt x="150215" y="108851"/>
                </a:lnTo>
                <a:lnTo>
                  <a:pt x="141401" y="106019"/>
                </a:lnTo>
                <a:lnTo>
                  <a:pt x="133438" y="101003"/>
                </a:lnTo>
                <a:lnTo>
                  <a:pt x="113614" y="120967"/>
                </a:lnTo>
                <a:lnTo>
                  <a:pt x="123355" y="128574"/>
                </a:lnTo>
                <a:lnTo>
                  <a:pt x="134734" y="133807"/>
                </a:lnTo>
                <a:lnTo>
                  <a:pt x="148259" y="136829"/>
                </a:lnTo>
                <a:lnTo>
                  <a:pt x="164388" y="137807"/>
                </a:lnTo>
                <a:lnTo>
                  <a:pt x="183553" y="135318"/>
                </a:lnTo>
                <a:lnTo>
                  <a:pt x="200279" y="127673"/>
                </a:lnTo>
                <a:lnTo>
                  <a:pt x="212115" y="114566"/>
                </a:lnTo>
                <a:lnTo>
                  <a:pt x="216598" y="95719"/>
                </a:lnTo>
                <a:close/>
              </a:path>
              <a:path w="503554" h="138429">
                <a:moveTo>
                  <a:pt x="328536" y="95719"/>
                </a:moveTo>
                <a:lnTo>
                  <a:pt x="307581" y="59309"/>
                </a:lnTo>
                <a:lnTo>
                  <a:pt x="270764" y="52425"/>
                </a:lnTo>
                <a:lnTo>
                  <a:pt x="267373" y="50977"/>
                </a:lnTo>
                <a:lnTo>
                  <a:pt x="262064" y="45694"/>
                </a:lnTo>
                <a:lnTo>
                  <a:pt x="261581" y="42329"/>
                </a:lnTo>
                <a:lnTo>
                  <a:pt x="261581" y="33909"/>
                </a:lnTo>
                <a:lnTo>
                  <a:pt x="267373" y="26695"/>
                </a:lnTo>
                <a:lnTo>
                  <a:pt x="280911" y="26695"/>
                </a:lnTo>
                <a:lnTo>
                  <a:pt x="286296" y="26809"/>
                </a:lnTo>
                <a:lnTo>
                  <a:pt x="292684" y="27660"/>
                </a:lnTo>
                <a:lnTo>
                  <a:pt x="299529" y="29933"/>
                </a:lnTo>
                <a:lnTo>
                  <a:pt x="306298" y="34391"/>
                </a:lnTo>
                <a:lnTo>
                  <a:pt x="322630" y="18224"/>
                </a:lnTo>
                <a:lnTo>
                  <a:pt x="280911" y="0"/>
                </a:lnTo>
                <a:lnTo>
                  <a:pt x="260616" y="3022"/>
                </a:lnTo>
                <a:lnTo>
                  <a:pt x="244983" y="11569"/>
                </a:lnTo>
                <a:lnTo>
                  <a:pt x="234911" y="24853"/>
                </a:lnTo>
                <a:lnTo>
                  <a:pt x="231355" y="42087"/>
                </a:lnTo>
                <a:lnTo>
                  <a:pt x="231940" y="50279"/>
                </a:lnTo>
                <a:lnTo>
                  <a:pt x="259334" y="79133"/>
                </a:lnTo>
                <a:lnTo>
                  <a:pt x="284518" y="83210"/>
                </a:lnTo>
                <a:lnTo>
                  <a:pt x="289128" y="83934"/>
                </a:lnTo>
                <a:lnTo>
                  <a:pt x="292506" y="85128"/>
                </a:lnTo>
                <a:lnTo>
                  <a:pt x="296595" y="89700"/>
                </a:lnTo>
                <a:lnTo>
                  <a:pt x="297827" y="92595"/>
                </a:lnTo>
                <a:lnTo>
                  <a:pt x="297827" y="96443"/>
                </a:lnTo>
                <a:lnTo>
                  <a:pt x="296430" y="102476"/>
                </a:lnTo>
                <a:lnTo>
                  <a:pt x="292315" y="106845"/>
                </a:lnTo>
                <a:lnTo>
                  <a:pt x="285572" y="109486"/>
                </a:lnTo>
                <a:lnTo>
                  <a:pt x="276301" y="110388"/>
                </a:lnTo>
                <a:lnTo>
                  <a:pt x="270256" y="110109"/>
                </a:lnTo>
                <a:lnTo>
                  <a:pt x="262115" y="108851"/>
                </a:lnTo>
                <a:lnTo>
                  <a:pt x="253339" y="106019"/>
                </a:lnTo>
                <a:lnTo>
                  <a:pt x="245364" y="101003"/>
                </a:lnTo>
                <a:lnTo>
                  <a:pt x="228600" y="117779"/>
                </a:lnTo>
                <a:lnTo>
                  <a:pt x="276072" y="137807"/>
                </a:lnTo>
                <a:lnTo>
                  <a:pt x="295287" y="135318"/>
                </a:lnTo>
                <a:lnTo>
                  <a:pt x="312089" y="127673"/>
                </a:lnTo>
                <a:lnTo>
                  <a:pt x="324002" y="114566"/>
                </a:lnTo>
                <a:lnTo>
                  <a:pt x="328536" y="95719"/>
                </a:lnTo>
                <a:close/>
              </a:path>
              <a:path w="503554" h="138429">
                <a:moveTo>
                  <a:pt x="379272" y="1193"/>
                </a:moveTo>
                <a:lnTo>
                  <a:pt x="347865" y="1193"/>
                </a:lnTo>
                <a:lnTo>
                  <a:pt x="347865" y="136601"/>
                </a:lnTo>
                <a:lnTo>
                  <a:pt x="379272" y="136601"/>
                </a:lnTo>
                <a:lnTo>
                  <a:pt x="379272" y="1193"/>
                </a:lnTo>
                <a:close/>
              </a:path>
              <a:path w="503554" h="138429">
                <a:moveTo>
                  <a:pt x="503072" y="59639"/>
                </a:moveTo>
                <a:lnTo>
                  <a:pt x="451319" y="59639"/>
                </a:lnTo>
                <a:lnTo>
                  <a:pt x="451319" y="85369"/>
                </a:lnTo>
                <a:lnTo>
                  <a:pt x="471881" y="85369"/>
                </a:lnTo>
                <a:lnTo>
                  <a:pt x="471881" y="95237"/>
                </a:lnTo>
                <a:lnTo>
                  <a:pt x="469950" y="100761"/>
                </a:lnTo>
                <a:lnTo>
                  <a:pt x="466305" y="104381"/>
                </a:lnTo>
                <a:lnTo>
                  <a:pt x="462445" y="108458"/>
                </a:lnTo>
                <a:lnTo>
                  <a:pt x="457123" y="110388"/>
                </a:lnTo>
                <a:lnTo>
                  <a:pt x="443852" y="110388"/>
                </a:lnTo>
                <a:lnTo>
                  <a:pt x="430060" y="68783"/>
                </a:lnTo>
                <a:lnTo>
                  <a:pt x="430441" y="52984"/>
                </a:lnTo>
                <a:lnTo>
                  <a:pt x="444068" y="27419"/>
                </a:lnTo>
                <a:lnTo>
                  <a:pt x="449872" y="27419"/>
                </a:lnTo>
                <a:lnTo>
                  <a:pt x="457720" y="28295"/>
                </a:lnTo>
                <a:lnTo>
                  <a:pt x="463651" y="31076"/>
                </a:lnTo>
                <a:lnTo>
                  <a:pt x="467956" y="35941"/>
                </a:lnTo>
                <a:lnTo>
                  <a:pt x="470916" y="43040"/>
                </a:lnTo>
                <a:lnTo>
                  <a:pt x="502589" y="43040"/>
                </a:lnTo>
                <a:lnTo>
                  <a:pt x="499516" y="31851"/>
                </a:lnTo>
                <a:lnTo>
                  <a:pt x="491274" y="17551"/>
                </a:lnTo>
                <a:lnTo>
                  <a:pt x="475513" y="5232"/>
                </a:lnTo>
                <a:lnTo>
                  <a:pt x="449872" y="0"/>
                </a:lnTo>
                <a:lnTo>
                  <a:pt x="438950" y="838"/>
                </a:lnTo>
                <a:lnTo>
                  <a:pt x="404355" y="26035"/>
                </a:lnTo>
                <a:lnTo>
                  <a:pt x="398640" y="66611"/>
                </a:lnTo>
                <a:lnTo>
                  <a:pt x="398640" y="71183"/>
                </a:lnTo>
                <a:lnTo>
                  <a:pt x="404355" y="111671"/>
                </a:lnTo>
                <a:lnTo>
                  <a:pt x="439127" y="136893"/>
                </a:lnTo>
                <a:lnTo>
                  <a:pt x="449872" y="137807"/>
                </a:lnTo>
                <a:lnTo>
                  <a:pt x="461949" y="136918"/>
                </a:lnTo>
                <a:lnTo>
                  <a:pt x="495820" y="114579"/>
                </a:lnTo>
                <a:lnTo>
                  <a:pt x="503072" y="77673"/>
                </a:lnTo>
                <a:lnTo>
                  <a:pt x="503072" y="596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757177" y="6523634"/>
            <a:ext cx="212725" cy="138430"/>
          </a:xfrm>
          <a:custGeom>
            <a:avLst/>
            <a:gdLst/>
            <a:ahLst/>
            <a:cxnLst/>
            <a:rect l="l" t="t" r="r" b="b"/>
            <a:pathLst>
              <a:path w="212725" h="138429">
                <a:moveTo>
                  <a:pt x="103200" y="66611"/>
                </a:moveTo>
                <a:lnTo>
                  <a:pt x="98044" y="27419"/>
                </a:lnTo>
                <a:lnTo>
                  <a:pt x="71742" y="3251"/>
                </a:lnTo>
                <a:lnTo>
                  <a:pt x="71742" y="66611"/>
                </a:lnTo>
                <a:lnTo>
                  <a:pt x="71729" y="71183"/>
                </a:lnTo>
                <a:lnTo>
                  <a:pt x="58737" y="110388"/>
                </a:lnTo>
                <a:lnTo>
                  <a:pt x="44729" y="110388"/>
                </a:lnTo>
                <a:lnTo>
                  <a:pt x="31724" y="71183"/>
                </a:lnTo>
                <a:lnTo>
                  <a:pt x="31724" y="66611"/>
                </a:lnTo>
                <a:lnTo>
                  <a:pt x="45694" y="27419"/>
                </a:lnTo>
                <a:lnTo>
                  <a:pt x="57772" y="27419"/>
                </a:lnTo>
                <a:lnTo>
                  <a:pt x="71742" y="66611"/>
                </a:lnTo>
                <a:lnTo>
                  <a:pt x="71742" y="3251"/>
                </a:lnTo>
                <a:lnTo>
                  <a:pt x="62788" y="838"/>
                </a:lnTo>
                <a:lnTo>
                  <a:pt x="51714" y="0"/>
                </a:lnTo>
                <a:lnTo>
                  <a:pt x="40665" y="838"/>
                </a:lnTo>
                <a:lnTo>
                  <a:pt x="5803" y="26035"/>
                </a:lnTo>
                <a:lnTo>
                  <a:pt x="0" y="66611"/>
                </a:lnTo>
                <a:lnTo>
                  <a:pt x="0" y="71183"/>
                </a:lnTo>
                <a:lnTo>
                  <a:pt x="203" y="84543"/>
                </a:lnTo>
                <a:lnTo>
                  <a:pt x="215" y="85547"/>
                </a:lnTo>
                <a:lnTo>
                  <a:pt x="13754" y="122656"/>
                </a:lnTo>
                <a:lnTo>
                  <a:pt x="51714" y="137807"/>
                </a:lnTo>
                <a:lnTo>
                  <a:pt x="62788" y="136918"/>
                </a:lnTo>
                <a:lnTo>
                  <a:pt x="97599" y="111671"/>
                </a:lnTo>
                <a:lnTo>
                  <a:pt x="103200" y="71183"/>
                </a:lnTo>
                <a:lnTo>
                  <a:pt x="103200" y="66611"/>
                </a:lnTo>
                <a:close/>
              </a:path>
              <a:path w="212725" h="138429">
                <a:moveTo>
                  <a:pt x="212496" y="108940"/>
                </a:moveTo>
                <a:lnTo>
                  <a:pt x="174282" y="108940"/>
                </a:lnTo>
                <a:lnTo>
                  <a:pt x="167995" y="108940"/>
                </a:lnTo>
                <a:lnTo>
                  <a:pt x="162687" y="106540"/>
                </a:lnTo>
                <a:lnTo>
                  <a:pt x="153987" y="67576"/>
                </a:lnTo>
                <a:lnTo>
                  <a:pt x="153987" y="1193"/>
                </a:lnTo>
                <a:lnTo>
                  <a:pt x="122567" y="1193"/>
                </a:lnTo>
                <a:lnTo>
                  <a:pt x="122567" y="72148"/>
                </a:lnTo>
                <a:lnTo>
                  <a:pt x="122783" y="85064"/>
                </a:lnTo>
                <a:lnTo>
                  <a:pt x="136321" y="121450"/>
                </a:lnTo>
                <a:lnTo>
                  <a:pt x="174282" y="136601"/>
                </a:lnTo>
                <a:lnTo>
                  <a:pt x="212496" y="136601"/>
                </a:lnTo>
                <a:lnTo>
                  <a:pt x="212496" y="1089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996421" y="6524828"/>
            <a:ext cx="106680" cy="135890"/>
          </a:xfrm>
          <a:custGeom>
            <a:avLst/>
            <a:gdLst/>
            <a:ahLst/>
            <a:cxnLst/>
            <a:rect l="l" t="t" r="r" b="b"/>
            <a:pathLst>
              <a:path w="106679" h="135890">
                <a:moveTo>
                  <a:pt x="53666" y="0"/>
                </a:moveTo>
                <a:lnTo>
                  <a:pt x="0" y="0"/>
                </a:lnTo>
                <a:lnTo>
                  <a:pt x="0" y="135401"/>
                </a:lnTo>
                <a:lnTo>
                  <a:pt x="31426" y="135401"/>
                </a:lnTo>
                <a:lnTo>
                  <a:pt x="31426" y="84173"/>
                </a:lnTo>
                <a:lnTo>
                  <a:pt x="79511" y="84173"/>
                </a:lnTo>
                <a:lnTo>
                  <a:pt x="76630" y="78642"/>
                </a:lnTo>
                <a:lnTo>
                  <a:pt x="77839" y="77921"/>
                </a:lnTo>
                <a:lnTo>
                  <a:pt x="83418" y="74468"/>
                </a:lnTo>
                <a:lnTo>
                  <a:pt x="90743" y="67790"/>
                </a:lnTo>
                <a:lnTo>
                  <a:pt x="96658" y="58201"/>
                </a:lnTo>
                <a:lnTo>
                  <a:pt x="31426" y="58201"/>
                </a:lnTo>
                <a:lnTo>
                  <a:pt x="31426" y="27416"/>
                </a:lnTo>
                <a:lnTo>
                  <a:pt x="96916" y="27416"/>
                </a:lnTo>
                <a:lnTo>
                  <a:pt x="96873" y="27191"/>
                </a:lnTo>
                <a:lnTo>
                  <a:pt x="88084" y="13408"/>
                </a:lnTo>
                <a:lnTo>
                  <a:pt x="73628" y="3682"/>
                </a:lnTo>
                <a:lnTo>
                  <a:pt x="53666" y="0"/>
                </a:lnTo>
                <a:close/>
              </a:path>
              <a:path w="106679" h="135890">
                <a:moveTo>
                  <a:pt x="79511" y="84173"/>
                </a:moveTo>
                <a:lnTo>
                  <a:pt x="44481" y="84173"/>
                </a:lnTo>
                <a:lnTo>
                  <a:pt x="46897" y="87781"/>
                </a:lnTo>
                <a:lnTo>
                  <a:pt x="62128" y="119618"/>
                </a:lnTo>
                <a:lnTo>
                  <a:pt x="67537" y="130813"/>
                </a:lnTo>
                <a:lnTo>
                  <a:pt x="69864" y="135401"/>
                </a:lnTo>
                <a:lnTo>
                  <a:pt x="106364" y="135401"/>
                </a:lnTo>
                <a:lnTo>
                  <a:pt x="101514" y="126330"/>
                </a:lnTo>
                <a:lnTo>
                  <a:pt x="79511" y="84173"/>
                </a:lnTo>
                <a:close/>
              </a:path>
              <a:path w="106679" h="135890">
                <a:moveTo>
                  <a:pt x="96916" y="27416"/>
                </a:moveTo>
                <a:lnTo>
                  <a:pt x="62611" y="27416"/>
                </a:lnTo>
                <a:lnTo>
                  <a:pt x="68411" y="35594"/>
                </a:lnTo>
                <a:lnTo>
                  <a:pt x="68411" y="50264"/>
                </a:lnTo>
                <a:lnTo>
                  <a:pt x="62611" y="58201"/>
                </a:lnTo>
                <a:lnTo>
                  <a:pt x="96658" y="58201"/>
                </a:lnTo>
                <a:lnTo>
                  <a:pt x="97115" y="57459"/>
                </a:lnTo>
                <a:lnTo>
                  <a:pt x="99839" y="43048"/>
                </a:lnTo>
                <a:lnTo>
                  <a:pt x="96916" y="274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6" name="object 6"/>
            <p:cNvSpPr/>
            <p:nvPr/>
          </p:nvSpPr>
          <p:spPr>
            <a:xfrm>
              <a:off x="11634616" y="6524828"/>
              <a:ext cx="103505" cy="135890"/>
            </a:xfrm>
            <a:custGeom>
              <a:avLst/>
              <a:gdLst/>
              <a:ahLst/>
              <a:cxnLst/>
              <a:rect l="l" t="t" r="r" b="b"/>
              <a:pathLst>
                <a:path w="103504" h="135890">
                  <a:moveTo>
                    <a:pt x="51714" y="0"/>
                  </a:moveTo>
                  <a:lnTo>
                    <a:pt x="0" y="0"/>
                  </a:lnTo>
                  <a:lnTo>
                    <a:pt x="0" y="135401"/>
                  </a:lnTo>
                  <a:lnTo>
                    <a:pt x="31415" y="135401"/>
                  </a:lnTo>
                  <a:lnTo>
                    <a:pt x="31415" y="73352"/>
                  </a:lnTo>
                  <a:lnTo>
                    <a:pt x="31415" y="27416"/>
                  </a:lnTo>
                  <a:lnTo>
                    <a:pt x="57771" y="27416"/>
                  </a:lnTo>
                  <a:lnTo>
                    <a:pt x="63346" y="30063"/>
                  </a:lnTo>
                  <a:lnTo>
                    <a:pt x="71788" y="135401"/>
                  </a:lnTo>
                  <a:lnTo>
                    <a:pt x="103235" y="135401"/>
                  </a:lnTo>
                  <a:lnTo>
                    <a:pt x="103235" y="64213"/>
                  </a:lnTo>
                  <a:lnTo>
                    <a:pt x="97512" y="26029"/>
                  </a:lnTo>
                  <a:lnTo>
                    <a:pt x="62783" y="841"/>
                  </a:lnTo>
                  <a:lnTo>
                    <a:pt x="5171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1064482" y="6606870"/>
              <a:ext cx="973455" cy="138430"/>
            </a:xfrm>
            <a:custGeom>
              <a:avLst/>
              <a:gdLst/>
              <a:ahLst/>
              <a:cxnLst/>
              <a:rect l="l" t="t" r="r" b="b"/>
              <a:pathLst>
                <a:path w="973454" h="138429">
                  <a:moveTo>
                    <a:pt x="106375" y="136626"/>
                  </a:moveTo>
                  <a:lnTo>
                    <a:pt x="101523" y="127558"/>
                  </a:lnTo>
                  <a:lnTo>
                    <a:pt x="79527" y="85394"/>
                  </a:lnTo>
                  <a:lnTo>
                    <a:pt x="76644" y="79857"/>
                  </a:lnTo>
                  <a:lnTo>
                    <a:pt x="77851" y="79133"/>
                  </a:lnTo>
                  <a:lnTo>
                    <a:pt x="83426" y="75679"/>
                  </a:lnTo>
                  <a:lnTo>
                    <a:pt x="90754" y="69011"/>
                  </a:lnTo>
                  <a:lnTo>
                    <a:pt x="96672" y="59410"/>
                  </a:lnTo>
                  <a:lnTo>
                    <a:pt x="97129" y="58674"/>
                  </a:lnTo>
                  <a:lnTo>
                    <a:pt x="99860" y="44259"/>
                  </a:lnTo>
                  <a:lnTo>
                    <a:pt x="96926" y="28625"/>
                  </a:lnTo>
                  <a:lnTo>
                    <a:pt x="96888" y="28397"/>
                  </a:lnTo>
                  <a:lnTo>
                    <a:pt x="88099" y="14617"/>
                  </a:lnTo>
                  <a:lnTo>
                    <a:pt x="73647" y="4889"/>
                  </a:lnTo>
                  <a:lnTo>
                    <a:pt x="68427" y="3937"/>
                  </a:lnTo>
                  <a:lnTo>
                    <a:pt x="68427" y="36804"/>
                  </a:lnTo>
                  <a:lnTo>
                    <a:pt x="68427" y="51473"/>
                  </a:lnTo>
                  <a:lnTo>
                    <a:pt x="62623" y="59410"/>
                  </a:lnTo>
                  <a:lnTo>
                    <a:pt x="31432" y="59410"/>
                  </a:lnTo>
                  <a:lnTo>
                    <a:pt x="31432" y="28625"/>
                  </a:lnTo>
                  <a:lnTo>
                    <a:pt x="62623" y="28625"/>
                  </a:lnTo>
                  <a:lnTo>
                    <a:pt x="68427" y="36804"/>
                  </a:lnTo>
                  <a:lnTo>
                    <a:pt x="68427" y="3937"/>
                  </a:lnTo>
                  <a:lnTo>
                    <a:pt x="53682" y="1206"/>
                  </a:lnTo>
                  <a:lnTo>
                    <a:pt x="0" y="1206"/>
                  </a:lnTo>
                  <a:lnTo>
                    <a:pt x="0" y="136626"/>
                  </a:lnTo>
                  <a:lnTo>
                    <a:pt x="31432" y="136626"/>
                  </a:lnTo>
                  <a:lnTo>
                    <a:pt x="31432" y="85394"/>
                  </a:lnTo>
                  <a:lnTo>
                    <a:pt x="44488" y="85394"/>
                  </a:lnTo>
                  <a:lnTo>
                    <a:pt x="46913" y="89001"/>
                  </a:lnTo>
                  <a:lnTo>
                    <a:pt x="62141" y="120840"/>
                  </a:lnTo>
                  <a:lnTo>
                    <a:pt x="67551" y="132041"/>
                  </a:lnTo>
                  <a:lnTo>
                    <a:pt x="69875" y="136626"/>
                  </a:lnTo>
                  <a:lnTo>
                    <a:pt x="106375" y="136626"/>
                  </a:lnTo>
                  <a:close/>
                </a:path>
                <a:path w="973454" h="138429">
                  <a:moveTo>
                    <a:pt x="219049" y="66624"/>
                  </a:moveTo>
                  <a:lnTo>
                    <a:pt x="218833" y="52997"/>
                  </a:lnTo>
                  <a:lnTo>
                    <a:pt x="218833" y="52260"/>
                  </a:lnTo>
                  <a:lnTo>
                    <a:pt x="217322" y="38608"/>
                  </a:lnTo>
                  <a:lnTo>
                    <a:pt x="213677" y="27419"/>
                  </a:lnTo>
                  <a:lnTo>
                    <a:pt x="213233" y="26047"/>
                  </a:lnTo>
                  <a:lnTo>
                    <a:pt x="205257" y="14922"/>
                  </a:lnTo>
                  <a:lnTo>
                    <a:pt x="197154" y="8229"/>
                  </a:lnTo>
                  <a:lnTo>
                    <a:pt x="188277" y="3581"/>
                  </a:lnTo>
                  <a:lnTo>
                    <a:pt x="187325" y="3327"/>
                  </a:lnTo>
                  <a:lnTo>
                    <a:pt x="187325" y="66624"/>
                  </a:lnTo>
                  <a:lnTo>
                    <a:pt x="187312" y="71196"/>
                  </a:lnTo>
                  <a:lnTo>
                    <a:pt x="174561" y="110413"/>
                  </a:lnTo>
                  <a:lnTo>
                    <a:pt x="160299" y="110413"/>
                  </a:lnTo>
                  <a:lnTo>
                    <a:pt x="147294" y="71196"/>
                  </a:lnTo>
                  <a:lnTo>
                    <a:pt x="147294" y="66624"/>
                  </a:lnTo>
                  <a:lnTo>
                    <a:pt x="161264" y="27419"/>
                  </a:lnTo>
                  <a:lnTo>
                    <a:pt x="173355" y="27419"/>
                  </a:lnTo>
                  <a:lnTo>
                    <a:pt x="186931" y="52260"/>
                  </a:lnTo>
                  <a:lnTo>
                    <a:pt x="187020" y="52997"/>
                  </a:lnTo>
                  <a:lnTo>
                    <a:pt x="187325" y="66624"/>
                  </a:lnTo>
                  <a:lnTo>
                    <a:pt x="187325" y="3327"/>
                  </a:lnTo>
                  <a:lnTo>
                    <a:pt x="178409" y="876"/>
                  </a:lnTo>
                  <a:lnTo>
                    <a:pt x="167309" y="0"/>
                  </a:lnTo>
                  <a:lnTo>
                    <a:pt x="156235" y="876"/>
                  </a:lnTo>
                  <a:lnTo>
                    <a:pt x="121526" y="26047"/>
                  </a:lnTo>
                  <a:lnTo>
                    <a:pt x="115811" y="66624"/>
                  </a:lnTo>
                  <a:lnTo>
                    <a:pt x="115811" y="71196"/>
                  </a:lnTo>
                  <a:lnTo>
                    <a:pt x="116014" y="84556"/>
                  </a:lnTo>
                  <a:lnTo>
                    <a:pt x="116027" y="85572"/>
                  </a:lnTo>
                  <a:lnTo>
                    <a:pt x="129349" y="122669"/>
                  </a:lnTo>
                  <a:lnTo>
                    <a:pt x="167309" y="137833"/>
                  </a:lnTo>
                  <a:lnTo>
                    <a:pt x="178409" y="136944"/>
                  </a:lnTo>
                  <a:lnTo>
                    <a:pt x="213233" y="111683"/>
                  </a:lnTo>
                  <a:lnTo>
                    <a:pt x="219049" y="71196"/>
                  </a:lnTo>
                  <a:lnTo>
                    <a:pt x="219049" y="66624"/>
                  </a:lnTo>
                  <a:close/>
                </a:path>
                <a:path w="973454" h="138429">
                  <a:moveTo>
                    <a:pt x="332422" y="95732"/>
                  </a:moveTo>
                  <a:lnTo>
                    <a:pt x="311670" y="59321"/>
                  </a:lnTo>
                  <a:lnTo>
                    <a:pt x="274650" y="52438"/>
                  </a:lnTo>
                  <a:lnTo>
                    <a:pt x="271259" y="51003"/>
                  </a:lnTo>
                  <a:lnTo>
                    <a:pt x="268846" y="48348"/>
                  </a:lnTo>
                  <a:lnTo>
                    <a:pt x="265950" y="45707"/>
                  </a:lnTo>
                  <a:lnTo>
                    <a:pt x="265709" y="42341"/>
                  </a:lnTo>
                  <a:lnTo>
                    <a:pt x="265709" y="33921"/>
                  </a:lnTo>
                  <a:lnTo>
                    <a:pt x="271259" y="26708"/>
                  </a:lnTo>
                  <a:lnTo>
                    <a:pt x="285038" y="26708"/>
                  </a:lnTo>
                  <a:lnTo>
                    <a:pt x="290296" y="26822"/>
                  </a:lnTo>
                  <a:lnTo>
                    <a:pt x="296621" y="27660"/>
                  </a:lnTo>
                  <a:lnTo>
                    <a:pt x="303441" y="29946"/>
                  </a:lnTo>
                  <a:lnTo>
                    <a:pt x="310184" y="34404"/>
                  </a:lnTo>
                  <a:lnTo>
                    <a:pt x="326555" y="18237"/>
                  </a:lnTo>
                  <a:lnTo>
                    <a:pt x="284797" y="0"/>
                  </a:lnTo>
                  <a:lnTo>
                    <a:pt x="264655" y="3035"/>
                  </a:lnTo>
                  <a:lnTo>
                    <a:pt x="249085" y="11582"/>
                  </a:lnTo>
                  <a:lnTo>
                    <a:pt x="239039" y="24866"/>
                  </a:lnTo>
                  <a:lnTo>
                    <a:pt x="235483" y="42100"/>
                  </a:lnTo>
                  <a:lnTo>
                    <a:pt x="236029" y="50292"/>
                  </a:lnTo>
                  <a:lnTo>
                    <a:pt x="263232" y="79146"/>
                  </a:lnTo>
                  <a:lnTo>
                    <a:pt x="288671" y="83223"/>
                  </a:lnTo>
                  <a:lnTo>
                    <a:pt x="293027" y="83947"/>
                  </a:lnTo>
                  <a:lnTo>
                    <a:pt x="296405" y="85153"/>
                  </a:lnTo>
                  <a:lnTo>
                    <a:pt x="298577" y="87312"/>
                  </a:lnTo>
                  <a:lnTo>
                    <a:pt x="300761" y="89725"/>
                  </a:lnTo>
                  <a:lnTo>
                    <a:pt x="301726" y="92608"/>
                  </a:lnTo>
                  <a:lnTo>
                    <a:pt x="301726" y="96456"/>
                  </a:lnTo>
                  <a:lnTo>
                    <a:pt x="300342" y="102489"/>
                  </a:lnTo>
                  <a:lnTo>
                    <a:pt x="296252" y="106857"/>
                  </a:lnTo>
                  <a:lnTo>
                    <a:pt x="289585" y="109512"/>
                  </a:lnTo>
                  <a:lnTo>
                    <a:pt x="280454" y="110413"/>
                  </a:lnTo>
                  <a:lnTo>
                    <a:pt x="274256" y="110121"/>
                  </a:lnTo>
                  <a:lnTo>
                    <a:pt x="266039" y="108877"/>
                  </a:lnTo>
                  <a:lnTo>
                    <a:pt x="257225" y="106045"/>
                  </a:lnTo>
                  <a:lnTo>
                    <a:pt x="249262" y="101028"/>
                  </a:lnTo>
                  <a:lnTo>
                    <a:pt x="229438" y="120992"/>
                  </a:lnTo>
                  <a:lnTo>
                    <a:pt x="239179" y="128600"/>
                  </a:lnTo>
                  <a:lnTo>
                    <a:pt x="250558" y="133832"/>
                  </a:lnTo>
                  <a:lnTo>
                    <a:pt x="264083" y="136855"/>
                  </a:lnTo>
                  <a:lnTo>
                    <a:pt x="280212" y="137833"/>
                  </a:lnTo>
                  <a:lnTo>
                    <a:pt x="299377" y="135343"/>
                  </a:lnTo>
                  <a:lnTo>
                    <a:pt x="316103" y="127698"/>
                  </a:lnTo>
                  <a:lnTo>
                    <a:pt x="327939" y="114592"/>
                  </a:lnTo>
                  <a:lnTo>
                    <a:pt x="332422" y="95732"/>
                  </a:lnTo>
                  <a:close/>
                </a:path>
                <a:path w="973454" h="138429">
                  <a:moveTo>
                    <a:pt x="444373" y="95732"/>
                  </a:moveTo>
                  <a:lnTo>
                    <a:pt x="423430" y="59321"/>
                  </a:lnTo>
                  <a:lnTo>
                    <a:pt x="386588" y="52438"/>
                  </a:lnTo>
                  <a:lnTo>
                    <a:pt x="383209" y="51003"/>
                  </a:lnTo>
                  <a:lnTo>
                    <a:pt x="377888" y="45707"/>
                  </a:lnTo>
                  <a:lnTo>
                    <a:pt x="377405" y="42341"/>
                  </a:lnTo>
                  <a:lnTo>
                    <a:pt x="377405" y="33921"/>
                  </a:lnTo>
                  <a:lnTo>
                    <a:pt x="383209" y="26708"/>
                  </a:lnTo>
                  <a:lnTo>
                    <a:pt x="396748" y="26708"/>
                  </a:lnTo>
                  <a:lnTo>
                    <a:pt x="402132" y="26822"/>
                  </a:lnTo>
                  <a:lnTo>
                    <a:pt x="408520" y="27660"/>
                  </a:lnTo>
                  <a:lnTo>
                    <a:pt x="415366" y="29946"/>
                  </a:lnTo>
                  <a:lnTo>
                    <a:pt x="422135" y="34404"/>
                  </a:lnTo>
                  <a:lnTo>
                    <a:pt x="438467" y="18237"/>
                  </a:lnTo>
                  <a:lnTo>
                    <a:pt x="396748" y="0"/>
                  </a:lnTo>
                  <a:lnTo>
                    <a:pt x="376453" y="3035"/>
                  </a:lnTo>
                  <a:lnTo>
                    <a:pt x="360807" y="11582"/>
                  </a:lnTo>
                  <a:lnTo>
                    <a:pt x="350748" y="24866"/>
                  </a:lnTo>
                  <a:lnTo>
                    <a:pt x="347179" y="42100"/>
                  </a:lnTo>
                  <a:lnTo>
                    <a:pt x="347764" y="50292"/>
                  </a:lnTo>
                  <a:lnTo>
                    <a:pt x="375170" y="79146"/>
                  </a:lnTo>
                  <a:lnTo>
                    <a:pt x="400354" y="83223"/>
                  </a:lnTo>
                  <a:lnTo>
                    <a:pt x="404964" y="83947"/>
                  </a:lnTo>
                  <a:lnTo>
                    <a:pt x="408343" y="85153"/>
                  </a:lnTo>
                  <a:lnTo>
                    <a:pt x="412432" y="89725"/>
                  </a:lnTo>
                  <a:lnTo>
                    <a:pt x="413664" y="92608"/>
                  </a:lnTo>
                  <a:lnTo>
                    <a:pt x="413664" y="96456"/>
                  </a:lnTo>
                  <a:lnTo>
                    <a:pt x="412267" y="102489"/>
                  </a:lnTo>
                  <a:lnTo>
                    <a:pt x="408152" y="106857"/>
                  </a:lnTo>
                  <a:lnTo>
                    <a:pt x="401408" y="109512"/>
                  </a:lnTo>
                  <a:lnTo>
                    <a:pt x="392137" y="110413"/>
                  </a:lnTo>
                  <a:lnTo>
                    <a:pt x="386092" y="110121"/>
                  </a:lnTo>
                  <a:lnTo>
                    <a:pt x="377952" y="108877"/>
                  </a:lnTo>
                  <a:lnTo>
                    <a:pt x="369176" y="106045"/>
                  </a:lnTo>
                  <a:lnTo>
                    <a:pt x="361200" y="101028"/>
                  </a:lnTo>
                  <a:lnTo>
                    <a:pt x="344436" y="117805"/>
                  </a:lnTo>
                  <a:lnTo>
                    <a:pt x="391909" y="137833"/>
                  </a:lnTo>
                  <a:lnTo>
                    <a:pt x="411124" y="135343"/>
                  </a:lnTo>
                  <a:lnTo>
                    <a:pt x="427926" y="127698"/>
                  </a:lnTo>
                  <a:lnTo>
                    <a:pt x="439839" y="114592"/>
                  </a:lnTo>
                  <a:lnTo>
                    <a:pt x="444373" y="95732"/>
                  </a:lnTo>
                  <a:close/>
                </a:path>
                <a:path w="973454" h="138429">
                  <a:moveTo>
                    <a:pt x="495122" y="1206"/>
                  </a:moveTo>
                  <a:lnTo>
                    <a:pt x="463702" y="1206"/>
                  </a:lnTo>
                  <a:lnTo>
                    <a:pt x="463702" y="136626"/>
                  </a:lnTo>
                  <a:lnTo>
                    <a:pt x="495122" y="136626"/>
                  </a:lnTo>
                  <a:lnTo>
                    <a:pt x="495122" y="1206"/>
                  </a:lnTo>
                  <a:close/>
                </a:path>
                <a:path w="973454" h="138429">
                  <a:moveTo>
                    <a:pt x="618921" y="59651"/>
                  </a:moveTo>
                  <a:lnTo>
                    <a:pt x="567182" y="59651"/>
                  </a:lnTo>
                  <a:lnTo>
                    <a:pt x="567182" y="85394"/>
                  </a:lnTo>
                  <a:lnTo>
                    <a:pt x="587730" y="85394"/>
                  </a:lnTo>
                  <a:lnTo>
                    <a:pt x="587730" y="95250"/>
                  </a:lnTo>
                  <a:lnTo>
                    <a:pt x="585800" y="100787"/>
                  </a:lnTo>
                  <a:lnTo>
                    <a:pt x="582155" y="104394"/>
                  </a:lnTo>
                  <a:lnTo>
                    <a:pt x="578294" y="108483"/>
                  </a:lnTo>
                  <a:lnTo>
                    <a:pt x="572973" y="110413"/>
                  </a:lnTo>
                  <a:lnTo>
                    <a:pt x="559701" y="110413"/>
                  </a:lnTo>
                  <a:lnTo>
                    <a:pt x="545909" y="68795"/>
                  </a:lnTo>
                  <a:lnTo>
                    <a:pt x="546290" y="52997"/>
                  </a:lnTo>
                  <a:lnTo>
                    <a:pt x="559930" y="27419"/>
                  </a:lnTo>
                  <a:lnTo>
                    <a:pt x="565721" y="27419"/>
                  </a:lnTo>
                  <a:lnTo>
                    <a:pt x="573570" y="28308"/>
                  </a:lnTo>
                  <a:lnTo>
                    <a:pt x="579513" y="31089"/>
                  </a:lnTo>
                  <a:lnTo>
                    <a:pt x="583819" y="35953"/>
                  </a:lnTo>
                  <a:lnTo>
                    <a:pt x="586765" y="43053"/>
                  </a:lnTo>
                  <a:lnTo>
                    <a:pt x="618439" y="43053"/>
                  </a:lnTo>
                  <a:lnTo>
                    <a:pt x="615365" y="31864"/>
                  </a:lnTo>
                  <a:lnTo>
                    <a:pt x="607123" y="17564"/>
                  </a:lnTo>
                  <a:lnTo>
                    <a:pt x="591362" y="5245"/>
                  </a:lnTo>
                  <a:lnTo>
                    <a:pt x="565721" y="0"/>
                  </a:lnTo>
                  <a:lnTo>
                    <a:pt x="554799" y="850"/>
                  </a:lnTo>
                  <a:lnTo>
                    <a:pt x="520204" y="26047"/>
                  </a:lnTo>
                  <a:lnTo>
                    <a:pt x="514489" y="66624"/>
                  </a:lnTo>
                  <a:lnTo>
                    <a:pt x="514489" y="71196"/>
                  </a:lnTo>
                  <a:lnTo>
                    <a:pt x="520204" y="111683"/>
                  </a:lnTo>
                  <a:lnTo>
                    <a:pt x="554977" y="136918"/>
                  </a:lnTo>
                  <a:lnTo>
                    <a:pt x="565721" y="137833"/>
                  </a:lnTo>
                  <a:lnTo>
                    <a:pt x="577799" y="136944"/>
                  </a:lnTo>
                  <a:lnTo>
                    <a:pt x="611682" y="114604"/>
                  </a:lnTo>
                  <a:lnTo>
                    <a:pt x="618921" y="77698"/>
                  </a:lnTo>
                  <a:lnTo>
                    <a:pt x="618921" y="59651"/>
                  </a:lnTo>
                  <a:close/>
                </a:path>
                <a:path w="973454" h="138429">
                  <a:moveTo>
                    <a:pt x="741502" y="65430"/>
                  </a:moveTo>
                  <a:lnTo>
                    <a:pt x="735787" y="27241"/>
                  </a:lnTo>
                  <a:lnTo>
                    <a:pt x="701052" y="2044"/>
                  </a:lnTo>
                  <a:lnTo>
                    <a:pt x="689978" y="1206"/>
                  </a:lnTo>
                  <a:lnTo>
                    <a:pt x="638263" y="1206"/>
                  </a:lnTo>
                  <a:lnTo>
                    <a:pt x="638263" y="136626"/>
                  </a:lnTo>
                  <a:lnTo>
                    <a:pt x="669683" y="136626"/>
                  </a:lnTo>
                  <a:lnTo>
                    <a:pt x="669683" y="74574"/>
                  </a:lnTo>
                  <a:lnTo>
                    <a:pt x="669683" y="28625"/>
                  </a:lnTo>
                  <a:lnTo>
                    <a:pt x="696036" y="28625"/>
                  </a:lnTo>
                  <a:lnTo>
                    <a:pt x="701611" y="31280"/>
                  </a:lnTo>
                  <a:lnTo>
                    <a:pt x="710057" y="64947"/>
                  </a:lnTo>
                  <a:lnTo>
                    <a:pt x="710057" y="136626"/>
                  </a:lnTo>
                  <a:lnTo>
                    <a:pt x="741502" y="136626"/>
                  </a:lnTo>
                  <a:lnTo>
                    <a:pt x="741502" y="65430"/>
                  </a:lnTo>
                  <a:close/>
                </a:path>
                <a:path w="973454" h="138429">
                  <a:moveTo>
                    <a:pt x="864057" y="66624"/>
                  </a:moveTo>
                  <a:lnTo>
                    <a:pt x="863892" y="52997"/>
                  </a:lnTo>
                  <a:lnTo>
                    <a:pt x="863879" y="52260"/>
                  </a:lnTo>
                  <a:lnTo>
                    <a:pt x="862457" y="38608"/>
                  </a:lnTo>
                  <a:lnTo>
                    <a:pt x="858888" y="27419"/>
                  </a:lnTo>
                  <a:lnTo>
                    <a:pt x="858456" y="26047"/>
                  </a:lnTo>
                  <a:lnTo>
                    <a:pt x="850519" y="14922"/>
                  </a:lnTo>
                  <a:lnTo>
                    <a:pt x="842314" y="8128"/>
                  </a:lnTo>
                  <a:lnTo>
                    <a:pt x="833450" y="3492"/>
                  </a:lnTo>
                  <a:lnTo>
                    <a:pt x="832586" y="3263"/>
                  </a:lnTo>
                  <a:lnTo>
                    <a:pt x="832586" y="66624"/>
                  </a:lnTo>
                  <a:lnTo>
                    <a:pt x="832586" y="71196"/>
                  </a:lnTo>
                  <a:lnTo>
                    <a:pt x="819581" y="110413"/>
                  </a:lnTo>
                  <a:lnTo>
                    <a:pt x="805561" y="110413"/>
                  </a:lnTo>
                  <a:lnTo>
                    <a:pt x="792568" y="71196"/>
                  </a:lnTo>
                  <a:lnTo>
                    <a:pt x="792568" y="66624"/>
                  </a:lnTo>
                  <a:lnTo>
                    <a:pt x="806538" y="27419"/>
                  </a:lnTo>
                  <a:lnTo>
                    <a:pt x="818616" y="27419"/>
                  </a:lnTo>
                  <a:lnTo>
                    <a:pt x="832586" y="66624"/>
                  </a:lnTo>
                  <a:lnTo>
                    <a:pt x="832586" y="3263"/>
                  </a:lnTo>
                  <a:lnTo>
                    <a:pt x="823633" y="850"/>
                  </a:lnTo>
                  <a:lnTo>
                    <a:pt x="812558" y="0"/>
                  </a:lnTo>
                  <a:lnTo>
                    <a:pt x="801497" y="850"/>
                  </a:lnTo>
                  <a:lnTo>
                    <a:pt x="766648" y="26047"/>
                  </a:lnTo>
                  <a:lnTo>
                    <a:pt x="760844" y="66624"/>
                  </a:lnTo>
                  <a:lnTo>
                    <a:pt x="760844" y="71196"/>
                  </a:lnTo>
                  <a:lnTo>
                    <a:pt x="766648" y="111683"/>
                  </a:lnTo>
                  <a:lnTo>
                    <a:pt x="801509" y="136944"/>
                  </a:lnTo>
                  <a:lnTo>
                    <a:pt x="812558" y="137833"/>
                  </a:lnTo>
                  <a:lnTo>
                    <a:pt x="823633" y="136944"/>
                  </a:lnTo>
                  <a:lnTo>
                    <a:pt x="858456" y="111683"/>
                  </a:lnTo>
                  <a:lnTo>
                    <a:pt x="858862" y="110413"/>
                  </a:lnTo>
                  <a:lnTo>
                    <a:pt x="862457" y="99199"/>
                  </a:lnTo>
                  <a:lnTo>
                    <a:pt x="863879" y="85572"/>
                  </a:lnTo>
                  <a:lnTo>
                    <a:pt x="864057" y="71196"/>
                  </a:lnTo>
                  <a:lnTo>
                    <a:pt x="864057" y="66624"/>
                  </a:lnTo>
                  <a:close/>
                </a:path>
                <a:path w="973454" h="138429">
                  <a:moveTo>
                    <a:pt x="973353" y="108966"/>
                  </a:moveTo>
                  <a:lnTo>
                    <a:pt x="935139" y="108966"/>
                  </a:lnTo>
                  <a:lnTo>
                    <a:pt x="928852" y="108966"/>
                  </a:lnTo>
                  <a:lnTo>
                    <a:pt x="923544" y="106553"/>
                  </a:lnTo>
                  <a:lnTo>
                    <a:pt x="914831" y="67589"/>
                  </a:lnTo>
                  <a:lnTo>
                    <a:pt x="914831" y="1206"/>
                  </a:lnTo>
                  <a:lnTo>
                    <a:pt x="883424" y="1206"/>
                  </a:lnTo>
                  <a:lnTo>
                    <a:pt x="883424" y="72161"/>
                  </a:lnTo>
                  <a:lnTo>
                    <a:pt x="883640" y="85077"/>
                  </a:lnTo>
                  <a:lnTo>
                    <a:pt x="897178" y="121475"/>
                  </a:lnTo>
                  <a:lnTo>
                    <a:pt x="935139" y="136626"/>
                  </a:lnTo>
                  <a:lnTo>
                    <a:pt x="973353" y="136626"/>
                  </a:lnTo>
                  <a:lnTo>
                    <a:pt x="973353" y="108966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192000" y="68580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282C3E">
                <a:alpha val="4745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 descr="$PPTXTitle"/>
          <p:cNvSpPr txBox="1">
            <a:spLocks noGrp="1"/>
          </p:cNvSpPr>
          <p:nvPr>
            <p:ph type="title"/>
          </p:nvPr>
        </p:nvSpPr>
        <p:spPr>
          <a:xfrm>
            <a:off x="4411726" y="2565349"/>
            <a:ext cx="5005705" cy="1255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360" dirty="0"/>
              <a:t>A</a:t>
            </a:r>
            <a:r>
              <a:rPr sz="4800" spc="-170" dirty="0"/>
              <a:t> </a:t>
            </a:r>
            <a:r>
              <a:rPr sz="4800" dirty="0"/>
              <a:t>R</a:t>
            </a:r>
            <a:r>
              <a:rPr sz="4800" spc="-155" dirty="0"/>
              <a:t> </a:t>
            </a:r>
            <a:r>
              <a:rPr sz="4800" spc="320" dirty="0"/>
              <a:t>C</a:t>
            </a:r>
            <a:r>
              <a:rPr sz="4800" spc="-165" dirty="0"/>
              <a:t> </a:t>
            </a:r>
            <a:r>
              <a:rPr sz="4800" spc="360" dirty="0"/>
              <a:t>A</a:t>
            </a:r>
            <a:r>
              <a:rPr sz="4800" spc="-165" dirty="0"/>
              <a:t> </a:t>
            </a:r>
            <a:r>
              <a:rPr sz="4800" spc="325" dirty="0"/>
              <a:t>D</a:t>
            </a:r>
            <a:r>
              <a:rPr sz="4800" spc="-165" dirty="0"/>
              <a:t> </a:t>
            </a:r>
            <a:r>
              <a:rPr sz="4800" spc="215" dirty="0"/>
              <a:t>E</a:t>
            </a:r>
            <a:endParaRPr sz="4800"/>
          </a:p>
          <a:p>
            <a:pPr marL="12700">
              <a:lnSpc>
                <a:spcPct val="100000"/>
              </a:lnSpc>
              <a:spcBef>
                <a:spcPts val="80"/>
              </a:spcBef>
              <a:tabLst>
                <a:tab pos="1524635" algn="l"/>
              </a:tabLst>
            </a:pPr>
            <a:r>
              <a:rPr sz="3200" b="0" spc="105" dirty="0">
                <a:latin typeface="Verdana"/>
                <a:cs typeface="Verdana"/>
              </a:rPr>
              <a:t>A</a:t>
            </a:r>
            <a:r>
              <a:rPr sz="3200" b="0" spc="110" dirty="0">
                <a:latin typeface="Verdana"/>
                <a:cs typeface="Verdana"/>
              </a:rPr>
              <a:t> </a:t>
            </a:r>
            <a:r>
              <a:rPr sz="3200" b="0" spc="85" dirty="0">
                <a:latin typeface="Verdana"/>
                <a:cs typeface="Verdana"/>
              </a:rPr>
              <a:t>L</a:t>
            </a:r>
            <a:r>
              <a:rPr sz="3200" b="0" spc="120" dirty="0">
                <a:latin typeface="Verdana"/>
                <a:cs typeface="Verdana"/>
              </a:rPr>
              <a:t> </a:t>
            </a:r>
            <a:r>
              <a:rPr sz="3200" b="0" spc="25" dirty="0">
                <a:latin typeface="Verdana"/>
                <a:cs typeface="Verdana"/>
              </a:rPr>
              <a:t>L</a:t>
            </a:r>
            <a:r>
              <a:rPr sz="3200" b="0" dirty="0">
                <a:latin typeface="Verdana"/>
                <a:cs typeface="Verdana"/>
              </a:rPr>
              <a:t>	</a:t>
            </a:r>
            <a:r>
              <a:rPr sz="3200" b="0" spc="350" dirty="0">
                <a:latin typeface="Verdana"/>
                <a:cs typeface="Verdana"/>
              </a:rPr>
              <a:t>M</a:t>
            </a:r>
            <a:r>
              <a:rPr sz="3200" b="0" spc="90" dirty="0">
                <a:latin typeface="Verdana"/>
                <a:cs typeface="Verdana"/>
              </a:rPr>
              <a:t> </a:t>
            </a:r>
            <a:r>
              <a:rPr sz="3200" b="0" spc="150" dirty="0">
                <a:latin typeface="Verdana"/>
                <a:cs typeface="Verdana"/>
              </a:rPr>
              <a:t>O</a:t>
            </a:r>
            <a:r>
              <a:rPr sz="3200" b="0" spc="95" dirty="0">
                <a:latin typeface="Verdana"/>
                <a:cs typeface="Verdana"/>
              </a:rPr>
              <a:t> </a:t>
            </a:r>
            <a:r>
              <a:rPr sz="3200" b="0" spc="185" dirty="0">
                <a:latin typeface="Verdana"/>
                <a:cs typeface="Verdana"/>
              </a:rPr>
              <a:t>U</a:t>
            </a:r>
            <a:r>
              <a:rPr sz="3200" b="0" spc="95" dirty="0">
                <a:latin typeface="Verdana"/>
                <a:cs typeface="Verdana"/>
              </a:rPr>
              <a:t> </a:t>
            </a:r>
            <a:r>
              <a:rPr sz="3200" b="0" spc="190" dirty="0">
                <a:latin typeface="Verdana"/>
                <a:cs typeface="Verdana"/>
              </a:rPr>
              <a:t>N</a:t>
            </a:r>
            <a:r>
              <a:rPr sz="3200" b="0" spc="95" dirty="0">
                <a:latin typeface="Verdana"/>
                <a:cs typeface="Verdana"/>
              </a:rPr>
              <a:t> </a:t>
            </a:r>
            <a:r>
              <a:rPr sz="3200" b="0" dirty="0">
                <a:latin typeface="Verdana"/>
                <a:cs typeface="Verdana"/>
              </a:rPr>
              <a:t>T</a:t>
            </a:r>
            <a:r>
              <a:rPr sz="3200" b="0" spc="100" dirty="0">
                <a:latin typeface="Verdana"/>
                <a:cs typeface="Verdana"/>
              </a:rPr>
              <a:t> </a:t>
            </a:r>
            <a:r>
              <a:rPr sz="3200" b="0" spc="105" dirty="0">
                <a:latin typeface="Verdana"/>
                <a:cs typeface="Verdana"/>
              </a:rPr>
              <a:t>A</a:t>
            </a:r>
            <a:r>
              <a:rPr sz="3200" b="0" spc="90" dirty="0">
                <a:latin typeface="Verdana"/>
                <a:cs typeface="Verdana"/>
              </a:rPr>
              <a:t> </a:t>
            </a:r>
            <a:r>
              <a:rPr sz="3200" b="0" spc="-395" dirty="0">
                <a:latin typeface="Verdana"/>
                <a:cs typeface="Verdana"/>
              </a:rPr>
              <a:t>I</a:t>
            </a:r>
            <a:r>
              <a:rPr sz="3200" b="0" spc="114" dirty="0">
                <a:latin typeface="Verdana"/>
                <a:cs typeface="Verdana"/>
              </a:rPr>
              <a:t> </a:t>
            </a:r>
            <a:r>
              <a:rPr sz="3200" b="0" spc="140" dirty="0">
                <a:latin typeface="Verdana"/>
                <a:cs typeface="Verdana"/>
              </a:rPr>
              <a:t>N</a:t>
            </a:r>
            <a:endParaRPr sz="3200">
              <a:latin typeface="Verdana"/>
              <a:cs typeface="Verdan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028848" y="2586451"/>
            <a:ext cx="1940560" cy="1487170"/>
            <a:chOff x="2028848" y="2586451"/>
            <a:chExt cx="1940560" cy="1487170"/>
          </a:xfrm>
        </p:grpSpPr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28848" y="2586451"/>
              <a:ext cx="1491483" cy="148663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66388" y="2683763"/>
              <a:ext cx="102870" cy="130378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918839" y="2711195"/>
              <a:ext cx="0" cy="1226820"/>
            </a:xfrm>
            <a:custGeom>
              <a:avLst/>
              <a:gdLst/>
              <a:ahLst/>
              <a:cxnLst/>
              <a:rect l="l" t="t" r="r" b="b"/>
              <a:pathLst>
                <a:path h="1226820">
                  <a:moveTo>
                    <a:pt x="0" y="0"/>
                  </a:moveTo>
                  <a:lnTo>
                    <a:pt x="0" y="1226439"/>
                  </a:lnTo>
                </a:path>
              </a:pathLst>
            </a:custGeom>
            <a:ln w="508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6350"/>
            <a:ext cx="12192000" cy="6870700"/>
            <a:chOff x="0" y="-6350"/>
            <a:chExt cx="12192000" cy="68707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192000" y="68580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282C3E">
                <a:alpha val="4745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-6350"/>
              <a:ext cx="12192000" cy="6870700"/>
            </a:xfrm>
            <a:custGeom>
              <a:avLst/>
              <a:gdLst/>
              <a:ahLst/>
              <a:cxnLst/>
              <a:rect l="l" t="t" r="r" b="b"/>
              <a:pathLst>
                <a:path w="12192000" h="6870700">
                  <a:moveTo>
                    <a:pt x="12192000" y="6858000"/>
                  </a:moveTo>
                  <a:lnTo>
                    <a:pt x="0" y="6858000"/>
                  </a:lnTo>
                  <a:lnTo>
                    <a:pt x="0" y="6870687"/>
                  </a:lnTo>
                  <a:lnTo>
                    <a:pt x="12192000" y="6870687"/>
                  </a:lnTo>
                  <a:lnTo>
                    <a:pt x="12192000" y="6858000"/>
                  </a:lnTo>
                  <a:close/>
                </a:path>
                <a:path w="12192000" h="6870700">
                  <a:moveTo>
                    <a:pt x="12192000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2192000" y="127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1113536" y="356108"/>
            <a:ext cx="917892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BR" sz="3000" spc="-750" dirty="0">
                <a:solidFill>
                  <a:srgbClr val="FCFBFF"/>
                </a:solidFill>
              </a:rPr>
              <a:t>1</a:t>
            </a:r>
            <a:r>
              <a:rPr lang="cs-CZ" sz="3000" spc="-750" dirty="0">
                <a:solidFill>
                  <a:srgbClr val="FCFBFF"/>
                </a:solidFill>
              </a:rPr>
              <a:t> </a:t>
            </a:r>
            <a:r>
              <a:rPr lang="pt-BR" sz="3000" spc="-750" dirty="0">
                <a:solidFill>
                  <a:srgbClr val="FCFBFF"/>
                </a:solidFill>
              </a:rPr>
              <a:t> </a:t>
            </a:r>
            <a:r>
              <a:rPr lang="cs-CZ" sz="3000" spc="-750" dirty="0">
                <a:solidFill>
                  <a:srgbClr val="FCFBFF"/>
                </a:solidFill>
              </a:rPr>
              <a:t>        </a:t>
            </a:r>
            <a:r>
              <a:rPr lang="pt-BR" sz="3000" spc="-750" dirty="0">
                <a:solidFill>
                  <a:srgbClr val="FCFBFF"/>
                </a:solidFill>
              </a:rPr>
              <a:t>R </a:t>
            </a:r>
            <a:r>
              <a:rPr lang="cs-CZ" sz="3000" spc="-750" dirty="0">
                <a:solidFill>
                  <a:srgbClr val="FCFBFF"/>
                </a:solidFill>
              </a:rPr>
              <a:t>   </a:t>
            </a:r>
            <a:r>
              <a:rPr lang="pt-BR" sz="3000" spc="-750" dirty="0">
                <a:solidFill>
                  <a:srgbClr val="FCFBFF"/>
                </a:solidFill>
              </a:rPr>
              <a:t>O </a:t>
            </a:r>
            <a:r>
              <a:rPr lang="cs-CZ" sz="3000" spc="-750" dirty="0">
                <a:solidFill>
                  <a:srgbClr val="FCFBFF"/>
                </a:solidFill>
              </a:rPr>
              <a:t>  </a:t>
            </a:r>
            <a:r>
              <a:rPr lang="pt-BR" sz="3000" spc="-750" dirty="0">
                <a:solidFill>
                  <a:srgbClr val="FCFBFF"/>
                </a:solidFill>
              </a:rPr>
              <a:t>D </a:t>
            </a:r>
            <a:r>
              <a:rPr lang="cs-CZ" sz="3000" spc="-750" dirty="0">
                <a:solidFill>
                  <a:srgbClr val="FCFBFF"/>
                </a:solidFill>
              </a:rPr>
              <a:t>   </a:t>
            </a:r>
            <a:r>
              <a:rPr lang="pt-BR" sz="3000" spc="-750" dirty="0">
                <a:solidFill>
                  <a:srgbClr val="FCFBFF"/>
                </a:solidFill>
              </a:rPr>
              <a:t>I </a:t>
            </a:r>
            <a:r>
              <a:rPr lang="cs-CZ" sz="3000" spc="-750" dirty="0">
                <a:solidFill>
                  <a:srgbClr val="FCFBFF"/>
                </a:solidFill>
              </a:rPr>
              <a:t>     </a:t>
            </a:r>
            <a:r>
              <a:rPr lang="pt-BR" sz="3000" spc="-750" dirty="0">
                <a:solidFill>
                  <a:srgbClr val="FCFBFF"/>
                </a:solidFill>
              </a:rPr>
              <a:t>N </a:t>
            </a:r>
            <a:r>
              <a:rPr lang="cs-CZ" sz="3000" spc="-750" dirty="0">
                <a:solidFill>
                  <a:srgbClr val="FCFBFF"/>
                </a:solidFill>
              </a:rPr>
              <a:t>    </a:t>
            </a:r>
            <a:r>
              <a:rPr lang="pt-BR" sz="3000" spc="-750" dirty="0">
                <a:solidFill>
                  <a:srgbClr val="FCFBFF"/>
                </a:solidFill>
              </a:rPr>
              <a:t>A </a:t>
            </a:r>
            <a:r>
              <a:rPr lang="cs-CZ" sz="3000" spc="-750" dirty="0">
                <a:solidFill>
                  <a:srgbClr val="FCFBFF"/>
                </a:solidFill>
              </a:rPr>
              <a:t>        </a:t>
            </a:r>
            <a:r>
              <a:rPr lang="pt-BR" sz="3000" spc="-750" dirty="0">
                <a:solidFill>
                  <a:srgbClr val="FCFBFF"/>
                </a:solidFill>
              </a:rPr>
              <a:t>– </a:t>
            </a:r>
            <a:r>
              <a:rPr lang="cs-CZ" sz="3000" spc="-750" dirty="0">
                <a:solidFill>
                  <a:srgbClr val="FCFBFF"/>
                </a:solidFill>
              </a:rPr>
              <a:t>     </a:t>
            </a:r>
            <a:r>
              <a:rPr lang="pt-BR" sz="3000" spc="-750" dirty="0">
                <a:solidFill>
                  <a:srgbClr val="FCFBFF"/>
                </a:solidFill>
              </a:rPr>
              <a:t>2</a:t>
            </a:r>
            <a:r>
              <a:rPr lang="cs-CZ" sz="3000" spc="-750" dirty="0">
                <a:solidFill>
                  <a:srgbClr val="FCFBFF"/>
                </a:solidFill>
              </a:rPr>
              <a:t> </a:t>
            </a:r>
            <a:r>
              <a:rPr lang="pt-BR" sz="3000" spc="-750" dirty="0">
                <a:solidFill>
                  <a:srgbClr val="FCFBFF"/>
                </a:solidFill>
              </a:rPr>
              <a:t> </a:t>
            </a:r>
            <a:r>
              <a:rPr lang="cs-CZ" sz="3000" spc="-750" dirty="0">
                <a:solidFill>
                  <a:srgbClr val="FCFBFF"/>
                </a:solidFill>
              </a:rPr>
              <a:t>       </a:t>
            </a:r>
            <a:r>
              <a:rPr lang="pt-BR" sz="3000" spc="-750" dirty="0">
                <a:solidFill>
                  <a:srgbClr val="FCFBFF"/>
                </a:solidFill>
              </a:rPr>
              <a:t>R</a:t>
            </a:r>
            <a:r>
              <a:rPr lang="cs-CZ" sz="3000" spc="-750" dirty="0">
                <a:solidFill>
                  <a:srgbClr val="FCFBFF"/>
                </a:solidFill>
              </a:rPr>
              <a:t>   </a:t>
            </a:r>
            <a:r>
              <a:rPr lang="pt-BR" sz="3000" spc="-750" dirty="0">
                <a:solidFill>
                  <a:srgbClr val="FCFBFF"/>
                </a:solidFill>
              </a:rPr>
              <a:t>Ů</a:t>
            </a:r>
            <a:r>
              <a:rPr lang="cs-CZ" sz="3000" spc="-750" dirty="0">
                <a:solidFill>
                  <a:srgbClr val="FCFBFF"/>
                </a:solidFill>
              </a:rPr>
              <a:t>     </a:t>
            </a:r>
            <a:r>
              <a:rPr lang="pt-BR" sz="3000" spc="-750" dirty="0">
                <a:solidFill>
                  <a:srgbClr val="FCFBFF"/>
                </a:solidFill>
              </a:rPr>
              <a:t>Z</a:t>
            </a:r>
            <a:r>
              <a:rPr lang="cs-CZ" sz="3000" spc="-750" dirty="0">
                <a:solidFill>
                  <a:srgbClr val="FCFBFF"/>
                </a:solidFill>
              </a:rPr>
              <a:t>     </a:t>
            </a:r>
            <a:r>
              <a:rPr lang="pt-BR" sz="3000" spc="-750" dirty="0">
                <a:solidFill>
                  <a:srgbClr val="FCFBFF"/>
                </a:solidFill>
              </a:rPr>
              <a:t>N</a:t>
            </a:r>
            <a:r>
              <a:rPr lang="cs-CZ" sz="3000" spc="-750" dirty="0">
                <a:solidFill>
                  <a:srgbClr val="FCFBFF"/>
                </a:solidFill>
              </a:rPr>
              <a:t>     </a:t>
            </a:r>
            <a:r>
              <a:rPr lang="pt-BR" sz="3000" spc="-750" dirty="0">
                <a:solidFill>
                  <a:srgbClr val="FCFBFF"/>
                </a:solidFill>
              </a:rPr>
              <a:t>É </a:t>
            </a:r>
            <a:r>
              <a:rPr lang="cs-CZ" sz="3000" spc="-750" dirty="0">
                <a:solidFill>
                  <a:srgbClr val="FCFBFF"/>
                </a:solidFill>
              </a:rPr>
              <a:t>            </a:t>
            </a:r>
            <a:r>
              <a:rPr lang="pt-BR" sz="3000" spc="-750" dirty="0">
                <a:solidFill>
                  <a:srgbClr val="FCFBFF"/>
                </a:solidFill>
              </a:rPr>
              <a:t>Z</a:t>
            </a:r>
            <a:r>
              <a:rPr lang="cs-CZ" sz="3000" spc="-750" dirty="0">
                <a:solidFill>
                  <a:srgbClr val="FCFBFF"/>
                </a:solidFill>
              </a:rPr>
              <a:t>      </a:t>
            </a:r>
            <a:r>
              <a:rPr lang="pt-BR" sz="3000" spc="-750" dirty="0">
                <a:solidFill>
                  <a:srgbClr val="FCFBFF"/>
                </a:solidFill>
              </a:rPr>
              <a:t>P</a:t>
            </a:r>
            <a:r>
              <a:rPr lang="cs-CZ" sz="3000" spc="-750" dirty="0">
                <a:solidFill>
                  <a:srgbClr val="FCFBFF"/>
                </a:solidFill>
              </a:rPr>
              <a:t>     </a:t>
            </a:r>
            <a:r>
              <a:rPr lang="pt-BR" sz="3000" spc="-750" dirty="0">
                <a:solidFill>
                  <a:srgbClr val="FCFBFF"/>
                </a:solidFill>
              </a:rPr>
              <a:t>Ů</a:t>
            </a:r>
            <a:r>
              <a:rPr lang="cs-CZ" sz="3000" spc="-750" dirty="0">
                <a:solidFill>
                  <a:srgbClr val="FCFBFF"/>
                </a:solidFill>
              </a:rPr>
              <a:t>      </a:t>
            </a:r>
            <a:r>
              <a:rPr lang="pt-BR" sz="3000" spc="-750" dirty="0">
                <a:solidFill>
                  <a:srgbClr val="FCFBFF"/>
                </a:solidFill>
              </a:rPr>
              <a:t>S</a:t>
            </a:r>
            <a:r>
              <a:rPr lang="cs-CZ" sz="3000" spc="-750" dirty="0">
                <a:solidFill>
                  <a:srgbClr val="FCFBFF"/>
                </a:solidFill>
              </a:rPr>
              <a:t>      </a:t>
            </a:r>
            <a:r>
              <a:rPr lang="pt-BR" sz="3000" spc="-750" dirty="0">
                <a:solidFill>
                  <a:srgbClr val="FCFBFF"/>
                </a:solidFill>
              </a:rPr>
              <a:t>O</a:t>
            </a:r>
            <a:r>
              <a:rPr lang="cs-CZ" sz="3000" spc="-750" dirty="0">
                <a:solidFill>
                  <a:srgbClr val="FCFBFF"/>
                </a:solidFill>
              </a:rPr>
              <a:t>    </a:t>
            </a:r>
            <a:r>
              <a:rPr lang="pt-BR" sz="3000" spc="-750" dirty="0">
                <a:solidFill>
                  <a:srgbClr val="FCFBFF"/>
                </a:solidFill>
              </a:rPr>
              <a:t>B</a:t>
            </a:r>
            <a:r>
              <a:rPr lang="cs-CZ" sz="3000" spc="-750" dirty="0">
                <a:solidFill>
                  <a:srgbClr val="FCFBFF"/>
                </a:solidFill>
              </a:rPr>
              <a:t>     </a:t>
            </a:r>
            <a:r>
              <a:rPr lang="pt-BR" sz="3000" spc="-750" dirty="0">
                <a:solidFill>
                  <a:srgbClr val="FCFBFF"/>
                </a:solidFill>
              </a:rPr>
              <a:t>Y </a:t>
            </a:r>
            <a:r>
              <a:rPr lang="cs-CZ" sz="3000" spc="-750" dirty="0">
                <a:solidFill>
                  <a:srgbClr val="FCFBFF"/>
                </a:solidFill>
              </a:rPr>
              <a:t>           </a:t>
            </a:r>
            <a:r>
              <a:rPr lang="pt-BR" sz="3000" spc="-750" dirty="0">
                <a:solidFill>
                  <a:srgbClr val="FCFBFF"/>
                </a:solidFill>
              </a:rPr>
              <a:t>V</a:t>
            </a:r>
            <a:r>
              <a:rPr lang="cs-CZ" sz="3000" spc="-750" dirty="0">
                <a:solidFill>
                  <a:srgbClr val="FCFBFF"/>
                </a:solidFill>
              </a:rPr>
              <a:t>    </a:t>
            </a:r>
            <a:r>
              <a:rPr lang="pt-BR" sz="3000" spc="-750" dirty="0">
                <a:solidFill>
                  <a:srgbClr val="FCFBFF"/>
                </a:solidFill>
              </a:rPr>
              <a:t>Y</a:t>
            </a:r>
            <a:r>
              <a:rPr lang="cs-CZ" sz="3000" spc="-750" dirty="0">
                <a:solidFill>
                  <a:srgbClr val="FCFBFF"/>
                </a:solidFill>
              </a:rPr>
              <a:t>    </a:t>
            </a:r>
            <a:r>
              <a:rPr lang="pt-BR" sz="3000" spc="-750" dirty="0">
                <a:solidFill>
                  <a:srgbClr val="FCFBFF"/>
                </a:solidFill>
              </a:rPr>
              <a:t>U</a:t>
            </a:r>
            <a:r>
              <a:rPr lang="cs-CZ" sz="3000" spc="-750" dirty="0">
                <a:solidFill>
                  <a:srgbClr val="FCFBFF"/>
                </a:solidFill>
              </a:rPr>
              <a:t>       </a:t>
            </a:r>
            <a:r>
              <a:rPr lang="pt-BR" sz="3000" spc="-750" dirty="0">
                <a:solidFill>
                  <a:srgbClr val="FCFBFF"/>
                </a:solidFill>
              </a:rPr>
              <a:t>Ž</a:t>
            </a:r>
            <a:r>
              <a:rPr lang="cs-CZ" sz="3000" spc="-750" dirty="0">
                <a:solidFill>
                  <a:srgbClr val="FCFBFF"/>
                </a:solidFill>
              </a:rPr>
              <a:t>         </a:t>
            </a:r>
            <a:r>
              <a:rPr lang="pt-BR" sz="3000" spc="-750" dirty="0">
                <a:solidFill>
                  <a:srgbClr val="FCFBFF"/>
                </a:solidFill>
              </a:rPr>
              <a:t>I</a:t>
            </a:r>
            <a:r>
              <a:rPr lang="cs-CZ" sz="3000" spc="-750" dirty="0">
                <a:solidFill>
                  <a:srgbClr val="FCFBFF"/>
                </a:solidFill>
              </a:rPr>
              <a:t>       </a:t>
            </a:r>
            <a:r>
              <a:rPr lang="pt-BR" sz="3000" spc="-750" dirty="0">
                <a:solidFill>
                  <a:srgbClr val="FCFBFF"/>
                </a:solidFill>
              </a:rPr>
              <a:t>T</a:t>
            </a:r>
            <a:r>
              <a:rPr lang="cs-CZ" sz="3000" spc="-750" dirty="0">
                <a:solidFill>
                  <a:srgbClr val="FCFBFF"/>
                </a:solidFill>
              </a:rPr>
              <a:t>      </a:t>
            </a:r>
            <a:r>
              <a:rPr lang="pt-BR" sz="3000" spc="-750" dirty="0">
                <a:solidFill>
                  <a:srgbClr val="FCFBFF"/>
                </a:solidFill>
              </a:rPr>
              <a:t>Í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16418" y="3468916"/>
            <a:ext cx="4194175" cy="3075201"/>
          </a:xfrm>
          <a:prstGeom prst="rect">
            <a:avLst/>
          </a:prstGeom>
          <a:solidFill>
            <a:srgbClr val="282C3E">
              <a:alpha val="47450"/>
            </a:srgbClr>
          </a:solidFill>
          <a:ln w="38100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40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R="32384" algn="ctr">
              <a:lnSpc>
                <a:spcPct val="100000"/>
              </a:lnSpc>
            </a:pPr>
            <a:r>
              <a:rPr lang="cs-CZ" sz="1400" b="1" spc="105" dirty="0">
                <a:solidFill>
                  <a:srgbClr val="FCFBFF"/>
                </a:solidFill>
                <a:latin typeface="Tahoma"/>
                <a:cs typeface="Tahoma"/>
              </a:rPr>
              <a:t>VÝBORNÍ LYŽAŘI</a:t>
            </a:r>
            <a:endParaRPr sz="1400" dirty="0">
              <a:latin typeface="Tahoma"/>
              <a:cs typeface="Tahoma"/>
            </a:endParaRPr>
          </a:p>
          <a:p>
            <a:pPr marR="32384" algn="ctr">
              <a:lnSpc>
                <a:spcPct val="100000"/>
              </a:lnSpc>
              <a:spcBef>
                <a:spcPts val="1680"/>
              </a:spcBef>
            </a:pPr>
            <a:r>
              <a:rPr lang="cs-CZ" sz="1400" dirty="0">
                <a:solidFill>
                  <a:srgbClr val="FCFBFF"/>
                </a:solidFill>
                <a:latin typeface="Verdana"/>
                <a:cs typeface="Verdana"/>
              </a:rPr>
              <a:t>I N S T R U K T O Ř I</a:t>
            </a:r>
            <a:endParaRPr sz="1400" dirty="0">
              <a:latin typeface="Verdana"/>
              <a:cs typeface="Verdana"/>
            </a:endParaRPr>
          </a:p>
          <a:p>
            <a:pPr marR="31750" algn="ctr">
              <a:lnSpc>
                <a:spcPct val="100000"/>
              </a:lnSpc>
            </a:pPr>
            <a:r>
              <a:rPr lang="cs-CZ" sz="1400" dirty="0">
                <a:solidFill>
                  <a:srgbClr val="FCFBFF"/>
                </a:solidFill>
                <a:latin typeface="Verdana"/>
                <a:cs typeface="Verdana"/>
              </a:rPr>
              <a:t>Č L E N O V É  H S</a:t>
            </a:r>
          </a:p>
          <a:p>
            <a:pPr marR="31750" algn="ctr">
              <a:lnSpc>
                <a:spcPct val="100000"/>
              </a:lnSpc>
            </a:pPr>
            <a:r>
              <a:rPr lang="cs-CZ" sz="1400" dirty="0">
                <a:solidFill>
                  <a:srgbClr val="FCFBFF"/>
                </a:solidFill>
                <a:latin typeface="Verdana"/>
                <a:cs typeface="Verdana"/>
              </a:rPr>
              <a:t>D O B Ř Í   L Y Ž A Ř I</a:t>
            </a:r>
            <a:endParaRPr sz="1400" dirty="0">
              <a:latin typeface="Verdana"/>
              <a:cs typeface="Verdana"/>
            </a:endParaRPr>
          </a:p>
          <a:p>
            <a:pPr marL="844550" marR="877569" algn="ctr">
              <a:lnSpc>
                <a:spcPct val="100000"/>
              </a:lnSpc>
              <a:spcBef>
                <a:spcPts val="1680"/>
              </a:spcBef>
            </a:pPr>
            <a:r>
              <a:rPr lang="pt-BR" sz="1400" spc="150" dirty="0">
                <a:solidFill>
                  <a:srgbClr val="FCFBFF"/>
                </a:solidFill>
                <a:latin typeface="Verdana"/>
                <a:cs typeface="Verdana"/>
              </a:rPr>
              <a:t>P R E M I </a:t>
            </a:r>
            <a:r>
              <a:rPr lang="cs-CZ" sz="1400" spc="150" dirty="0">
                <a:solidFill>
                  <a:srgbClr val="FCFBFF"/>
                </a:solidFill>
                <a:latin typeface="Verdana"/>
                <a:cs typeface="Verdana"/>
              </a:rPr>
              <a:t>O</a:t>
            </a:r>
            <a:r>
              <a:rPr lang="pt-BR" sz="1400" spc="150" dirty="0">
                <a:solidFill>
                  <a:srgbClr val="FCFBFF"/>
                </a:solidFill>
                <a:latin typeface="Verdana"/>
                <a:cs typeface="Verdana"/>
              </a:rPr>
              <a:t> </a:t>
            </a:r>
            <a:r>
              <a:rPr lang="cs-CZ" sz="1400" spc="150" dirty="0">
                <a:solidFill>
                  <a:srgbClr val="FCFBFF"/>
                </a:solidFill>
                <a:latin typeface="Verdana"/>
                <a:cs typeface="Verdana"/>
              </a:rPr>
              <a:t>VÁ KVALITA</a:t>
            </a:r>
            <a:r>
              <a:rPr lang="pt-BR" sz="1400" spc="150" dirty="0">
                <a:solidFill>
                  <a:srgbClr val="FCFBFF"/>
                </a:solidFill>
                <a:latin typeface="Verdana"/>
                <a:cs typeface="Verdana"/>
              </a:rPr>
              <a:t> </a:t>
            </a:r>
            <a:r>
              <a:rPr lang="cs-CZ" sz="1400" spc="150" dirty="0">
                <a:solidFill>
                  <a:srgbClr val="FCFBFF"/>
                </a:solidFill>
                <a:latin typeface="Verdana"/>
                <a:cs typeface="Verdana"/>
              </a:rPr>
              <a:t>BOHATÉ NA  TECHNOLOGIE</a:t>
            </a:r>
          </a:p>
          <a:p>
            <a:pPr marL="844550" marR="877569" algn="ctr">
              <a:lnSpc>
                <a:spcPct val="100000"/>
              </a:lnSpc>
              <a:spcBef>
                <a:spcPts val="1680"/>
              </a:spcBef>
            </a:pPr>
            <a:r>
              <a:rPr lang="cs-CZ" sz="1400" spc="85" dirty="0">
                <a:solidFill>
                  <a:srgbClr val="FCFBFF"/>
                </a:solidFill>
                <a:latin typeface="Verdana"/>
                <a:cs typeface="Verdana"/>
              </a:rPr>
              <a:t>Atraktivita</a:t>
            </a:r>
          </a:p>
          <a:p>
            <a:pPr marR="31750" algn="ctr">
              <a:lnSpc>
                <a:spcPct val="100000"/>
              </a:lnSpc>
              <a:spcBef>
                <a:spcPts val="5"/>
              </a:spcBef>
            </a:pPr>
            <a:r>
              <a:rPr lang="cs-CZ" sz="1400" spc="-70" dirty="0">
                <a:solidFill>
                  <a:srgbClr val="FCFBFF"/>
                </a:solidFill>
                <a:latin typeface="Verdana"/>
                <a:cs typeface="Verdana"/>
              </a:rPr>
              <a:t>Kvalita 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083046" y="3488956"/>
            <a:ext cx="4089400" cy="2641749"/>
          </a:xfrm>
          <a:prstGeom prst="rect">
            <a:avLst/>
          </a:prstGeom>
          <a:solidFill>
            <a:srgbClr val="282C3E">
              <a:alpha val="47450"/>
            </a:srgbClr>
          </a:solidFill>
          <a:ln w="38100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40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R="29845" algn="ctr">
              <a:lnSpc>
                <a:spcPct val="100000"/>
              </a:lnSpc>
            </a:pPr>
            <a:r>
              <a:rPr sz="1400" b="1" dirty="0">
                <a:solidFill>
                  <a:srgbClr val="FCFBFF"/>
                </a:solidFill>
                <a:latin typeface="Tahoma"/>
                <a:cs typeface="Tahoma"/>
              </a:rPr>
              <a:t>R</a:t>
            </a:r>
            <a:r>
              <a:rPr sz="1400" b="1" spc="-114" dirty="0">
                <a:solidFill>
                  <a:srgbClr val="FCFBFF"/>
                </a:solidFill>
                <a:latin typeface="Tahoma"/>
                <a:cs typeface="Tahoma"/>
              </a:rPr>
              <a:t> </a:t>
            </a:r>
            <a:r>
              <a:rPr sz="1400" b="1" spc="75" dirty="0">
                <a:solidFill>
                  <a:srgbClr val="FCFBFF"/>
                </a:solidFill>
                <a:latin typeface="Tahoma"/>
                <a:cs typeface="Tahoma"/>
              </a:rPr>
              <a:t>E</a:t>
            </a:r>
            <a:r>
              <a:rPr sz="1400" b="1" spc="-105" dirty="0">
                <a:solidFill>
                  <a:srgbClr val="FCFBFF"/>
                </a:solidFill>
                <a:latin typeface="Tahoma"/>
                <a:cs typeface="Tahoma"/>
              </a:rPr>
              <a:t> </a:t>
            </a:r>
            <a:r>
              <a:rPr lang="cs-CZ" sz="1400" b="1" spc="80" dirty="0">
                <a:solidFill>
                  <a:srgbClr val="FCFBFF"/>
                </a:solidFill>
                <a:latin typeface="Tahoma"/>
                <a:cs typeface="Tahoma"/>
              </a:rPr>
              <a:t>KREAČNÍ LYŽAŘI</a:t>
            </a:r>
            <a:endParaRPr sz="1400" dirty="0">
              <a:latin typeface="Tahoma"/>
              <a:cs typeface="Tahoma"/>
            </a:endParaRPr>
          </a:p>
          <a:p>
            <a:pPr marR="28575" algn="ctr">
              <a:lnSpc>
                <a:spcPct val="100000"/>
              </a:lnSpc>
              <a:spcBef>
                <a:spcPts val="1680"/>
              </a:spcBef>
            </a:pPr>
            <a:r>
              <a:rPr lang="pt-BR" sz="1400" dirty="0">
                <a:solidFill>
                  <a:srgbClr val="FCFBFF"/>
                </a:solidFill>
                <a:latin typeface="Verdana"/>
                <a:cs typeface="Verdana"/>
              </a:rPr>
              <a:t>D O V O L E N </a:t>
            </a:r>
            <a:r>
              <a:rPr lang="cs-CZ" sz="1400" dirty="0">
                <a:solidFill>
                  <a:srgbClr val="FCFBFF"/>
                </a:solidFill>
                <a:latin typeface="Verdana"/>
                <a:cs typeface="Verdana"/>
              </a:rPr>
              <a:t>K Á Ř I</a:t>
            </a:r>
            <a:endParaRPr lang="pt-BR" sz="1400" dirty="0">
              <a:solidFill>
                <a:srgbClr val="FCFBFF"/>
              </a:solidFill>
              <a:latin typeface="Verdana"/>
              <a:cs typeface="Verdana"/>
            </a:endParaRPr>
          </a:p>
          <a:p>
            <a:pPr marR="31750" algn="ctr">
              <a:lnSpc>
                <a:spcPct val="100000"/>
              </a:lnSpc>
            </a:pPr>
            <a:r>
              <a:rPr lang="cs-CZ" sz="1400" spc="150" dirty="0">
                <a:solidFill>
                  <a:srgbClr val="FCFBFF"/>
                </a:solidFill>
                <a:latin typeface="Verdana"/>
                <a:cs typeface="Verdana"/>
              </a:rPr>
              <a:t>Lyže za výhodné ceny</a:t>
            </a:r>
          </a:p>
          <a:p>
            <a:pPr>
              <a:lnSpc>
                <a:spcPct val="100000"/>
              </a:lnSpc>
              <a:spcBef>
                <a:spcPts val="1660"/>
              </a:spcBef>
            </a:pPr>
            <a:endParaRPr sz="1400" dirty="0">
              <a:latin typeface="Verdana"/>
              <a:cs typeface="Verdana"/>
            </a:endParaRPr>
          </a:p>
          <a:p>
            <a:pPr marL="1459230" marR="1488440" algn="ctr">
              <a:lnSpc>
                <a:spcPct val="100000"/>
              </a:lnSpc>
            </a:pPr>
            <a:r>
              <a:rPr lang="cs-CZ" sz="1400" spc="75" dirty="0">
                <a:solidFill>
                  <a:srgbClr val="FFFFFF"/>
                </a:solidFill>
                <a:latin typeface="Verdana"/>
                <a:cs typeface="Verdana"/>
              </a:rPr>
              <a:t>Odolné      a universální</a:t>
            </a:r>
          </a:p>
          <a:p>
            <a:pPr marL="1459230" marR="1488440" algn="ctr">
              <a:lnSpc>
                <a:spcPct val="100000"/>
              </a:lnSpc>
            </a:pPr>
            <a:r>
              <a:rPr lang="cs-CZ" sz="1400" spc="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endParaRPr sz="1400" dirty="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16418" y="1261744"/>
            <a:ext cx="9069070" cy="1980029"/>
          </a:xfrm>
          <a:prstGeom prst="rect">
            <a:avLst/>
          </a:prstGeom>
          <a:solidFill>
            <a:srgbClr val="282C3E">
              <a:alpha val="47450"/>
            </a:srgbClr>
          </a:solidFill>
          <a:ln w="34925">
            <a:solidFill>
              <a:srgbClr val="FFFFFF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marR="44450" algn="ctr">
              <a:lnSpc>
                <a:spcPct val="100000"/>
              </a:lnSpc>
              <a:spcBef>
                <a:spcPts val="280"/>
              </a:spcBef>
            </a:pPr>
            <a:r>
              <a:rPr sz="1800" b="1" spc="135" dirty="0">
                <a:solidFill>
                  <a:srgbClr val="FCFBFF"/>
                </a:solidFill>
                <a:latin typeface="Tahoma"/>
                <a:cs typeface="Tahoma"/>
              </a:rPr>
              <a:t>A</a:t>
            </a:r>
            <a:r>
              <a:rPr sz="1800" b="1" spc="-135" dirty="0">
                <a:solidFill>
                  <a:srgbClr val="FCFBFF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FCFBFF"/>
                </a:solidFill>
                <a:latin typeface="Tahoma"/>
                <a:cs typeface="Tahoma"/>
              </a:rPr>
              <a:t>R</a:t>
            </a:r>
            <a:r>
              <a:rPr sz="1800" b="1" spc="-140" dirty="0">
                <a:solidFill>
                  <a:srgbClr val="FCFBFF"/>
                </a:solidFill>
                <a:latin typeface="Tahoma"/>
                <a:cs typeface="Tahoma"/>
              </a:rPr>
              <a:t> </a:t>
            </a:r>
            <a:r>
              <a:rPr sz="1800" b="1" spc="105" dirty="0">
                <a:solidFill>
                  <a:srgbClr val="FCFBFF"/>
                </a:solidFill>
                <a:latin typeface="Tahoma"/>
                <a:cs typeface="Tahoma"/>
              </a:rPr>
              <a:t>C</a:t>
            </a:r>
            <a:r>
              <a:rPr sz="1800" b="1" spc="-135" dirty="0">
                <a:solidFill>
                  <a:srgbClr val="FCFBFF"/>
                </a:solidFill>
                <a:latin typeface="Tahoma"/>
                <a:cs typeface="Tahoma"/>
              </a:rPr>
              <a:t> </a:t>
            </a:r>
            <a:r>
              <a:rPr sz="1800" b="1" spc="135" dirty="0">
                <a:solidFill>
                  <a:srgbClr val="FCFBFF"/>
                </a:solidFill>
                <a:latin typeface="Tahoma"/>
                <a:cs typeface="Tahoma"/>
              </a:rPr>
              <a:t>A</a:t>
            </a:r>
            <a:r>
              <a:rPr sz="1800" b="1" spc="-130" dirty="0">
                <a:solidFill>
                  <a:srgbClr val="FCFBFF"/>
                </a:solidFill>
                <a:latin typeface="Tahoma"/>
                <a:cs typeface="Tahoma"/>
              </a:rPr>
              <a:t> </a:t>
            </a:r>
            <a:r>
              <a:rPr sz="1800" b="1" spc="120" dirty="0">
                <a:solidFill>
                  <a:srgbClr val="FCFBFF"/>
                </a:solidFill>
                <a:latin typeface="Tahoma"/>
                <a:cs typeface="Tahoma"/>
              </a:rPr>
              <a:t>D</a:t>
            </a:r>
            <a:r>
              <a:rPr sz="1800" b="1" spc="-135" dirty="0">
                <a:solidFill>
                  <a:srgbClr val="FCFBFF"/>
                </a:solidFill>
                <a:latin typeface="Tahoma"/>
                <a:cs typeface="Tahoma"/>
              </a:rPr>
              <a:t> </a:t>
            </a:r>
            <a:r>
              <a:rPr sz="1800" b="1" spc="35" dirty="0">
                <a:solidFill>
                  <a:srgbClr val="FCFBFF"/>
                </a:solidFill>
                <a:latin typeface="Tahoma"/>
                <a:cs typeface="Tahoma"/>
              </a:rPr>
              <a:t>E</a:t>
            </a:r>
            <a:endParaRPr sz="1800" dirty="0">
              <a:latin typeface="Tahoma"/>
              <a:cs typeface="Tahoma"/>
            </a:endParaRPr>
          </a:p>
          <a:p>
            <a:pPr marR="13970" algn="ctr">
              <a:lnSpc>
                <a:spcPct val="100000"/>
              </a:lnSpc>
              <a:spcBef>
                <a:spcPts val="2155"/>
              </a:spcBef>
            </a:pPr>
            <a:r>
              <a:rPr lang="cs-CZ" sz="1800" spc="210" dirty="0">
                <a:solidFill>
                  <a:srgbClr val="FCFBFF"/>
                </a:solidFill>
                <a:latin typeface="Verdana"/>
                <a:cs typeface="Verdana"/>
              </a:rPr>
              <a:t>HRAVÝ CARVING</a:t>
            </a:r>
          </a:p>
          <a:p>
            <a:pPr marR="10160" algn="ctr">
              <a:lnSpc>
                <a:spcPct val="100000"/>
              </a:lnSpc>
              <a:spcBef>
                <a:spcPts val="5"/>
              </a:spcBef>
            </a:pPr>
            <a:r>
              <a:rPr lang="cs-CZ" sz="1800" spc="170" dirty="0">
                <a:solidFill>
                  <a:srgbClr val="FCFBFF"/>
                </a:solidFill>
                <a:latin typeface="Verdana"/>
                <a:cs typeface="Verdana"/>
              </a:rPr>
              <a:t>PŘESNOST</a:t>
            </a:r>
          </a:p>
          <a:p>
            <a:pPr marL="2205355" marR="2224405" algn="ctr">
              <a:lnSpc>
                <a:spcPct val="100000"/>
              </a:lnSpc>
            </a:pPr>
            <a:r>
              <a:rPr lang="cs-CZ" sz="1800" spc="150" dirty="0">
                <a:solidFill>
                  <a:srgbClr val="FCFBFF"/>
                </a:solidFill>
                <a:latin typeface="Verdana"/>
                <a:cs typeface="Verdana"/>
              </a:rPr>
              <a:t>ŠIROKÉ, POHODLNÉ, IDEÁLNÍ ROZSAH A PŘIZPŮSOBITELNOST TERÉNU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930390" y="467613"/>
            <a:ext cx="40081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CFBFF"/>
                </a:solidFill>
                <a:latin typeface="Verdana"/>
                <a:cs typeface="Verdana"/>
              </a:rPr>
              <a:t>R</a:t>
            </a:r>
            <a:r>
              <a:rPr sz="1600" spc="50" dirty="0">
                <a:solidFill>
                  <a:srgbClr val="FCFBFF"/>
                </a:solidFill>
                <a:latin typeface="Verdana"/>
                <a:cs typeface="Verdana"/>
              </a:rPr>
              <a:t>  E</a:t>
            </a:r>
            <a:r>
              <a:rPr sz="1600" spc="60" dirty="0">
                <a:solidFill>
                  <a:srgbClr val="FCFBFF"/>
                </a:solidFill>
                <a:latin typeface="Verdana"/>
                <a:cs typeface="Verdana"/>
              </a:rPr>
              <a:t>  </a:t>
            </a:r>
            <a:r>
              <a:rPr sz="1600" dirty="0">
                <a:solidFill>
                  <a:srgbClr val="FCFBFF"/>
                </a:solidFill>
                <a:latin typeface="Verdana"/>
                <a:cs typeface="Verdana"/>
              </a:rPr>
              <a:t>C</a:t>
            </a:r>
            <a:r>
              <a:rPr sz="1600" spc="60" dirty="0">
                <a:solidFill>
                  <a:srgbClr val="FCFBFF"/>
                </a:solidFill>
                <a:latin typeface="Verdana"/>
                <a:cs typeface="Verdana"/>
              </a:rPr>
              <a:t>  </a:t>
            </a:r>
            <a:r>
              <a:rPr sz="1600" dirty="0">
                <a:solidFill>
                  <a:srgbClr val="FCFBFF"/>
                </a:solidFill>
                <a:latin typeface="Verdana"/>
                <a:cs typeface="Verdana"/>
              </a:rPr>
              <a:t>R</a:t>
            </a:r>
            <a:r>
              <a:rPr sz="1600" spc="55" dirty="0">
                <a:solidFill>
                  <a:srgbClr val="FCFBFF"/>
                </a:solidFill>
                <a:latin typeface="Verdana"/>
                <a:cs typeface="Verdana"/>
              </a:rPr>
              <a:t>  </a:t>
            </a:r>
            <a:r>
              <a:rPr sz="1600" spc="50" dirty="0">
                <a:solidFill>
                  <a:srgbClr val="FCFBFF"/>
                </a:solidFill>
                <a:latin typeface="Verdana"/>
                <a:cs typeface="Verdana"/>
              </a:rPr>
              <a:t>E</a:t>
            </a:r>
            <a:r>
              <a:rPr sz="1600" spc="55" dirty="0">
                <a:solidFill>
                  <a:srgbClr val="FCFBFF"/>
                </a:solidFill>
                <a:latin typeface="Verdana"/>
                <a:cs typeface="Verdana"/>
              </a:rPr>
              <a:t>  </a:t>
            </a:r>
            <a:r>
              <a:rPr sz="1600" dirty="0">
                <a:solidFill>
                  <a:srgbClr val="FCFBFF"/>
                </a:solidFill>
                <a:latin typeface="Verdana"/>
                <a:cs typeface="Verdana"/>
              </a:rPr>
              <a:t>A</a:t>
            </a:r>
            <a:r>
              <a:rPr sz="1600" spc="55" dirty="0">
                <a:solidFill>
                  <a:srgbClr val="FCFBFF"/>
                </a:solidFill>
                <a:latin typeface="Verdana"/>
                <a:cs typeface="Verdana"/>
              </a:rPr>
              <a:t>  </a:t>
            </a:r>
            <a:r>
              <a:rPr sz="1600" dirty="0">
                <a:solidFill>
                  <a:srgbClr val="FCFBFF"/>
                </a:solidFill>
                <a:latin typeface="Verdana"/>
                <a:cs typeface="Verdana"/>
              </a:rPr>
              <a:t>T</a:t>
            </a:r>
            <a:r>
              <a:rPr sz="1600" spc="60" dirty="0">
                <a:solidFill>
                  <a:srgbClr val="FCFBFF"/>
                </a:solidFill>
                <a:latin typeface="Verdana"/>
                <a:cs typeface="Verdana"/>
              </a:rPr>
              <a:t>  </a:t>
            </a:r>
            <a:r>
              <a:rPr sz="1600" dirty="0">
                <a:solidFill>
                  <a:srgbClr val="FCFBFF"/>
                </a:solidFill>
                <a:latin typeface="Verdana"/>
                <a:cs typeface="Verdana"/>
              </a:rPr>
              <a:t>I</a:t>
            </a:r>
            <a:r>
              <a:rPr sz="1600" spc="55" dirty="0">
                <a:solidFill>
                  <a:srgbClr val="FCFBFF"/>
                </a:solidFill>
                <a:latin typeface="Verdana"/>
                <a:cs typeface="Verdana"/>
              </a:rPr>
              <a:t>  </a:t>
            </a:r>
            <a:r>
              <a:rPr sz="1600" spc="75" dirty="0">
                <a:solidFill>
                  <a:srgbClr val="FCFBFF"/>
                </a:solidFill>
                <a:latin typeface="Verdana"/>
                <a:cs typeface="Verdana"/>
              </a:rPr>
              <a:t>O</a:t>
            </a:r>
            <a:r>
              <a:rPr sz="1600" spc="60" dirty="0">
                <a:solidFill>
                  <a:srgbClr val="FCFBFF"/>
                </a:solidFill>
                <a:latin typeface="Verdana"/>
                <a:cs typeface="Verdana"/>
              </a:rPr>
              <a:t>  </a:t>
            </a:r>
            <a:r>
              <a:rPr sz="1600" spc="95" dirty="0">
                <a:solidFill>
                  <a:srgbClr val="FCFBFF"/>
                </a:solidFill>
                <a:latin typeface="Verdana"/>
                <a:cs typeface="Verdana"/>
              </a:rPr>
              <a:t>N</a:t>
            </a:r>
            <a:r>
              <a:rPr sz="1600" spc="55" dirty="0">
                <a:solidFill>
                  <a:srgbClr val="FCFBFF"/>
                </a:solidFill>
                <a:latin typeface="Verdana"/>
                <a:cs typeface="Verdana"/>
              </a:rPr>
              <a:t>  </a:t>
            </a:r>
            <a:r>
              <a:rPr sz="1600" spc="95" dirty="0">
                <a:solidFill>
                  <a:srgbClr val="FCFBFF"/>
                </a:solidFill>
                <a:latin typeface="Verdana"/>
                <a:cs typeface="Verdana"/>
              </a:rPr>
              <a:t>N</a:t>
            </a:r>
            <a:r>
              <a:rPr sz="1600" spc="65" dirty="0">
                <a:solidFill>
                  <a:srgbClr val="FCFBFF"/>
                </a:solidFill>
                <a:latin typeface="Verdana"/>
                <a:cs typeface="Verdana"/>
              </a:rPr>
              <a:t>  </a:t>
            </a:r>
            <a:r>
              <a:rPr sz="1600" dirty="0">
                <a:solidFill>
                  <a:srgbClr val="FCFBFF"/>
                </a:solidFill>
                <a:latin typeface="Verdana"/>
                <a:cs typeface="Verdana"/>
              </a:rPr>
              <a:t>A</a:t>
            </a:r>
            <a:r>
              <a:rPr sz="1600" spc="55" dirty="0">
                <a:solidFill>
                  <a:srgbClr val="FCFBFF"/>
                </a:solidFill>
                <a:latin typeface="Verdana"/>
                <a:cs typeface="Verdana"/>
              </a:rPr>
              <a:t>  </a:t>
            </a:r>
            <a:r>
              <a:rPr sz="1600" dirty="0">
                <a:solidFill>
                  <a:srgbClr val="FCFBFF"/>
                </a:solidFill>
                <a:latin typeface="Verdana"/>
                <a:cs typeface="Verdana"/>
              </a:rPr>
              <a:t>L</a:t>
            </a:r>
            <a:r>
              <a:rPr sz="1600" spc="55" dirty="0">
                <a:solidFill>
                  <a:srgbClr val="FCFBFF"/>
                </a:solidFill>
                <a:latin typeface="Verdana"/>
                <a:cs typeface="Verdana"/>
              </a:rPr>
              <a:t>  </a:t>
            </a:r>
            <a:r>
              <a:rPr sz="1600" spc="-50" dirty="0">
                <a:solidFill>
                  <a:srgbClr val="FCFBFF"/>
                </a:solidFill>
                <a:latin typeface="Verdana"/>
                <a:cs typeface="Verdana"/>
              </a:rPr>
              <a:t>S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2420" y="267715"/>
            <a:ext cx="1609725" cy="6629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ts val="1460"/>
              </a:lnSpc>
              <a:spcBef>
                <a:spcPts val="95"/>
              </a:spcBef>
            </a:pPr>
            <a:r>
              <a:rPr sz="1250" spc="-10" dirty="0">
                <a:solidFill>
                  <a:srgbClr val="292729"/>
                </a:solidFill>
                <a:latin typeface="Verdana"/>
                <a:cs typeface="Verdana"/>
              </a:rPr>
              <a:t>ARCADE</a:t>
            </a:r>
            <a:endParaRPr sz="1250">
              <a:latin typeface="Verdana"/>
              <a:cs typeface="Verdana"/>
            </a:endParaRPr>
          </a:p>
          <a:p>
            <a:pPr marL="38100">
              <a:lnSpc>
                <a:spcPts val="3560"/>
              </a:lnSpc>
            </a:pPr>
            <a:r>
              <a:rPr sz="3000" b="1" dirty="0">
                <a:solidFill>
                  <a:srgbClr val="292729"/>
                </a:solidFill>
                <a:latin typeface="Tahoma"/>
                <a:cs typeface="Tahoma"/>
              </a:rPr>
              <a:t>R</a:t>
            </a:r>
            <a:r>
              <a:rPr sz="3000" b="1" spc="375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3000" b="1" spc="245" dirty="0">
                <a:solidFill>
                  <a:srgbClr val="292729"/>
                </a:solidFill>
                <a:latin typeface="Tahoma"/>
                <a:cs typeface="Tahoma"/>
              </a:rPr>
              <a:t>A</a:t>
            </a:r>
            <a:r>
              <a:rPr sz="3000" b="1" spc="-325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2400" spc="-660" baseline="45138" dirty="0">
                <a:solidFill>
                  <a:srgbClr val="FCFBFF"/>
                </a:solidFill>
                <a:latin typeface="Verdana"/>
                <a:cs typeface="Verdana"/>
              </a:rPr>
              <a:t>A</a:t>
            </a:r>
            <a:r>
              <a:rPr sz="3000" b="1" spc="-720" dirty="0">
                <a:solidFill>
                  <a:srgbClr val="292729"/>
                </a:solidFill>
                <a:latin typeface="Tahoma"/>
                <a:cs typeface="Tahoma"/>
              </a:rPr>
              <a:t>N</a:t>
            </a:r>
            <a:r>
              <a:rPr sz="2400" spc="-7" baseline="45138" dirty="0">
                <a:solidFill>
                  <a:srgbClr val="FCFBFF"/>
                </a:solidFill>
                <a:latin typeface="Verdana"/>
                <a:cs typeface="Verdana"/>
              </a:rPr>
              <a:t>S</a:t>
            </a:r>
            <a:r>
              <a:rPr sz="2400" spc="660" baseline="45138" dirty="0">
                <a:solidFill>
                  <a:srgbClr val="FCFBFF"/>
                </a:solidFill>
                <a:latin typeface="Verdana"/>
                <a:cs typeface="Verdana"/>
              </a:rPr>
              <a:t> </a:t>
            </a:r>
            <a:r>
              <a:rPr sz="3000" b="1" spc="-1950" dirty="0">
                <a:solidFill>
                  <a:srgbClr val="292729"/>
                </a:solidFill>
                <a:latin typeface="Tahoma"/>
                <a:cs typeface="Tahoma"/>
              </a:rPr>
              <a:t>G</a:t>
            </a:r>
            <a:r>
              <a:rPr sz="2400" spc="89" baseline="45138" dirty="0">
                <a:solidFill>
                  <a:srgbClr val="FCFBFF"/>
                </a:solidFill>
                <a:latin typeface="Verdana"/>
                <a:cs typeface="Verdana"/>
              </a:rPr>
              <a:t>P</a:t>
            </a:r>
            <a:endParaRPr sz="2400" baseline="45138">
              <a:latin typeface="Verdana"/>
              <a:cs typeface="Verdana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1991870" y="285369"/>
            <a:ext cx="309372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sz="1600" b="0" spc="-204" dirty="0">
                <a:solidFill>
                  <a:srgbClr val="FCFBFF"/>
                </a:solidFill>
                <a:latin typeface="Verdana"/>
                <a:cs typeface="Verdana"/>
              </a:rPr>
              <a:t>I</a:t>
            </a:r>
            <a:r>
              <a:rPr sz="1600" b="0" spc="-125" dirty="0">
                <a:solidFill>
                  <a:srgbClr val="FCFBFF"/>
                </a:solidFill>
                <a:latin typeface="Verdana"/>
                <a:cs typeface="Verdana"/>
              </a:rPr>
              <a:t> </a:t>
            </a:r>
            <a:r>
              <a:rPr sz="4500" spc="-1612" baseline="-24074" dirty="0">
                <a:solidFill>
                  <a:srgbClr val="292729"/>
                </a:solidFill>
              </a:rPr>
              <a:t>E</a:t>
            </a:r>
            <a:r>
              <a:rPr sz="1600" b="0" spc="50" dirty="0">
                <a:solidFill>
                  <a:srgbClr val="FCFBFF"/>
                </a:solidFill>
                <a:latin typeface="Verdana"/>
                <a:cs typeface="Verdana"/>
              </a:rPr>
              <a:t>R</a:t>
            </a:r>
            <a:r>
              <a:rPr sz="1600" b="0" spc="45" dirty="0">
                <a:solidFill>
                  <a:srgbClr val="FCFBFF"/>
                </a:solidFill>
                <a:latin typeface="Verdana"/>
                <a:cs typeface="Verdana"/>
              </a:rPr>
              <a:t>  </a:t>
            </a:r>
            <a:r>
              <a:rPr sz="1600" b="0" dirty="0">
                <a:solidFill>
                  <a:srgbClr val="FCFBFF"/>
                </a:solidFill>
                <a:latin typeface="Verdana"/>
                <a:cs typeface="Verdana"/>
              </a:rPr>
              <a:t>A</a:t>
            </a:r>
            <a:r>
              <a:rPr sz="1600" b="0" spc="50" dirty="0">
                <a:solidFill>
                  <a:srgbClr val="FCFBFF"/>
                </a:solidFill>
                <a:latin typeface="Verdana"/>
                <a:cs typeface="Verdana"/>
              </a:rPr>
              <a:t>  </a:t>
            </a:r>
            <a:r>
              <a:rPr sz="1600" b="0" dirty="0">
                <a:solidFill>
                  <a:srgbClr val="FCFBFF"/>
                </a:solidFill>
                <a:latin typeface="Verdana"/>
                <a:cs typeface="Verdana"/>
              </a:rPr>
              <a:t>T</a:t>
            </a:r>
            <a:r>
              <a:rPr sz="1600" b="0" spc="45" dirty="0">
                <a:solidFill>
                  <a:srgbClr val="FCFBFF"/>
                </a:solidFill>
                <a:latin typeface="Verdana"/>
                <a:cs typeface="Verdana"/>
              </a:rPr>
              <a:t>  </a:t>
            </a:r>
            <a:r>
              <a:rPr sz="1600" b="0" dirty="0">
                <a:solidFill>
                  <a:srgbClr val="FCFBFF"/>
                </a:solidFill>
                <a:latin typeface="Verdana"/>
                <a:cs typeface="Verdana"/>
              </a:rPr>
              <a:t>I</a:t>
            </a:r>
            <a:r>
              <a:rPr sz="1600" b="0" spc="50" dirty="0">
                <a:solidFill>
                  <a:srgbClr val="FCFBFF"/>
                </a:solidFill>
                <a:latin typeface="Verdana"/>
                <a:cs typeface="Verdana"/>
              </a:rPr>
              <a:t>  </a:t>
            </a:r>
            <a:r>
              <a:rPr sz="1600" b="0" spc="75" dirty="0">
                <a:solidFill>
                  <a:srgbClr val="FCFBFF"/>
                </a:solidFill>
                <a:latin typeface="Verdana"/>
                <a:cs typeface="Verdana"/>
              </a:rPr>
              <a:t>O</a:t>
            </a:r>
            <a:r>
              <a:rPr sz="1600" b="0" spc="55" dirty="0">
                <a:solidFill>
                  <a:srgbClr val="FCFBFF"/>
                </a:solidFill>
                <a:latin typeface="Verdana"/>
                <a:cs typeface="Verdana"/>
              </a:rPr>
              <a:t>  </a:t>
            </a:r>
            <a:r>
              <a:rPr sz="1600" b="0" spc="95" dirty="0">
                <a:solidFill>
                  <a:srgbClr val="FCFBFF"/>
                </a:solidFill>
                <a:latin typeface="Verdana"/>
                <a:cs typeface="Verdana"/>
              </a:rPr>
              <a:t>N</a:t>
            </a:r>
            <a:r>
              <a:rPr sz="1600" b="0" spc="55" dirty="0">
                <a:solidFill>
                  <a:srgbClr val="FCFBFF"/>
                </a:solidFill>
                <a:latin typeface="Verdana"/>
                <a:cs typeface="Verdana"/>
              </a:rPr>
              <a:t>  </a:t>
            </a:r>
            <a:r>
              <a:rPr sz="1600" b="0" spc="95" dirty="0">
                <a:solidFill>
                  <a:srgbClr val="FCFBFF"/>
                </a:solidFill>
                <a:latin typeface="Verdana"/>
                <a:cs typeface="Verdana"/>
              </a:rPr>
              <a:t>N</a:t>
            </a:r>
            <a:r>
              <a:rPr sz="1600" b="0" spc="60" dirty="0">
                <a:solidFill>
                  <a:srgbClr val="FCFBFF"/>
                </a:solidFill>
                <a:latin typeface="Verdana"/>
                <a:cs typeface="Verdana"/>
              </a:rPr>
              <a:t>  </a:t>
            </a:r>
            <a:r>
              <a:rPr sz="1600" b="0" dirty="0">
                <a:solidFill>
                  <a:srgbClr val="FCFBFF"/>
                </a:solidFill>
                <a:latin typeface="Verdana"/>
                <a:cs typeface="Verdana"/>
              </a:rPr>
              <a:t>A</a:t>
            </a:r>
            <a:r>
              <a:rPr sz="1600" b="0" spc="50" dirty="0">
                <a:solidFill>
                  <a:srgbClr val="FCFBFF"/>
                </a:solidFill>
                <a:latin typeface="Verdana"/>
                <a:cs typeface="Verdana"/>
              </a:rPr>
              <a:t>  </a:t>
            </a:r>
            <a:r>
              <a:rPr sz="1600" b="0" dirty="0">
                <a:solidFill>
                  <a:srgbClr val="FCFBFF"/>
                </a:solidFill>
                <a:latin typeface="Verdana"/>
                <a:cs typeface="Verdana"/>
              </a:rPr>
              <a:t>L</a:t>
            </a:r>
            <a:r>
              <a:rPr sz="1600" b="0" spc="50" dirty="0">
                <a:solidFill>
                  <a:srgbClr val="FCFBFF"/>
                </a:solidFill>
                <a:latin typeface="Verdana"/>
                <a:cs typeface="Verdana"/>
              </a:rPr>
              <a:t>  </a:t>
            </a:r>
            <a:r>
              <a:rPr sz="1600" b="0" spc="-50" dirty="0">
                <a:solidFill>
                  <a:srgbClr val="FCFBFF"/>
                </a:solidFill>
                <a:latin typeface="Verdana"/>
                <a:cs typeface="Verdana"/>
              </a:rPr>
              <a:t>S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23735" y="6308242"/>
            <a:ext cx="944880" cy="36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60" dirty="0">
                <a:solidFill>
                  <a:srgbClr val="292729"/>
                </a:solidFill>
                <a:latin typeface="Tahoma"/>
                <a:cs typeface="Tahoma"/>
              </a:rPr>
              <a:t>ARCADE</a:t>
            </a:r>
            <a:r>
              <a:rPr sz="1200" b="1" spc="-5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200" b="1" spc="-25" dirty="0">
                <a:solidFill>
                  <a:srgbClr val="292729"/>
                </a:solidFill>
                <a:latin typeface="Tahoma"/>
                <a:cs typeface="Tahoma"/>
              </a:rPr>
              <a:t>82</a:t>
            </a:r>
            <a:endParaRPr sz="12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900" b="1" spc="-30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000" spc="-20" dirty="0">
                <a:solidFill>
                  <a:srgbClr val="292729"/>
                </a:solidFill>
                <a:latin typeface="Verdana"/>
                <a:cs typeface="Verdana"/>
              </a:rPr>
              <a:t>XP11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290941" y="6308242"/>
            <a:ext cx="958215" cy="36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60" dirty="0">
                <a:solidFill>
                  <a:srgbClr val="292729"/>
                </a:solidFill>
                <a:latin typeface="Tahoma"/>
                <a:cs typeface="Tahoma"/>
              </a:rPr>
              <a:t>ARCADE</a:t>
            </a:r>
            <a:r>
              <a:rPr sz="1200" b="1" spc="-5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200" b="1" spc="-25" dirty="0">
                <a:solidFill>
                  <a:srgbClr val="292729"/>
                </a:solidFill>
                <a:latin typeface="Tahoma"/>
                <a:cs typeface="Tahoma"/>
              </a:rPr>
              <a:t>80</a:t>
            </a:r>
            <a:endParaRPr sz="12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900" b="1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000" spc="-20" dirty="0">
                <a:solidFill>
                  <a:srgbClr val="292729"/>
                </a:solidFill>
                <a:latin typeface="Verdana"/>
                <a:cs typeface="Verdana"/>
              </a:rPr>
              <a:t>XP10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130408" y="6308242"/>
            <a:ext cx="949325" cy="36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60" dirty="0">
                <a:solidFill>
                  <a:srgbClr val="292729"/>
                </a:solidFill>
                <a:latin typeface="Tahoma"/>
                <a:cs typeface="Tahoma"/>
              </a:rPr>
              <a:t>ARCADE</a:t>
            </a:r>
            <a:r>
              <a:rPr sz="1200" b="1" spc="-5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200" b="1" spc="-25" dirty="0">
                <a:solidFill>
                  <a:srgbClr val="292729"/>
                </a:solidFill>
                <a:latin typeface="Tahoma"/>
                <a:cs typeface="Tahoma"/>
              </a:rPr>
              <a:t>78</a:t>
            </a:r>
            <a:endParaRPr sz="12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900" b="1" spc="35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000" spc="-20" dirty="0">
                <a:solidFill>
                  <a:srgbClr val="292729"/>
                </a:solidFill>
                <a:latin typeface="Verdana"/>
                <a:cs typeface="Verdana"/>
              </a:rPr>
              <a:t>XP10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19378" y="6285991"/>
            <a:ext cx="956944" cy="4997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60" dirty="0">
                <a:solidFill>
                  <a:srgbClr val="292729"/>
                </a:solidFill>
                <a:latin typeface="Tahoma"/>
                <a:cs typeface="Tahoma"/>
              </a:rPr>
              <a:t>ARCADE</a:t>
            </a:r>
            <a:r>
              <a:rPr sz="1200" b="1" spc="-5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200" b="1" spc="-25" dirty="0">
                <a:solidFill>
                  <a:srgbClr val="292729"/>
                </a:solidFill>
                <a:latin typeface="Tahoma"/>
                <a:cs typeface="Tahoma"/>
              </a:rPr>
              <a:t>94</a:t>
            </a:r>
            <a:endParaRPr sz="12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900" b="1" spc="-35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000" spc="40" dirty="0">
                <a:solidFill>
                  <a:srgbClr val="292729"/>
                </a:solidFill>
                <a:latin typeface="Verdana"/>
                <a:cs typeface="Verdana"/>
              </a:rPr>
              <a:t>OPEN</a:t>
            </a:r>
            <a:endParaRPr sz="10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900" b="1" spc="-20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292729"/>
                </a:solidFill>
                <a:latin typeface="Verdana"/>
                <a:cs typeface="Verdana"/>
              </a:rPr>
              <a:t>K</a:t>
            </a:r>
            <a:r>
              <a:rPr sz="900" spc="-85" dirty="0">
                <a:solidFill>
                  <a:srgbClr val="292729"/>
                </a:solidFill>
                <a:latin typeface="Verdana"/>
                <a:cs typeface="Verdana"/>
              </a:rPr>
              <a:t> </a:t>
            </a:r>
            <a:r>
              <a:rPr sz="900" spc="-20" dirty="0">
                <a:solidFill>
                  <a:srgbClr val="292729"/>
                </a:solidFill>
                <a:latin typeface="Verdana"/>
                <a:cs typeface="Verdana"/>
              </a:rPr>
              <a:t>SPX12</a:t>
            </a:r>
            <a:endParaRPr sz="900" dirty="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59176" y="6284772"/>
            <a:ext cx="955040" cy="4997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60" dirty="0">
                <a:solidFill>
                  <a:srgbClr val="292729"/>
                </a:solidFill>
                <a:latin typeface="Tahoma"/>
                <a:cs typeface="Tahoma"/>
              </a:rPr>
              <a:t>ARCADE</a:t>
            </a:r>
            <a:r>
              <a:rPr sz="1200" b="1" spc="-5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200" b="1" spc="-25" dirty="0">
                <a:solidFill>
                  <a:srgbClr val="292729"/>
                </a:solidFill>
                <a:latin typeface="Tahoma"/>
                <a:cs typeface="Tahoma"/>
              </a:rPr>
              <a:t>88</a:t>
            </a:r>
            <a:endParaRPr sz="12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b="1" spc="15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000" spc="40" dirty="0">
                <a:solidFill>
                  <a:srgbClr val="292729"/>
                </a:solidFill>
                <a:latin typeface="Verdana"/>
                <a:cs typeface="Verdana"/>
              </a:rPr>
              <a:t>OPEN</a:t>
            </a:r>
            <a:endParaRPr sz="10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900" b="1" spc="-5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292729"/>
                </a:solidFill>
                <a:latin typeface="Verdana"/>
                <a:cs typeface="Verdana"/>
              </a:rPr>
              <a:t>K</a:t>
            </a:r>
            <a:r>
              <a:rPr sz="900" spc="-75" dirty="0">
                <a:solidFill>
                  <a:srgbClr val="292729"/>
                </a:solidFill>
                <a:latin typeface="Verdana"/>
                <a:cs typeface="Verdana"/>
              </a:rPr>
              <a:t> </a:t>
            </a:r>
            <a:r>
              <a:rPr sz="900" spc="-20" dirty="0">
                <a:solidFill>
                  <a:srgbClr val="292729"/>
                </a:solidFill>
                <a:latin typeface="Verdana"/>
                <a:cs typeface="Verdana"/>
              </a:rPr>
              <a:t>SPX12</a:t>
            </a:r>
            <a:endParaRPr sz="900" dirty="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29073" y="6299403"/>
            <a:ext cx="959485" cy="4997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60" dirty="0">
                <a:solidFill>
                  <a:srgbClr val="292729"/>
                </a:solidFill>
                <a:latin typeface="Tahoma"/>
                <a:cs typeface="Tahoma"/>
              </a:rPr>
              <a:t>ARCADE</a:t>
            </a:r>
            <a:r>
              <a:rPr sz="1200" b="1" spc="-5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200" b="1" spc="-25" dirty="0">
                <a:solidFill>
                  <a:srgbClr val="292729"/>
                </a:solidFill>
                <a:latin typeface="Tahoma"/>
                <a:cs typeface="Tahoma"/>
              </a:rPr>
              <a:t>84</a:t>
            </a:r>
            <a:endParaRPr sz="12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900" b="1" spc="-10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000" spc="40" dirty="0">
                <a:solidFill>
                  <a:srgbClr val="292729"/>
                </a:solidFill>
                <a:latin typeface="Verdana"/>
                <a:cs typeface="Verdana"/>
              </a:rPr>
              <a:t>OPEN</a:t>
            </a:r>
            <a:endParaRPr sz="10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900" b="1" spc="5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292729"/>
                </a:solidFill>
                <a:latin typeface="Verdana"/>
                <a:cs typeface="Verdana"/>
              </a:rPr>
              <a:t>K</a:t>
            </a:r>
            <a:r>
              <a:rPr sz="900" spc="-60" dirty="0">
                <a:solidFill>
                  <a:srgbClr val="292729"/>
                </a:solidFill>
                <a:latin typeface="Verdana"/>
                <a:cs typeface="Verdana"/>
              </a:rPr>
              <a:t> </a:t>
            </a:r>
            <a:r>
              <a:rPr sz="900" spc="-10" dirty="0">
                <a:solidFill>
                  <a:srgbClr val="292729"/>
                </a:solidFill>
                <a:latin typeface="Verdana"/>
                <a:cs typeface="Verdana"/>
              </a:rPr>
              <a:t>SPX12</a:t>
            </a:r>
            <a:endParaRPr sz="900" dirty="0">
              <a:latin typeface="Verdana"/>
              <a:cs typeface="Verdana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45065" y="968246"/>
            <a:ext cx="455597" cy="520667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69769" y="953885"/>
            <a:ext cx="460199" cy="5197519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986616" y="967676"/>
            <a:ext cx="453605" cy="5258789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445968" y="980609"/>
            <a:ext cx="449024" cy="5219866"/>
          </a:xfrm>
          <a:prstGeom prst="rect">
            <a:avLst/>
          </a:prstGeom>
        </p:spPr>
      </p:pic>
      <p:pic>
        <p:nvPicPr>
          <p:cNvPr id="15" name="object 15" descr="Une image contenant plastique  Description générée automatiquement avec une confiance moyenne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010267" y="851535"/>
            <a:ext cx="1167511" cy="5500497"/>
          </a:xfrm>
          <a:prstGeom prst="rect">
            <a:avLst/>
          </a:prstGeom>
        </p:spPr>
      </p:pic>
      <p:pic>
        <p:nvPicPr>
          <p:cNvPr id="16" name="object 16" descr="Une image contenant plastique  Description générée automatiquement avec une confiance moyenne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165210" y="861542"/>
            <a:ext cx="1167510" cy="5500497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343272" y="980588"/>
            <a:ext cx="1024209" cy="5264969"/>
          </a:xfrm>
          <a:prstGeom prst="rect">
            <a:avLst/>
          </a:prstGeom>
        </p:spPr>
      </p:pic>
      <p:pic>
        <p:nvPicPr>
          <p:cNvPr id="18" name="object 18" descr="Une image contenant bouteille  Description générée automatiquement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43164" y="1004594"/>
            <a:ext cx="995768" cy="5205377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Une image contenant regarder, bouteille  Description générée automatiquement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39229" y="119987"/>
            <a:ext cx="1127147" cy="664079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534400" y="5059422"/>
            <a:ext cx="3107980" cy="807978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26670">
              <a:lnSpc>
                <a:spcPct val="100000"/>
              </a:lnSpc>
              <a:spcBef>
                <a:spcPts val="525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12700" marR="5080">
              <a:lnSpc>
                <a:spcPct val="120000"/>
              </a:lnSpc>
              <a:spcBef>
                <a:spcPts val="204"/>
              </a:spcBef>
            </a:pPr>
            <a:r>
              <a:rPr lang="cs-CZ" sz="1050" dirty="0">
                <a:latin typeface="Verdana"/>
                <a:cs typeface="Verdana"/>
              </a:rPr>
              <a:t>Zkušení lyžaři, členové HS a lyžařští instruktoři, kteří hledají lyže s nejlepším výkonem za všech podmínek.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38759" y="244856"/>
            <a:ext cx="2437130" cy="727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95"/>
              </a:lnSpc>
              <a:spcBef>
                <a:spcPts val="100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UNISEX</a:t>
            </a:r>
            <a:r>
              <a:rPr sz="1100" spc="-9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6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60" dirty="0">
                <a:solidFill>
                  <a:srgbClr val="7E7E7E"/>
                </a:solidFill>
                <a:latin typeface="Verdana"/>
                <a:cs typeface="Verdana"/>
              </a:rPr>
              <a:t>–</a:t>
            </a:r>
            <a:r>
              <a:rPr sz="1100" spc="-6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7E7E7E"/>
                </a:solidFill>
                <a:latin typeface="Verdana"/>
                <a:cs typeface="Verdana"/>
              </a:rPr>
              <a:t>ALL</a:t>
            </a:r>
            <a:r>
              <a:rPr sz="1100" spc="-7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MOUNTAIN</a:t>
            </a:r>
            <a:endParaRPr sz="1100">
              <a:latin typeface="Verdana"/>
              <a:cs typeface="Verdana"/>
            </a:endParaRPr>
          </a:p>
          <a:p>
            <a:pPr marL="12700">
              <a:lnSpc>
                <a:spcPts val="2855"/>
              </a:lnSpc>
              <a:tabLst>
                <a:tab pos="1951355" algn="l"/>
              </a:tabLst>
            </a:pPr>
            <a:r>
              <a:rPr sz="2400" b="1" spc="19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R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0" dirty="0">
                <a:solidFill>
                  <a:srgbClr val="030505"/>
                </a:solidFill>
                <a:latin typeface="Tahoma"/>
                <a:cs typeface="Tahoma"/>
              </a:rPr>
              <a:t>C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9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0" dirty="0">
                <a:solidFill>
                  <a:srgbClr val="030505"/>
                </a:solidFill>
                <a:latin typeface="Tahoma"/>
                <a:cs typeface="Tahoma"/>
              </a:rPr>
              <a:t>D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8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	9</a:t>
            </a:r>
            <a:r>
              <a:rPr sz="2400" b="1" spc="-17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70" dirty="0">
                <a:solidFill>
                  <a:srgbClr val="030505"/>
                </a:solidFill>
                <a:latin typeface="Tahoma"/>
                <a:cs typeface="Tahoma"/>
              </a:rPr>
              <a:t>4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RAOFX01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8759" y="1106170"/>
            <a:ext cx="1971041" cy="1223027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>
              <a:lnSpc>
                <a:spcPct val="103099"/>
              </a:lnSpc>
              <a:spcBef>
                <a:spcPts val="60"/>
              </a:spcBef>
            </a:pPr>
            <a:r>
              <a:rPr sz="1100" spc="-25" dirty="0">
                <a:latin typeface="Verdana"/>
                <a:cs typeface="Verdana"/>
              </a:rPr>
              <a:t>RAOFX01</a:t>
            </a:r>
            <a:r>
              <a:rPr sz="1100" spc="4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ARCADE</a:t>
            </a:r>
            <a:r>
              <a:rPr sz="1100" spc="1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94 </a:t>
            </a:r>
            <a:r>
              <a:rPr sz="1100" spc="75" dirty="0">
                <a:latin typeface="Verdana"/>
                <a:cs typeface="Verdana"/>
              </a:rPr>
              <a:t>OPEN</a:t>
            </a:r>
            <a:r>
              <a:rPr sz="1100" spc="-110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105" dirty="0">
                <a:latin typeface="Verdana"/>
                <a:cs typeface="Verdana"/>
              </a:rPr>
              <a:t> </a:t>
            </a:r>
            <a:r>
              <a:rPr lang="cs-CZ" sz="1100" b="1" spc="-105" dirty="0">
                <a:solidFill>
                  <a:srgbClr val="292729"/>
                </a:solidFill>
                <a:latin typeface="Tahoma"/>
                <a:cs typeface="Tahoma"/>
              </a:rPr>
              <a:t>18 490,-</a:t>
            </a:r>
            <a:r>
              <a:rPr sz="1100" b="1" spc="150" dirty="0">
                <a:latin typeface="Tahoma"/>
                <a:cs typeface="Tahoma"/>
              </a:rPr>
              <a:t> </a:t>
            </a:r>
            <a:r>
              <a:rPr sz="1100" spc="-30" dirty="0">
                <a:latin typeface="Verdana"/>
                <a:cs typeface="Verdana"/>
              </a:rPr>
              <a:t>RROFX01</a:t>
            </a:r>
            <a:r>
              <a:rPr sz="1100" spc="5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ARCADE</a:t>
            </a:r>
            <a:r>
              <a:rPr sz="1100" spc="2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94 </a:t>
            </a:r>
            <a:r>
              <a:rPr sz="1100" spc="-80" dirty="0">
                <a:latin typeface="Verdana"/>
                <a:cs typeface="Verdana"/>
              </a:rPr>
              <a:t>SPX13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lang="cs-CZ" sz="1100" b="1" spc="-85" dirty="0">
                <a:solidFill>
                  <a:srgbClr val="292729"/>
                </a:solidFill>
                <a:latin typeface="Tahoma"/>
                <a:cs typeface="Tahoma"/>
              </a:rPr>
              <a:t>23 990,- </a:t>
            </a:r>
            <a:r>
              <a:rPr sz="1100" b="1" spc="150" dirty="0">
                <a:latin typeface="Tahoma"/>
                <a:cs typeface="Tahoma"/>
              </a:rPr>
              <a:t> </a:t>
            </a:r>
            <a:r>
              <a:rPr sz="1100" dirty="0">
                <a:latin typeface="Verdana"/>
                <a:cs typeface="Verdana"/>
              </a:rPr>
              <a:t>RROFX03</a:t>
            </a:r>
            <a:r>
              <a:rPr sz="1100" spc="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ARCADE</a:t>
            </a:r>
            <a:r>
              <a:rPr sz="1100" spc="3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94 </a:t>
            </a:r>
            <a:r>
              <a:rPr sz="1100" dirty="0">
                <a:latin typeface="Verdana"/>
                <a:cs typeface="Verdana"/>
              </a:rPr>
              <a:t>KONECT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spc="-80" dirty="0">
                <a:latin typeface="Verdana"/>
                <a:cs typeface="Verdana"/>
              </a:rPr>
              <a:t>SPX12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lang="cs-CZ" sz="1100" b="1" spc="-60" dirty="0">
                <a:solidFill>
                  <a:srgbClr val="292729"/>
                </a:solidFill>
                <a:latin typeface="Tahoma"/>
                <a:cs typeface="Tahoma"/>
              </a:rPr>
              <a:t>23 590,- </a:t>
            </a:r>
            <a:r>
              <a:rPr sz="1100" b="1" spc="140" dirty="0">
                <a:latin typeface="Tahoma"/>
                <a:cs typeface="Tahoma"/>
              </a:rPr>
              <a:t> </a:t>
            </a:r>
            <a:r>
              <a:rPr sz="1100" dirty="0">
                <a:latin typeface="Verdana"/>
                <a:cs typeface="Verdana"/>
              </a:rPr>
              <a:t>RROFX04</a:t>
            </a:r>
            <a:r>
              <a:rPr sz="1100" spc="10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ARCADE</a:t>
            </a:r>
            <a:r>
              <a:rPr sz="1100" spc="9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94</a:t>
            </a:r>
            <a:endParaRPr sz="11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PIVOT</a:t>
            </a:r>
            <a:r>
              <a:rPr sz="1100" spc="-100" dirty="0">
                <a:latin typeface="Verdana"/>
                <a:cs typeface="Verdana"/>
              </a:rPr>
              <a:t> </a:t>
            </a:r>
            <a:r>
              <a:rPr sz="1100" spc="-195" dirty="0">
                <a:latin typeface="Verdana"/>
                <a:cs typeface="Verdana"/>
              </a:rPr>
              <a:t>15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lang="cs-CZ" sz="1100" b="1" spc="-195" dirty="0">
                <a:latin typeface="Tahoma"/>
                <a:cs typeface="Tahoma"/>
              </a:rPr>
              <a:t>28  990,- </a:t>
            </a:r>
            <a:endParaRPr sz="1100" dirty="0">
              <a:latin typeface="Tahoma"/>
              <a:cs typeface="Tahoma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5104129" y="1342109"/>
          <a:ext cx="2936240" cy="11207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36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7325">
                <a:tc>
                  <a:txBody>
                    <a:bodyPr/>
                    <a:lstStyle/>
                    <a:p>
                      <a:pPr>
                        <a:lnSpc>
                          <a:spcPts val="1230"/>
                        </a:lnSpc>
                      </a:pPr>
                      <a:r>
                        <a:rPr sz="1050" spc="70" dirty="0">
                          <a:latin typeface="Verdana"/>
                          <a:cs typeface="Verdana"/>
                        </a:rPr>
                        <a:t>OPEN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KONECT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14" dirty="0">
                          <a:latin typeface="Verdana"/>
                          <a:cs typeface="Verdana"/>
                        </a:rPr>
                        <a:t>154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162</a:t>
                      </a:r>
                      <a:r>
                        <a:rPr sz="105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170</a:t>
                      </a:r>
                      <a:r>
                        <a:rPr sz="105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178</a:t>
                      </a:r>
                      <a:r>
                        <a:rPr sz="105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186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3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138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94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127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60" dirty="0">
                          <a:latin typeface="Verdana"/>
                          <a:cs typeface="Verdana"/>
                        </a:rPr>
                        <a:t>16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(178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90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4,2</a:t>
                      </a:r>
                      <a:r>
                        <a:rPr sz="1050" spc="-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(178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object 9"/>
          <p:cNvSpPr/>
          <p:nvPr/>
        </p:nvSpPr>
        <p:spPr>
          <a:xfrm>
            <a:off x="8610600" y="50292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10600" y="5867400"/>
            <a:ext cx="2707005" cy="635"/>
          </a:xfrm>
          <a:custGeom>
            <a:avLst/>
            <a:gdLst/>
            <a:ahLst/>
            <a:cxnLst/>
            <a:rect l="l" t="t" r="r" b="b"/>
            <a:pathLst>
              <a:path w="2707004" h="635">
                <a:moveTo>
                  <a:pt x="0" y="0"/>
                </a:moveTo>
                <a:lnTo>
                  <a:pt x="2706751" y="12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8534400" y="5867400"/>
            <a:ext cx="3336416" cy="984885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34925">
              <a:lnSpc>
                <a:spcPct val="100000"/>
              </a:lnSpc>
              <a:spcBef>
                <a:spcPts val="440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38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Precizní kontrola ovládání a síla pro progresivní carving</a:t>
            </a: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lang="cs-CZ" sz="1050" dirty="0">
                <a:latin typeface="Verdana"/>
                <a:cs typeface="Verdana"/>
              </a:rPr>
              <a:t>Manévrovatelnost a přizpůsobivost</a:t>
            </a: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lang="cs-CZ" sz="1050" dirty="0">
                <a:latin typeface="Verdana"/>
                <a:cs typeface="Verdana"/>
              </a:rPr>
              <a:t>Pohodlí </a:t>
            </a:r>
            <a:r>
              <a:rPr lang="cs-CZ" sz="1050" spc="-70" dirty="0">
                <a:latin typeface="Verdana"/>
                <a:cs typeface="Verdana"/>
              </a:rPr>
              <a:t>&amp;</a:t>
            </a:r>
            <a:r>
              <a:rPr lang="cs-CZ" sz="1050" spc="-35" dirty="0">
                <a:latin typeface="Verdana"/>
                <a:cs typeface="Verdana"/>
              </a:rPr>
              <a:t> universálnost</a:t>
            </a:r>
            <a:endParaRPr lang="cs-CZ" sz="1050" dirty="0">
              <a:latin typeface="Verdana"/>
              <a:cs typeface="Verdana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6620" y="4110379"/>
            <a:ext cx="1864614" cy="1207211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1851893" y="187528"/>
            <a:ext cx="245745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35" dirty="0">
                <a:solidFill>
                  <a:srgbClr val="FCFBFF"/>
                </a:solidFill>
                <a:latin typeface="Tahoma"/>
                <a:cs typeface="Tahoma"/>
              </a:rPr>
              <a:t>CO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89128" y="5632450"/>
            <a:ext cx="2981152" cy="1192633"/>
          </a:xfrm>
          <a:prstGeom prst="rect">
            <a:avLst/>
          </a:prstGeom>
          <a:ln w="12700">
            <a:noFill/>
          </a:ln>
        </p:spPr>
        <p:txBody>
          <a:bodyPr vert="horz" wrap="square" lIns="0" tIns="58419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459"/>
              </a:spcBef>
            </a:pP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50" dirty="0">
                <a:latin typeface="Tahoma"/>
                <a:cs typeface="Tahoma"/>
              </a:rPr>
              <a:t>D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114" dirty="0">
                <a:latin typeface="Tahoma"/>
                <a:cs typeface="Tahoma"/>
              </a:rPr>
              <a:t> 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G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" dirty="0">
                <a:latin typeface="Tahoma"/>
                <a:cs typeface="Tahoma"/>
              </a:rPr>
              <a:t>E</a:t>
            </a:r>
            <a:endParaRPr sz="1000" dirty="0">
              <a:latin typeface="Tahoma"/>
              <a:cs typeface="Tahoma"/>
            </a:endParaRPr>
          </a:p>
          <a:p>
            <a:pPr marL="8890">
              <a:lnSpc>
                <a:spcPct val="115000"/>
              </a:lnSpc>
              <a:spcBef>
                <a:spcPts val="265"/>
              </a:spcBef>
              <a:spcAft>
                <a:spcPts val="800"/>
              </a:spcAft>
            </a:pPr>
            <a:r>
              <a:rPr lang="cs-CZ" sz="1000" i="1" kern="100" spc="-9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ARCADE jsou určeny pro sníh, jaký skutečně  najdete, a ne pro ten, jaký očekáváte. </a:t>
            </a:r>
            <a:endParaRPr lang="cs-CZ" sz="1000" kern="10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cs-CZ" sz="1000" b="1" i="1" spc="-90" dirty="0">
                <a:solidFill>
                  <a:schemeClr val="bg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100 % delší oblouky.</a:t>
            </a:r>
            <a:r>
              <a:rPr lang="cs-CZ" sz="1000" dirty="0">
                <a:solidFill>
                  <a:schemeClr val="bg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cs-CZ" sz="1000" b="1" i="1" kern="100" spc="-90" dirty="0">
                <a:solidFill>
                  <a:schemeClr val="bg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</a:t>
            </a:r>
            <a:endParaRPr lang="cs-CZ" sz="1000" kern="100" dirty="0">
              <a:solidFill>
                <a:schemeClr val="bg1">
                  <a:lumMod val="50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73660" marR="321310">
              <a:spcBef>
                <a:spcPts val="409"/>
              </a:spcBef>
            </a:pPr>
            <a:endParaRPr sz="1000" b="1" i="1" spc="-330" dirty="0">
              <a:solidFill>
                <a:srgbClr val="7E7E7E"/>
              </a:solidFill>
              <a:latin typeface="Verdan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8720835" y="107797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8716771" y="1040738"/>
            <a:ext cx="2922905" cy="228909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9050" algn="just">
              <a:lnSpc>
                <a:spcPct val="100000"/>
              </a:lnSpc>
              <a:spcBef>
                <a:spcPts val="585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096383" y="1113536"/>
            <a:ext cx="10731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L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248725" y="1113536"/>
            <a:ext cx="159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093715" y="108585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123307" y="2464942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" name="object 22"/>
          <p:cNvGrpSpPr/>
          <p:nvPr/>
        </p:nvGrpSpPr>
        <p:grpSpPr>
          <a:xfrm>
            <a:off x="5123307" y="2822384"/>
            <a:ext cx="3027680" cy="683895"/>
            <a:chOff x="5123307" y="2822384"/>
            <a:chExt cx="3027680" cy="683895"/>
          </a:xfrm>
        </p:grpSpPr>
        <p:pic>
          <p:nvPicPr>
            <p:cNvPr id="23" name="object 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87034" y="2822384"/>
              <a:ext cx="2163775" cy="682053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5123307" y="3502787"/>
              <a:ext cx="2817495" cy="0"/>
            </a:xfrm>
            <a:custGeom>
              <a:avLst/>
              <a:gdLst/>
              <a:ahLst/>
              <a:cxnLst/>
              <a:rect l="l" t="t" r="r" b="b"/>
              <a:pathLst>
                <a:path w="2817495">
                  <a:moveTo>
                    <a:pt x="0" y="0"/>
                  </a:moveTo>
                  <a:lnTo>
                    <a:pt x="2816987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5116448" y="2413246"/>
            <a:ext cx="1464310" cy="64706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lang="pt-BR" sz="1000" b="1" dirty="0">
                <a:latin typeface="Tahoma"/>
                <a:cs typeface="Tahoma"/>
              </a:rPr>
              <a:t>T E C H N O L O G I E </a:t>
            </a:r>
            <a:endParaRPr sz="1000" dirty="0">
              <a:latin typeface="Tahoma"/>
              <a:cs typeface="Tahoma"/>
            </a:endParaRPr>
          </a:p>
          <a:p>
            <a:pPr marL="187960" indent="-166370">
              <a:lnSpc>
                <a:spcPct val="100000"/>
              </a:lnSpc>
              <a:spcBef>
                <a:spcPts val="605"/>
              </a:spcBef>
              <a:buFont typeface="Times New Roman"/>
              <a:buChar char="►"/>
              <a:tabLst>
                <a:tab pos="187960" algn="l"/>
              </a:tabLst>
            </a:pPr>
            <a:r>
              <a:rPr sz="1050" dirty="0">
                <a:latin typeface="Verdana"/>
                <a:cs typeface="Verdana"/>
              </a:rPr>
              <a:t>V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A</a:t>
            </a:r>
            <a:r>
              <a:rPr sz="1050" spc="-80" dirty="0">
                <a:latin typeface="Verdana"/>
                <a:cs typeface="Verdana"/>
              </a:rPr>
              <a:t> </a:t>
            </a:r>
            <a:r>
              <a:rPr sz="1050" spc="-50" dirty="0">
                <a:latin typeface="Verdana"/>
                <a:cs typeface="Verdana"/>
              </a:rPr>
              <a:t>S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spcBef>
                <a:spcPts val="5"/>
              </a:spcBef>
              <a:buFont typeface="Times New Roman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L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C</a:t>
            </a:r>
            <a:r>
              <a:rPr sz="1050" spc="-80" dirty="0">
                <a:latin typeface="Verdana"/>
                <a:cs typeface="Verdana"/>
              </a:rPr>
              <a:t> </a:t>
            </a:r>
            <a:r>
              <a:rPr sz="1050" spc="-50" dirty="0">
                <a:latin typeface="Verdana"/>
                <a:cs typeface="Verdana"/>
              </a:rPr>
              <a:t>T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125592" y="3531870"/>
            <a:ext cx="148272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43331" y="3239516"/>
            <a:ext cx="1476375" cy="657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2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M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M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0" dirty="0">
                <a:latin typeface="Tahoma"/>
                <a:cs typeface="Tahoma"/>
              </a:rPr>
              <a:t>D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D</a:t>
            </a:r>
            <a:endParaRPr sz="1000">
              <a:latin typeface="Tahoma"/>
              <a:cs typeface="Tahoma"/>
            </a:endParaRPr>
          </a:p>
          <a:p>
            <a:pPr marL="12700">
              <a:lnSpc>
                <a:spcPts val="1260"/>
              </a:lnSpc>
            </a:pPr>
            <a:r>
              <a:rPr sz="1050" spc="-10" dirty="0">
                <a:latin typeface="Verdana"/>
                <a:cs typeface="Verdana"/>
              </a:rPr>
              <a:t>FCOPA13</a:t>
            </a:r>
            <a:endParaRPr sz="10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050" dirty="0">
                <a:latin typeface="Verdana"/>
                <a:cs typeface="Verdana"/>
              </a:rPr>
              <a:t>PIVOT</a:t>
            </a:r>
            <a:r>
              <a:rPr sz="1050" spc="-114" dirty="0">
                <a:latin typeface="Verdana"/>
                <a:cs typeface="Verdana"/>
              </a:rPr>
              <a:t> </a:t>
            </a:r>
            <a:r>
              <a:rPr sz="1050" spc="-75" dirty="0">
                <a:latin typeface="Verdana"/>
                <a:cs typeface="Verdana"/>
              </a:rPr>
              <a:t>2.0 </a:t>
            </a:r>
            <a:r>
              <a:rPr sz="1050" spc="-185" dirty="0">
                <a:latin typeface="Verdana"/>
                <a:cs typeface="Verdana"/>
              </a:rPr>
              <a:t>15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spc="60" dirty="0">
                <a:latin typeface="Verdana"/>
                <a:cs typeface="Verdana"/>
              </a:rPr>
              <a:t>GW</a:t>
            </a:r>
            <a:r>
              <a:rPr sz="1050" spc="-95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B95</a:t>
            </a:r>
            <a:endParaRPr sz="10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050" spc="65" dirty="0">
                <a:latin typeface="Verdana"/>
                <a:cs typeface="Verdana"/>
              </a:rPr>
              <a:t>PURPLE</a:t>
            </a:r>
            <a:r>
              <a:rPr sz="1050" spc="-11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GOLD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799183" y="3239516"/>
            <a:ext cx="93726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V Á Z Á N Í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224053" y="3217926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0" name="object 30"/>
          <p:cNvGrpSpPr/>
          <p:nvPr/>
        </p:nvGrpSpPr>
        <p:grpSpPr>
          <a:xfrm>
            <a:off x="247840" y="2624835"/>
            <a:ext cx="2412365" cy="87630"/>
            <a:chOff x="247840" y="2624835"/>
            <a:chExt cx="2412365" cy="87630"/>
          </a:xfrm>
        </p:grpSpPr>
        <p:sp>
          <p:nvSpPr>
            <p:cNvPr id="31" name="object 31"/>
            <p:cNvSpPr/>
            <p:nvPr/>
          </p:nvSpPr>
          <p:spPr>
            <a:xfrm>
              <a:off x="247840" y="2624835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826"/>
                  </a:lnTo>
                  <a:lnTo>
                    <a:pt x="3428" y="26669"/>
                  </a:lnTo>
                  <a:lnTo>
                    <a:pt x="0" y="43561"/>
                  </a:lnTo>
                  <a:lnTo>
                    <a:pt x="3428" y="60578"/>
                  </a:lnTo>
                  <a:lnTo>
                    <a:pt x="12750" y="74422"/>
                  </a:lnTo>
                  <a:lnTo>
                    <a:pt x="26593" y="83692"/>
                  </a:lnTo>
                  <a:lnTo>
                    <a:pt x="43535" y="87122"/>
                  </a:lnTo>
                  <a:lnTo>
                    <a:pt x="2368486" y="87122"/>
                  </a:lnTo>
                  <a:lnTo>
                    <a:pt x="2385504" y="83692"/>
                  </a:lnTo>
                  <a:lnTo>
                    <a:pt x="2399347" y="74422"/>
                  </a:lnTo>
                  <a:lnTo>
                    <a:pt x="2408618" y="60578"/>
                  </a:lnTo>
                  <a:lnTo>
                    <a:pt x="2412047" y="43561"/>
                  </a:lnTo>
                  <a:lnTo>
                    <a:pt x="2408618" y="26669"/>
                  </a:lnTo>
                  <a:lnTo>
                    <a:pt x="2399347" y="12826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897572" y="2638932"/>
              <a:ext cx="1158240" cy="60960"/>
            </a:xfrm>
            <a:custGeom>
              <a:avLst/>
              <a:gdLst/>
              <a:ahLst/>
              <a:cxnLst/>
              <a:rect l="l" t="t" r="r" b="b"/>
              <a:pathLst>
                <a:path w="1158239" h="60960">
                  <a:moveTo>
                    <a:pt x="1118298" y="0"/>
                  </a:moveTo>
                  <a:lnTo>
                    <a:pt x="39941" y="0"/>
                  </a:lnTo>
                  <a:lnTo>
                    <a:pt x="24384" y="2412"/>
                  </a:lnTo>
                  <a:lnTo>
                    <a:pt x="11696" y="8889"/>
                  </a:lnTo>
                  <a:lnTo>
                    <a:pt x="3136" y="18541"/>
                  </a:lnTo>
                  <a:lnTo>
                    <a:pt x="0" y="30352"/>
                  </a:lnTo>
                  <a:lnTo>
                    <a:pt x="3136" y="42163"/>
                  </a:lnTo>
                  <a:lnTo>
                    <a:pt x="11696" y="51815"/>
                  </a:lnTo>
                  <a:lnTo>
                    <a:pt x="24384" y="58419"/>
                  </a:lnTo>
                  <a:lnTo>
                    <a:pt x="39941" y="60832"/>
                  </a:lnTo>
                  <a:lnTo>
                    <a:pt x="1118298" y="60832"/>
                  </a:lnTo>
                  <a:lnTo>
                    <a:pt x="1133792" y="58419"/>
                  </a:lnTo>
                  <a:lnTo>
                    <a:pt x="1146492" y="51815"/>
                  </a:lnTo>
                  <a:lnTo>
                    <a:pt x="1155128" y="42163"/>
                  </a:lnTo>
                  <a:lnTo>
                    <a:pt x="1158176" y="30352"/>
                  </a:lnTo>
                  <a:lnTo>
                    <a:pt x="1155128" y="18541"/>
                  </a:lnTo>
                  <a:lnTo>
                    <a:pt x="1146492" y="8889"/>
                  </a:lnTo>
                  <a:lnTo>
                    <a:pt x="1133792" y="2412"/>
                  </a:lnTo>
                  <a:lnTo>
                    <a:pt x="1118298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3" name="object 33"/>
          <p:cNvGrpSpPr/>
          <p:nvPr/>
        </p:nvGrpSpPr>
        <p:grpSpPr>
          <a:xfrm>
            <a:off x="247840" y="2895219"/>
            <a:ext cx="2412365" cy="87630"/>
            <a:chOff x="247840" y="2895219"/>
            <a:chExt cx="2412365" cy="87630"/>
          </a:xfrm>
        </p:grpSpPr>
        <p:sp>
          <p:nvSpPr>
            <p:cNvPr id="34" name="object 34"/>
            <p:cNvSpPr/>
            <p:nvPr/>
          </p:nvSpPr>
          <p:spPr>
            <a:xfrm>
              <a:off x="247840" y="2895219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700"/>
                  </a:lnTo>
                  <a:lnTo>
                    <a:pt x="3428" y="26542"/>
                  </a:lnTo>
                  <a:lnTo>
                    <a:pt x="0" y="43560"/>
                  </a:lnTo>
                  <a:lnTo>
                    <a:pt x="3428" y="60451"/>
                  </a:lnTo>
                  <a:lnTo>
                    <a:pt x="12750" y="74294"/>
                  </a:lnTo>
                  <a:lnTo>
                    <a:pt x="26593" y="83692"/>
                  </a:lnTo>
                  <a:lnTo>
                    <a:pt x="43535" y="87121"/>
                  </a:lnTo>
                  <a:lnTo>
                    <a:pt x="2368486" y="87121"/>
                  </a:lnTo>
                  <a:lnTo>
                    <a:pt x="2385504" y="83692"/>
                  </a:lnTo>
                  <a:lnTo>
                    <a:pt x="2399347" y="74294"/>
                  </a:lnTo>
                  <a:lnTo>
                    <a:pt x="2408618" y="60451"/>
                  </a:lnTo>
                  <a:lnTo>
                    <a:pt x="2412047" y="43560"/>
                  </a:lnTo>
                  <a:lnTo>
                    <a:pt x="2408618" y="26542"/>
                  </a:lnTo>
                  <a:lnTo>
                    <a:pt x="2399347" y="12700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863725" y="2908173"/>
              <a:ext cx="785495" cy="60960"/>
            </a:xfrm>
            <a:custGeom>
              <a:avLst/>
              <a:gdLst/>
              <a:ahLst/>
              <a:cxnLst/>
              <a:rect l="l" t="t" r="r" b="b"/>
              <a:pathLst>
                <a:path w="785494" h="60960">
                  <a:moveTo>
                    <a:pt x="757555" y="0"/>
                  </a:moveTo>
                  <a:lnTo>
                    <a:pt x="27558" y="0"/>
                  </a:lnTo>
                  <a:lnTo>
                    <a:pt x="16763" y="2412"/>
                  </a:lnTo>
                  <a:lnTo>
                    <a:pt x="8000" y="8889"/>
                  </a:lnTo>
                  <a:lnTo>
                    <a:pt x="2158" y="18541"/>
                  </a:lnTo>
                  <a:lnTo>
                    <a:pt x="0" y="30352"/>
                  </a:lnTo>
                  <a:lnTo>
                    <a:pt x="2158" y="42163"/>
                  </a:lnTo>
                  <a:lnTo>
                    <a:pt x="8000" y="51942"/>
                  </a:lnTo>
                  <a:lnTo>
                    <a:pt x="16763" y="58419"/>
                  </a:lnTo>
                  <a:lnTo>
                    <a:pt x="27558" y="60832"/>
                  </a:lnTo>
                  <a:lnTo>
                    <a:pt x="757555" y="60832"/>
                  </a:lnTo>
                  <a:lnTo>
                    <a:pt x="768350" y="58419"/>
                  </a:lnTo>
                  <a:lnTo>
                    <a:pt x="777113" y="51942"/>
                  </a:lnTo>
                  <a:lnTo>
                    <a:pt x="782955" y="42163"/>
                  </a:lnTo>
                  <a:lnTo>
                    <a:pt x="785113" y="30352"/>
                  </a:lnTo>
                  <a:lnTo>
                    <a:pt x="782955" y="18541"/>
                  </a:lnTo>
                  <a:lnTo>
                    <a:pt x="777113" y="8889"/>
                  </a:lnTo>
                  <a:lnTo>
                    <a:pt x="768350" y="2412"/>
                  </a:lnTo>
                  <a:lnTo>
                    <a:pt x="757555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496620" y="2720466"/>
            <a:ext cx="21717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152245" y="2720466"/>
            <a:ext cx="5969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096770" y="2720466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07009" y="2990215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211681" y="2990215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068829" y="2990215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127497" y="3707783"/>
            <a:ext cx="1256030" cy="79375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34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LCT</a:t>
            </a:r>
            <a:r>
              <a:rPr sz="1050" spc="-4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wood</a:t>
            </a:r>
            <a:r>
              <a:rPr sz="1050" spc="-10" dirty="0">
                <a:latin typeface="Verdana"/>
                <a:cs typeface="Verdana"/>
              </a:rPr>
              <a:t> </a:t>
            </a:r>
            <a:r>
              <a:rPr sz="1050" spc="35" dirty="0">
                <a:latin typeface="Verdana"/>
                <a:cs typeface="Verdana"/>
              </a:rPr>
              <a:t>PEFC</a:t>
            </a:r>
            <a:endParaRPr sz="105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Full</a:t>
            </a:r>
            <a:r>
              <a:rPr sz="1050" spc="2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titanal</a:t>
            </a:r>
            <a:endParaRPr sz="1050">
              <a:latin typeface="Verdana"/>
              <a:cs typeface="Verdana"/>
            </a:endParaRPr>
          </a:p>
          <a:p>
            <a:pPr marL="177800" marR="238760" indent="-165735">
              <a:lnSpc>
                <a:spcPct val="120000"/>
              </a:lnSpc>
              <a:buFont typeface="Times New Roman"/>
              <a:buChar char="►"/>
              <a:tabLst>
                <a:tab pos="194945" algn="l"/>
              </a:tabLst>
            </a:pPr>
            <a:r>
              <a:rPr sz="1050" spc="-10" dirty="0">
                <a:latin typeface="Verdana"/>
                <a:cs typeface="Verdana"/>
              </a:rPr>
              <a:t>Rectangular 	sidewall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575552" y="3738498"/>
            <a:ext cx="124650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Tip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70" dirty="0">
                <a:latin typeface="Verdana"/>
                <a:cs typeface="Verdana"/>
              </a:rPr>
              <a:t>&amp;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Tail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575552" y="4170045"/>
            <a:ext cx="136906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Extended</a:t>
            </a:r>
            <a:r>
              <a:rPr sz="1050" spc="6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pic>
        <p:nvPicPr>
          <p:cNvPr id="45" name="object 4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82889" y="4989110"/>
            <a:ext cx="390088" cy="389913"/>
          </a:xfrm>
          <a:prstGeom prst="rect">
            <a:avLst/>
          </a:prstGeom>
        </p:spPr>
      </p:pic>
      <p:sp>
        <p:nvSpPr>
          <p:cNvPr id="46" name="object 46"/>
          <p:cNvSpPr/>
          <p:nvPr/>
        </p:nvSpPr>
        <p:spPr>
          <a:xfrm>
            <a:off x="5117210" y="4878832"/>
            <a:ext cx="2817495" cy="10795"/>
          </a:xfrm>
          <a:custGeom>
            <a:avLst/>
            <a:gdLst/>
            <a:ahLst/>
            <a:cxnLst/>
            <a:rect l="l" t="t" r="r" b="b"/>
            <a:pathLst>
              <a:path w="2817495" h="10795">
                <a:moveTo>
                  <a:pt x="0" y="0"/>
                </a:moveTo>
                <a:lnTo>
                  <a:pt x="2816987" y="10668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5124958" y="4839767"/>
            <a:ext cx="2531110" cy="1873590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630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7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Bio pryskyřice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05" dirty="0">
                <a:latin typeface="Verdana"/>
                <a:cs typeface="Verdana"/>
              </a:rPr>
              <a:t>30%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Snížení uhlíkové stopy o 8 %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80%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</a:t>
            </a:r>
            <a:r>
              <a:rPr lang="cs-CZ" sz="1050" spc="65" dirty="0" err="1">
                <a:latin typeface="Verdana"/>
                <a:cs typeface="Verdana"/>
              </a:rPr>
              <a:t>titanalu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70" dirty="0">
                <a:latin typeface="Verdana"/>
                <a:cs typeface="Verdana"/>
              </a:rPr>
              <a:t>Až 20% </a:t>
            </a:r>
            <a:r>
              <a:rPr lang="cs-CZ" sz="1050" spc="70" dirty="0" err="1">
                <a:latin typeface="Verdana"/>
                <a:cs typeface="Verdana"/>
              </a:rPr>
              <a:t>recykl</a:t>
            </a:r>
            <a:r>
              <a:rPr lang="cs-CZ" sz="1050" spc="70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LCT PEFC </a:t>
            </a: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dřevěné jádro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"zelená energie" při výrobě</a:t>
            </a: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pl-PL" sz="1050" dirty="0">
                <a:latin typeface="Verdana"/>
                <a:cs typeface="Verdana"/>
              </a:rPr>
              <a:t>Výroba i zdroje materiálů z Evropy  </a:t>
            </a:r>
            <a:endParaRPr sz="1050" dirty="0">
              <a:latin typeface="Verdana"/>
              <a:cs typeface="Verdana"/>
            </a:endParaRPr>
          </a:p>
        </p:txBody>
      </p:sp>
      <p:pic>
        <p:nvPicPr>
          <p:cNvPr id="48" name="object 4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909338" y="4989588"/>
            <a:ext cx="252131" cy="356116"/>
          </a:xfrm>
          <a:prstGeom prst="rect">
            <a:avLst/>
          </a:prstGeom>
        </p:spPr>
      </p:pic>
      <p:pic>
        <p:nvPicPr>
          <p:cNvPr id="49" name="object 49" descr="Une image contenant flèche  Description générée automatiquement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683120" y="4328642"/>
            <a:ext cx="982433" cy="385343"/>
          </a:xfrm>
          <a:prstGeom prst="rect">
            <a:avLst/>
          </a:prstGeom>
        </p:spPr>
      </p:pic>
      <p:pic>
        <p:nvPicPr>
          <p:cNvPr id="50" name="object 5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683120" y="3917657"/>
            <a:ext cx="982433" cy="284391"/>
          </a:xfrm>
          <a:prstGeom prst="rect">
            <a:avLst/>
          </a:prstGeom>
        </p:spPr>
      </p:pic>
      <p:sp>
        <p:nvSpPr>
          <p:cNvPr id="51" name="object 51"/>
          <p:cNvSpPr txBox="1"/>
          <p:nvPr/>
        </p:nvSpPr>
        <p:spPr>
          <a:xfrm>
            <a:off x="5124958" y="260350"/>
            <a:ext cx="4307840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15950" algn="l"/>
                <a:tab pos="878205" algn="l"/>
                <a:tab pos="1309370" algn="l"/>
                <a:tab pos="1887220" algn="l"/>
                <a:tab pos="2195195" algn="l"/>
                <a:tab pos="2888615" algn="l"/>
                <a:tab pos="3321050" algn="l"/>
                <a:tab pos="3795395" algn="l"/>
              </a:tabLst>
            </a:pPr>
            <a:r>
              <a:rPr lang="cs-CZ" sz="1100" b="1" i="1" kern="0" spc="-5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Pro sněhové podmínky které skutečně najdete, ne pro ty, které očekáváte. </a:t>
            </a:r>
            <a:r>
              <a:rPr sz="1100" b="1" i="1" dirty="0">
                <a:latin typeface="Verdana"/>
                <a:cs typeface="Verdana"/>
              </a:rPr>
              <a:t>	</a:t>
            </a:r>
            <a:endParaRPr sz="1100" dirty="0">
              <a:latin typeface="Verdana"/>
              <a:cs typeface="Verdana"/>
            </a:endParaRPr>
          </a:p>
        </p:txBody>
      </p:sp>
      <p:pic>
        <p:nvPicPr>
          <p:cNvPr id="53" name="object 5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991977" y="212572"/>
            <a:ext cx="599592" cy="599592"/>
          </a:xfrm>
          <a:prstGeom prst="rect">
            <a:avLst/>
          </a:prstGeom>
        </p:spPr>
      </p:pic>
      <p:pic>
        <p:nvPicPr>
          <p:cNvPr id="54" name="object 5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304526" y="297306"/>
            <a:ext cx="599592" cy="598424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620757" y="243001"/>
            <a:ext cx="558647" cy="670382"/>
          </a:xfrm>
          <a:prstGeom prst="rect">
            <a:avLst/>
          </a:prstGeom>
        </p:spPr>
      </p:pic>
      <p:sp>
        <p:nvSpPr>
          <p:cNvPr id="57" name="TextovéPole 56">
            <a:extLst>
              <a:ext uri="{FF2B5EF4-FFF2-40B4-BE49-F238E27FC236}">
                <a16:creationId xmlns:a16="http://schemas.microsoft.com/office/drawing/2014/main" id="{A408B9E8-727C-B53E-D795-0DE61594B4EF}"/>
              </a:ext>
            </a:extLst>
          </p:cNvPr>
          <p:cNvSpPr txBox="1"/>
          <p:nvPr/>
        </p:nvSpPr>
        <p:spPr>
          <a:xfrm>
            <a:off x="8450402" y="1219200"/>
            <a:ext cx="3647235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50" dirty="0">
                <a:latin typeface="Verdana"/>
                <a:ea typeface="Verdana"/>
              </a:rPr>
              <a:t>Lyže Rossignol </a:t>
            </a:r>
            <a:r>
              <a:rPr lang="cs-CZ" sz="1050" dirty="0" err="1">
                <a:latin typeface="Verdana"/>
                <a:ea typeface="Verdana"/>
              </a:rPr>
              <a:t>Arcade</a:t>
            </a:r>
            <a:r>
              <a:rPr lang="cs-CZ" sz="1050" dirty="0">
                <a:latin typeface="Verdana"/>
                <a:ea typeface="Verdana"/>
              </a:rPr>
              <a:t> 94 kombinují hbitost se stabilním sjezdovým výkonem, který umožňuje skvělé držení linie  na upravené pistě ale i jízdu mimo sjezdovku. Byly navrženy pro zkušené lyžaře a instruktory a představují </a:t>
            </a:r>
            <a:r>
              <a:rPr lang="cs-CZ" sz="1050" dirty="0" err="1">
                <a:latin typeface="Verdana"/>
                <a:ea typeface="Verdana"/>
              </a:rPr>
              <a:t>all</a:t>
            </a:r>
            <a:r>
              <a:rPr lang="cs-CZ" sz="1050" dirty="0">
                <a:latin typeface="Verdana"/>
                <a:ea typeface="Verdana"/>
              </a:rPr>
              <a:t> </a:t>
            </a:r>
            <a:r>
              <a:rPr lang="cs-CZ" sz="1050" dirty="0" err="1">
                <a:latin typeface="Verdana"/>
                <a:ea typeface="Verdana"/>
              </a:rPr>
              <a:t>mountain</a:t>
            </a:r>
            <a:r>
              <a:rPr lang="cs-CZ" sz="1050" dirty="0">
                <a:latin typeface="Verdana"/>
                <a:ea typeface="Verdana"/>
              </a:rPr>
              <a:t> lyže , které skvěle fungují za všech podmínek. Díky nízkému swing </a:t>
            </a:r>
            <a:r>
              <a:rPr lang="cs-CZ" sz="1050" dirty="0" err="1">
                <a:latin typeface="Verdana"/>
                <a:ea typeface="Verdana"/>
              </a:rPr>
              <a:t>weight</a:t>
            </a:r>
            <a:r>
              <a:rPr lang="cs-CZ" sz="1050" dirty="0">
                <a:latin typeface="Verdana"/>
                <a:ea typeface="Verdana"/>
              </a:rPr>
              <a:t> a AIR TIP společně s VAS </a:t>
            </a:r>
            <a:r>
              <a:rPr lang="cs-CZ" sz="1050" dirty="0" err="1">
                <a:latin typeface="Verdana"/>
                <a:ea typeface="Verdana"/>
              </a:rPr>
              <a:t>techologií</a:t>
            </a:r>
            <a:r>
              <a:rPr lang="cs-CZ" sz="1050" dirty="0">
                <a:latin typeface="Verdana"/>
                <a:ea typeface="Verdana"/>
              </a:rPr>
              <a:t> na tlumení vibrací nabízejí rychlou iniciaci oblouků a plynulé ovládání v rychlosti. Skvělé držení pak zabezpečí LCT konstrukce s </a:t>
            </a:r>
            <a:r>
              <a:rPr lang="cs-CZ" sz="1050" dirty="0" err="1">
                <a:latin typeface="Verdana"/>
                <a:ea typeface="Verdana"/>
              </a:rPr>
              <a:t>Titanal</a:t>
            </a:r>
            <a:r>
              <a:rPr lang="cs-CZ" sz="1050" dirty="0">
                <a:latin typeface="Verdana"/>
                <a:ea typeface="Verdana"/>
              </a:rPr>
              <a:t> plátem ve středu lyže. Špička a pata s rockerem udržují </a:t>
            </a:r>
            <a:r>
              <a:rPr lang="cs-CZ" sz="1050" dirty="0" err="1">
                <a:latin typeface="Verdana"/>
                <a:ea typeface="Verdana"/>
              </a:rPr>
              <a:t>freeridovou</a:t>
            </a:r>
            <a:r>
              <a:rPr lang="cs-CZ" sz="1050" dirty="0">
                <a:latin typeface="Verdana"/>
                <a:ea typeface="Verdana"/>
              </a:rPr>
              <a:t> přizpůsobivost v měnících se sněhových podmínkách a rozšířené boční krojení </a:t>
            </a:r>
            <a:r>
              <a:rPr lang="cs-CZ" sz="1050" dirty="0" err="1">
                <a:latin typeface="Verdana"/>
                <a:ea typeface="Verdana"/>
              </a:rPr>
              <a:t>Extended</a:t>
            </a:r>
            <a:r>
              <a:rPr lang="cs-CZ" sz="1050" dirty="0">
                <a:latin typeface="Verdana"/>
                <a:ea typeface="Verdana"/>
              </a:rPr>
              <a:t> s obdélníkovou konstrukcí  </a:t>
            </a:r>
            <a:r>
              <a:rPr lang="cs-CZ" sz="1050" dirty="0" err="1">
                <a:latin typeface="Verdana"/>
                <a:ea typeface="Verdana"/>
              </a:rPr>
              <a:t>Rectangular</a:t>
            </a:r>
            <a:r>
              <a:rPr lang="cs-CZ" sz="1050" dirty="0">
                <a:latin typeface="Verdana"/>
                <a:ea typeface="Verdana"/>
              </a:rPr>
              <a:t> </a:t>
            </a:r>
            <a:r>
              <a:rPr lang="cs-CZ" sz="1050" dirty="0" err="1">
                <a:latin typeface="Verdana"/>
                <a:ea typeface="Verdana"/>
              </a:rPr>
              <a:t>Sidewall</a:t>
            </a:r>
            <a:r>
              <a:rPr lang="cs-CZ" sz="1050" dirty="0">
                <a:latin typeface="Verdana"/>
                <a:ea typeface="Verdana"/>
              </a:rPr>
              <a:t> nabízí přesnost při carvingu. Lyže mají </a:t>
            </a:r>
            <a:r>
              <a:rPr lang="cs-CZ" sz="1050" dirty="0" err="1">
                <a:latin typeface="Verdana"/>
                <a:ea typeface="Verdana"/>
              </a:rPr>
              <a:t>Sintrovanou</a:t>
            </a:r>
            <a:r>
              <a:rPr lang="cs-CZ" sz="1050" dirty="0">
                <a:latin typeface="Verdana"/>
                <a:ea typeface="Verdana"/>
              </a:rPr>
              <a:t> HD skluznici pro maximální skluz. Jsou vyrobeny pro pistu, která je v daný den realitou, oproti sněhovým podmínkám které očekáváte, takže můžete </a:t>
            </a:r>
            <a:r>
              <a:rPr lang="cs-CZ" sz="1050" dirty="0" err="1">
                <a:latin typeface="Verdana"/>
                <a:ea typeface="Verdana"/>
              </a:rPr>
              <a:t>carvovat</a:t>
            </a:r>
            <a:r>
              <a:rPr lang="cs-CZ" sz="1050" dirty="0">
                <a:latin typeface="Verdana"/>
                <a:ea typeface="Verdana"/>
              </a:rPr>
              <a:t> i lyžovat mimo pistu od první sedačky až po poslední "lano" a to po celou zimní sezonu.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17189" y="110760"/>
            <a:ext cx="1176001" cy="669691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382000" y="5181600"/>
            <a:ext cx="2673985" cy="964367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20320">
              <a:spcBef>
                <a:spcPts val="520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lang="cs-CZ" sz="1000" b="1" spc="-50" dirty="0">
              <a:latin typeface="Tahoma"/>
              <a:cs typeface="Tahoma"/>
            </a:endParaRPr>
          </a:p>
          <a:p>
            <a:pPr marL="20320">
              <a:spcBef>
                <a:spcPts val="520"/>
              </a:spcBef>
            </a:pPr>
            <a:r>
              <a:rPr lang="cs-CZ" sz="1000" dirty="0">
                <a:latin typeface="Verdana"/>
                <a:cs typeface="Verdana"/>
              </a:rPr>
              <a:t>Zkušení lyžaři, členové HS a lyžařští instruktoři, kteří hledají lyže s nejlepším výkonem za všech podmínek.</a:t>
            </a:r>
          </a:p>
          <a:p>
            <a:pPr marL="20320">
              <a:lnSpc>
                <a:spcPct val="100000"/>
              </a:lnSpc>
              <a:spcBef>
                <a:spcPts val="520"/>
              </a:spcBef>
            </a:pPr>
            <a:endParaRPr sz="1000" dirty="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0588" y="244601"/>
            <a:ext cx="2435860" cy="727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95"/>
              </a:lnSpc>
              <a:spcBef>
                <a:spcPts val="100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UNISEX</a:t>
            </a:r>
            <a:r>
              <a:rPr sz="1100" spc="-9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6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60" dirty="0">
                <a:solidFill>
                  <a:srgbClr val="7E7E7E"/>
                </a:solidFill>
                <a:latin typeface="Verdana"/>
                <a:cs typeface="Verdana"/>
              </a:rPr>
              <a:t>–</a:t>
            </a:r>
            <a:r>
              <a:rPr sz="1100" spc="-6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7E7E7E"/>
                </a:solidFill>
                <a:latin typeface="Verdana"/>
                <a:cs typeface="Verdana"/>
              </a:rPr>
              <a:t>ALL</a:t>
            </a:r>
            <a:r>
              <a:rPr sz="1100" spc="-7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MOUNTAIN</a:t>
            </a:r>
            <a:endParaRPr sz="1100">
              <a:latin typeface="Verdana"/>
              <a:cs typeface="Verdana"/>
            </a:endParaRPr>
          </a:p>
          <a:p>
            <a:pPr marL="12700">
              <a:lnSpc>
                <a:spcPts val="2855"/>
              </a:lnSpc>
              <a:tabLst>
                <a:tab pos="1951355" algn="l"/>
              </a:tabLst>
            </a:pPr>
            <a:r>
              <a:rPr sz="2400" b="1" spc="19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R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0" dirty="0">
                <a:solidFill>
                  <a:srgbClr val="030505"/>
                </a:solidFill>
                <a:latin typeface="Tahoma"/>
                <a:cs typeface="Tahoma"/>
              </a:rPr>
              <a:t>C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9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0" dirty="0">
                <a:solidFill>
                  <a:srgbClr val="030505"/>
                </a:solidFill>
                <a:latin typeface="Tahoma"/>
                <a:cs typeface="Tahoma"/>
              </a:rPr>
              <a:t>D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8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	8</a:t>
            </a:r>
            <a:r>
              <a:rPr sz="2400" b="1" spc="-12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50" dirty="0">
                <a:solidFill>
                  <a:srgbClr val="030505"/>
                </a:solidFill>
                <a:latin typeface="Tahoma"/>
                <a:cs typeface="Tahoma"/>
              </a:rPr>
              <a:t>8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RANFW01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0588" y="1105915"/>
            <a:ext cx="2066289" cy="1703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432434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Verdana"/>
                <a:cs typeface="Verdana"/>
              </a:rPr>
              <a:t>RANFW01</a:t>
            </a:r>
            <a:r>
              <a:rPr sz="1100" spc="1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ARCADE</a:t>
            </a:r>
            <a:r>
              <a:rPr sz="1100" spc="1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88 </a:t>
            </a:r>
            <a:r>
              <a:rPr sz="1100" spc="75" dirty="0">
                <a:latin typeface="Verdana"/>
                <a:cs typeface="Verdana"/>
              </a:rPr>
              <a:t>OPEN</a:t>
            </a:r>
            <a:r>
              <a:rPr sz="1100" spc="-100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95" dirty="0">
                <a:latin typeface="Verdana"/>
                <a:cs typeface="Verdana"/>
              </a:rPr>
              <a:t> </a:t>
            </a:r>
            <a:r>
              <a:rPr lang="cs-CZ" sz="1100" b="1" spc="-95" dirty="0">
                <a:latin typeface="Tahoma"/>
                <a:cs typeface="Tahoma"/>
              </a:rPr>
              <a:t>16 990,-</a:t>
            </a:r>
            <a:r>
              <a:rPr sz="1100" b="1" spc="150" dirty="0">
                <a:latin typeface="Tahoma"/>
                <a:cs typeface="Tahoma"/>
              </a:rPr>
              <a:t> </a:t>
            </a:r>
            <a:r>
              <a:rPr sz="1100" dirty="0">
                <a:latin typeface="Verdana"/>
                <a:cs typeface="Verdana"/>
              </a:rPr>
              <a:t>RRNFW03</a:t>
            </a:r>
            <a:r>
              <a:rPr sz="1100" spc="30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ARCADE</a:t>
            </a:r>
            <a:r>
              <a:rPr sz="1100" spc="8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88 </a:t>
            </a:r>
            <a:r>
              <a:rPr sz="1100" spc="-80" dirty="0">
                <a:latin typeface="Verdana"/>
                <a:cs typeface="Verdana"/>
              </a:rPr>
              <a:t>SPX13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lang="cs-CZ" sz="1100" b="1" spc="-70" dirty="0">
                <a:latin typeface="Tahoma"/>
                <a:cs typeface="Tahoma"/>
              </a:rPr>
              <a:t>22 990,- </a:t>
            </a:r>
            <a:r>
              <a:rPr sz="1100" b="1" spc="150" dirty="0">
                <a:latin typeface="Tahoma"/>
                <a:cs typeface="Tahoma"/>
              </a:rPr>
              <a:t> </a:t>
            </a:r>
            <a:r>
              <a:rPr sz="1100" spc="50" dirty="0">
                <a:latin typeface="Verdana"/>
                <a:cs typeface="Verdana"/>
              </a:rPr>
              <a:t>RROFW04</a:t>
            </a:r>
            <a:r>
              <a:rPr sz="1100" spc="1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ARCADE</a:t>
            </a:r>
            <a:r>
              <a:rPr sz="1100" spc="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88 </a:t>
            </a:r>
            <a:r>
              <a:rPr sz="1100" dirty="0">
                <a:latin typeface="Verdana"/>
                <a:cs typeface="Verdana"/>
              </a:rPr>
              <a:t>K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spc="-80" dirty="0">
                <a:latin typeface="Verdana"/>
                <a:cs typeface="Verdana"/>
              </a:rPr>
              <a:t>SPX12</a:t>
            </a:r>
            <a:r>
              <a:rPr sz="1100" spc="-95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lang="cs-CZ" sz="1100" b="1" spc="-60" dirty="0">
                <a:latin typeface="Tahoma"/>
                <a:cs typeface="Tahoma"/>
              </a:rPr>
              <a:t>21 990,- </a:t>
            </a:r>
            <a:r>
              <a:rPr sz="1100" b="1" spc="150" dirty="0">
                <a:latin typeface="Tahoma"/>
                <a:cs typeface="Tahoma"/>
              </a:rPr>
              <a:t> </a:t>
            </a:r>
            <a:r>
              <a:rPr sz="1100" spc="10" dirty="0">
                <a:latin typeface="Verdana"/>
                <a:cs typeface="Verdana"/>
              </a:rPr>
              <a:t>RROFW06</a:t>
            </a:r>
            <a:r>
              <a:rPr sz="1100" spc="85" dirty="0">
                <a:latin typeface="Verdana"/>
                <a:cs typeface="Verdana"/>
              </a:rPr>
              <a:t> </a:t>
            </a:r>
            <a:r>
              <a:rPr sz="1100" spc="10" dirty="0">
                <a:latin typeface="Verdana"/>
                <a:cs typeface="Verdana"/>
              </a:rPr>
              <a:t>ARCADE</a:t>
            </a:r>
            <a:r>
              <a:rPr sz="1100" spc="6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88 </a:t>
            </a:r>
            <a:r>
              <a:rPr sz="1100" dirty="0">
                <a:latin typeface="Verdana"/>
                <a:cs typeface="Verdana"/>
              </a:rPr>
              <a:t>K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95" dirty="0">
                <a:latin typeface="Verdana"/>
                <a:cs typeface="Verdana"/>
              </a:rPr>
              <a:t>NX12</a:t>
            </a:r>
            <a:r>
              <a:rPr sz="1100" spc="-90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lang="cs-CZ" sz="1100" b="1" spc="-75" dirty="0">
                <a:latin typeface="Tahoma"/>
                <a:cs typeface="Tahoma"/>
              </a:rPr>
              <a:t>20 990,- </a:t>
            </a:r>
            <a:endParaRPr sz="1100" dirty="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RRNFW05</a:t>
            </a:r>
            <a:r>
              <a:rPr sz="1100" spc="4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ARCADE</a:t>
            </a:r>
            <a:r>
              <a:rPr sz="1100" spc="4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88</a:t>
            </a:r>
            <a:r>
              <a:rPr sz="1100" spc="55" dirty="0">
                <a:latin typeface="Verdana"/>
                <a:cs typeface="Verdana"/>
              </a:rPr>
              <a:t> </a:t>
            </a:r>
            <a:r>
              <a:rPr sz="1100" spc="-65" dirty="0">
                <a:latin typeface="Verdana"/>
                <a:cs typeface="Verdana"/>
              </a:rPr>
              <a:t>SPX12 </a:t>
            </a:r>
            <a:r>
              <a:rPr sz="1100" dirty="0">
                <a:latin typeface="Verdana"/>
                <a:cs typeface="Verdana"/>
              </a:rPr>
              <a:t>MTRX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lang="cs-CZ" sz="1100" b="1" spc="-45" dirty="0">
                <a:latin typeface="Tahoma"/>
                <a:cs typeface="Tahoma"/>
              </a:rPr>
              <a:t>23 990,- </a:t>
            </a:r>
            <a:endParaRPr sz="1100" dirty="0">
              <a:latin typeface="Tahoma"/>
              <a:cs typeface="Tahoma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5106289" y="1344776"/>
          <a:ext cx="2926080" cy="11182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26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7325">
                <a:tc>
                  <a:txBody>
                    <a:bodyPr/>
                    <a:lstStyle/>
                    <a:p>
                      <a:pPr>
                        <a:lnSpc>
                          <a:spcPts val="1230"/>
                        </a:lnSpc>
                      </a:pPr>
                      <a:r>
                        <a:rPr sz="1050" spc="70" dirty="0">
                          <a:latin typeface="Verdana"/>
                          <a:cs typeface="Verdana"/>
                        </a:rPr>
                        <a:t>OPEN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KONECT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14" dirty="0">
                          <a:latin typeface="Verdana"/>
                          <a:cs typeface="Verdana"/>
                        </a:rPr>
                        <a:t>154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162</a:t>
                      </a:r>
                      <a:r>
                        <a:rPr sz="105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170</a:t>
                      </a:r>
                      <a:r>
                        <a:rPr sz="105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178</a:t>
                      </a:r>
                      <a:r>
                        <a:rPr sz="105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186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3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135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88</a:t>
                      </a:r>
                      <a:r>
                        <a:rPr sz="105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124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85" dirty="0">
                          <a:latin typeface="Verdana"/>
                          <a:cs typeface="Verdana"/>
                        </a:rPr>
                        <a:t>15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(178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5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3,9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(178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5127497" y="3707783"/>
            <a:ext cx="1256030" cy="79375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34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LCT</a:t>
            </a:r>
            <a:r>
              <a:rPr sz="1050" spc="-4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wood</a:t>
            </a:r>
            <a:r>
              <a:rPr sz="1050" spc="-10" dirty="0">
                <a:latin typeface="Verdana"/>
                <a:cs typeface="Verdana"/>
              </a:rPr>
              <a:t> </a:t>
            </a:r>
            <a:r>
              <a:rPr sz="1050" spc="35" dirty="0">
                <a:latin typeface="Verdana"/>
                <a:cs typeface="Verdana"/>
              </a:rPr>
              <a:t>PEFC</a:t>
            </a:r>
            <a:endParaRPr sz="105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Full</a:t>
            </a:r>
            <a:r>
              <a:rPr sz="1050" spc="2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titanal</a:t>
            </a:r>
            <a:endParaRPr sz="1050">
              <a:latin typeface="Verdana"/>
              <a:cs typeface="Verdana"/>
            </a:endParaRPr>
          </a:p>
          <a:p>
            <a:pPr marL="177800" marR="238760" indent="-165735">
              <a:lnSpc>
                <a:spcPct val="120000"/>
              </a:lnSpc>
              <a:buFont typeface="Times New Roman"/>
              <a:buChar char="►"/>
              <a:tabLst>
                <a:tab pos="194945" algn="l"/>
              </a:tabLst>
            </a:pPr>
            <a:r>
              <a:rPr sz="1050" spc="-10" dirty="0">
                <a:latin typeface="Verdana"/>
                <a:cs typeface="Verdana"/>
              </a:rPr>
              <a:t>Rectangular 	sidewall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75552" y="3738498"/>
            <a:ext cx="124650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Tip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70" dirty="0">
                <a:latin typeface="Verdana"/>
                <a:cs typeface="Verdana"/>
              </a:rPr>
              <a:t>&amp;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Tail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75552" y="4170045"/>
            <a:ext cx="136906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Extended</a:t>
            </a:r>
            <a:r>
              <a:rPr sz="1050" spc="6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1845" y="4391240"/>
            <a:ext cx="2117090" cy="1178090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1851893" y="187528"/>
            <a:ext cx="245745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35" dirty="0">
                <a:solidFill>
                  <a:srgbClr val="FCFBFF"/>
                </a:solidFill>
                <a:latin typeface="Tahoma"/>
                <a:cs typeface="Tahoma"/>
              </a:rPr>
              <a:t>CO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43331" y="3556838"/>
            <a:ext cx="249428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dirty="0">
                <a:latin typeface="Tahoma"/>
                <a:cs typeface="Tahoma"/>
              </a:rPr>
              <a:t>D O P O R U Č E N É  V Á Z Á N Í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43331" y="3708272"/>
            <a:ext cx="67500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 dirty="0">
                <a:latin typeface="Verdana"/>
                <a:cs typeface="Verdana"/>
              </a:rPr>
              <a:t>FCOCS04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43331" y="3868292"/>
            <a:ext cx="1651635" cy="346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050" dirty="0">
                <a:latin typeface="Verdana"/>
                <a:cs typeface="Verdana"/>
              </a:rPr>
              <a:t>SPX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sz="1050" spc="-180" dirty="0">
                <a:latin typeface="Verdana"/>
                <a:cs typeface="Verdana"/>
              </a:rPr>
              <a:t>12</a:t>
            </a:r>
            <a:r>
              <a:rPr sz="1050" spc="-5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KONECT</a:t>
            </a:r>
            <a:r>
              <a:rPr sz="1050" spc="-95" dirty="0">
                <a:latin typeface="Verdana"/>
                <a:cs typeface="Verdana"/>
              </a:rPr>
              <a:t> </a:t>
            </a:r>
            <a:r>
              <a:rPr sz="1050" spc="60" dirty="0">
                <a:latin typeface="Verdana"/>
                <a:cs typeface="Verdana"/>
              </a:rPr>
              <a:t>GW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B90 </a:t>
            </a:r>
            <a:r>
              <a:rPr sz="1050" spc="50" dirty="0">
                <a:latin typeface="Verdana"/>
                <a:cs typeface="Verdana"/>
              </a:rPr>
              <a:t>BLUE</a:t>
            </a:r>
            <a:r>
              <a:rPr sz="1050" spc="-114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STEEL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24053" y="3535553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247840" y="2942463"/>
            <a:ext cx="2412365" cy="87630"/>
            <a:chOff x="247840" y="2942463"/>
            <a:chExt cx="2412365" cy="87630"/>
          </a:xfrm>
        </p:grpSpPr>
        <p:sp>
          <p:nvSpPr>
            <p:cNvPr id="18" name="object 18"/>
            <p:cNvSpPr/>
            <p:nvPr/>
          </p:nvSpPr>
          <p:spPr>
            <a:xfrm>
              <a:off x="247840" y="2942463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826"/>
                  </a:lnTo>
                  <a:lnTo>
                    <a:pt x="3428" y="26670"/>
                  </a:lnTo>
                  <a:lnTo>
                    <a:pt x="0" y="43561"/>
                  </a:lnTo>
                  <a:lnTo>
                    <a:pt x="3428" y="60578"/>
                  </a:lnTo>
                  <a:lnTo>
                    <a:pt x="12750" y="74422"/>
                  </a:lnTo>
                  <a:lnTo>
                    <a:pt x="26593" y="83692"/>
                  </a:lnTo>
                  <a:lnTo>
                    <a:pt x="43535" y="87122"/>
                  </a:lnTo>
                  <a:lnTo>
                    <a:pt x="2368486" y="87122"/>
                  </a:lnTo>
                  <a:lnTo>
                    <a:pt x="2385504" y="83692"/>
                  </a:lnTo>
                  <a:lnTo>
                    <a:pt x="2399347" y="74422"/>
                  </a:lnTo>
                  <a:lnTo>
                    <a:pt x="2408618" y="60578"/>
                  </a:lnTo>
                  <a:lnTo>
                    <a:pt x="2412047" y="43561"/>
                  </a:lnTo>
                  <a:lnTo>
                    <a:pt x="2408618" y="26670"/>
                  </a:lnTo>
                  <a:lnTo>
                    <a:pt x="2399347" y="12826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97572" y="2956560"/>
              <a:ext cx="1158240" cy="60960"/>
            </a:xfrm>
            <a:custGeom>
              <a:avLst/>
              <a:gdLst/>
              <a:ahLst/>
              <a:cxnLst/>
              <a:rect l="l" t="t" r="r" b="b"/>
              <a:pathLst>
                <a:path w="1158239" h="60960">
                  <a:moveTo>
                    <a:pt x="1118298" y="0"/>
                  </a:moveTo>
                  <a:lnTo>
                    <a:pt x="39941" y="0"/>
                  </a:lnTo>
                  <a:lnTo>
                    <a:pt x="24384" y="2412"/>
                  </a:lnTo>
                  <a:lnTo>
                    <a:pt x="11696" y="8889"/>
                  </a:lnTo>
                  <a:lnTo>
                    <a:pt x="3136" y="18541"/>
                  </a:lnTo>
                  <a:lnTo>
                    <a:pt x="0" y="30352"/>
                  </a:lnTo>
                  <a:lnTo>
                    <a:pt x="3136" y="42163"/>
                  </a:lnTo>
                  <a:lnTo>
                    <a:pt x="11696" y="51815"/>
                  </a:lnTo>
                  <a:lnTo>
                    <a:pt x="24384" y="58419"/>
                  </a:lnTo>
                  <a:lnTo>
                    <a:pt x="39941" y="60832"/>
                  </a:lnTo>
                  <a:lnTo>
                    <a:pt x="1118298" y="60832"/>
                  </a:lnTo>
                  <a:lnTo>
                    <a:pt x="1133792" y="58419"/>
                  </a:lnTo>
                  <a:lnTo>
                    <a:pt x="1146492" y="51815"/>
                  </a:lnTo>
                  <a:lnTo>
                    <a:pt x="1155128" y="42163"/>
                  </a:lnTo>
                  <a:lnTo>
                    <a:pt x="1158176" y="30352"/>
                  </a:lnTo>
                  <a:lnTo>
                    <a:pt x="1155128" y="18541"/>
                  </a:lnTo>
                  <a:lnTo>
                    <a:pt x="1146492" y="8889"/>
                  </a:lnTo>
                  <a:lnTo>
                    <a:pt x="1133792" y="2412"/>
                  </a:lnTo>
                  <a:lnTo>
                    <a:pt x="1118298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247840" y="3212845"/>
            <a:ext cx="2412365" cy="87630"/>
            <a:chOff x="247840" y="3212845"/>
            <a:chExt cx="2412365" cy="87630"/>
          </a:xfrm>
        </p:grpSpPr>
        <p:sp>
          <p:nvSpPr>
            <p:cNvPr id="21" name="object 21"/>
            <p:cNvSpPr/>
            <p:nvPr/>
          </p:nvSpPr>
          <p:spPr>
            <a:xfrm>
              <a:off x="247840" y="3212845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29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700"/>
                  </a:lnTo>
                  <a:lnTo>
                    <a:pt x="3428" y="26542"/>
                  </a:lnTo>
                  <a:lnTo>
                    <a:pt x="0" y="43561"/>
                  </a:lnTo>
                  <a:lnTo>
                    <a:pt x="3428" y="60451"/>
                  </a:lnTo>
                  <a:lnTo>
                    <a:pt x="12750" y="74294"/>
                  </a:lnTo>
                  <a:lnTo>
                    <a:pt x="26593" y="83692"/>
                  </a:lnTo>
                  <a:lnTo>
                    <a:pt x="43535" y="87121"/>
                  </a:lnTo>
                  <a:lnTo>
                    <a:pt x="2368486" y="87121"/>
                  </a:lnTo>
                  <a:lnTo>
                    <a:pt x="2385504" y="83692"/>
                  </a:lnTo>
                  <a:lnTo>
                    <a:pt x="2399347" y="74294"/>
                  </a:lnTo>
                  <a:lnTo>
                    <a:pt x="2408618" y="60451"/>
                  </a:lnTo>
                  <a:lnTo>
                    <a:pt x="2412047" y="43561"/>
                  </a:lnTo>
                  <a:lnTo>
                    <a:pt x="2408618" y="26542"/>
                  </a:lnTo>
                  <a:lnTo>
                    <a:pt x="2399347" y="12700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544700" y="3225799"/>
              <a:ext cx="785495" cy="60960"/>
            </a:xfrm>
            <a:custGeom>
              <a:avLst/>
              <a:gdLst/>
              <a:ahLst/>
              <a:cxnLst/>
              <a:rect l="l" t="t" r="r" b="b"/>
              <a:pathLst>
                <a:path w="785494" h="60960">
                  <a:moveTo>
                    <a:pt x="757555" y="0"/>
                  </a:moveTo>
                  <a:lnTo>
                    <a:pt x="27559" y="0"/>
                  </a:lnTo>
                  <a:lnTo>
                    <a:pt x="16890" y="2412"/>
                  </a:lnTo>
                  <a:lnTo>
                    <a:pt x="8128" y="8889"/>
                  </a:lnTo>
                  <a:lnTo>
                    <a:pt x="2159" y="18541"/>
                  </a:lnTo>
                  <a:lnTo>
                    <a:pt x="0" y="30352"/>
                  </a:lnTo>
                  <a:lnTo>
                    <a:pt x="2159" y="42163"/>
                  </a:lnTo>
                  <a:lnTo>
                    <a:pt x="8128" y="51942"/>
                  </a:lnTo>
                  <a:lnTo>
                    <a:pt x="16890" y="58420"/>
                  </a:lnTo>
                  <a:lnTo>
                    <a:pt x="27559" y="60833"/>
                  </a:lnTo>
                  <a:lnTo>
                    <a:pt x="757555" y="60833"/>
                  </a:lnTo>
                  <a:lnTo>
                    <a:pt x="768350" y="58420"/>
                  </a:lnTo>
                  <a:lnTo>
                    <a:pt x="777113" y="51942"/>
                  </a:lnTo>
                  <a:lnTo>
                    <a:pt x="783082" y="42163"/>
                  </a:lnTo>
                  <a:lnTo>
                    <a:pt x="785241" y="30352"/>
                  </a:lnTo>
                  <a:lnTo>
                    <a:pt x="783082" y="18541"/>
                  </a:lnTo>
                  <a:lnTo>
                    <a:pt x="777113" y="8889"/>
                  </a:lnTo>
                  <a:lnTo>
                    <a:pt x="768350" y="2412"/>
                  </a:lnTo>
                  <a:lnTo>
                    <a:pt x="757555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496620" y="3038347"/>
            <a:ext cx="21717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52245" y="3038347"/>
            <a:ext cx="5969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096770" y="3038347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07009" y="3307841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211681" y="3307841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068829" y="3307841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716771" y="1103122"/>
            <a:ext cx="276161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95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382000" y="5890895"/>
            <a:ext cx="3130550" cy="986167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34925">
              <a:lnSpc>
                <a:spcPct val="100000"/>
              </a:lnSpc>
              <a:spcBef>
                <a:spcPts val="450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375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Precizní kontrola ovládání a síla pro progresivní carving</a:t>
            </a: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lang="cs-CZ" sz="1050" dirty="0">
                <a:latin typeface="Verdana"/>
                <a:cs typeface="Verdana"/>
              </a:rPr>
              <a:t>Manévrovatelnost a přizpůsobivost</a:t>
            </a: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lang="cs-CZ" sz="1050" spc="-40" dirty="0">
                <a:latin typeface="Verdana"/>
                <a:cs typeface="Verdana"/>
              </a:rPr>
              <a:t>Pohodlí </a:t>
            </a:r>
            <a:r>
              <a:rPr lang="cs-CZ" sz="1050" spc="-70" dirty="0">
                <a:latin typeface="Verdana"/>
                <a:cs typeface="Verdana"/>
              </a:rPr>
              <a:t>&amp;</a:t>
            </a:r>
            <a:r>
              <a:rPr lang="cs-CZ" sz="1050" spc="-35" dirty="0">
                <a:latin typeface="Verdana"/>
                <a:cs typeface="Verdana"/>
              </a:rPr>
              <a:t> universálnost</a:t>
            </a:r>
            <a:endParaRPr lang="cs-CZ" sz="1050" dirty="0">
              <a:latin typeface="Verdana"/>
              <a:cs typeface="Verdana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8534400" y="51816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720835" y="107797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534400" y="59436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5096383" y="1113536"/>
            <a:ext cx="10731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L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248725" y="1113536"/>
            <a:ext cx="159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5093715" y="108585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123307" y="2464942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1" name="object 41"/>
          <p:cNvGrpSpPr/>
          <p:nvPr/>
        </p:nvGrpSpPr>
        <p:grpSpPr>
          <a:xfrm>
            <a:off x="5123307" y="2825686"/>
            <a:ext cx="3027680" cy="680720"/>
            <a:chOff x="5123307" y="2825686"/>
            <a:chExt cx="3027680" cy="680720"/>
          </a:xfrm>
        </p:grpSpPr>
        <p:pic>
          <p:nvPicPr>
            <p:cNvPr id="42" name="object 4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87034" y="2825686"/>
              <a:ext cx="2163775" cy="680529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5123307" y="3502786"/>
              <a:ext cx="2817495" cy="0"/>
            </a:xfrm>
            <a:custGeom>
              <a:avLst/>
              <a:gdLst/>
              <a:ahLst/>
              <a:cxnLst/>
              <a:rect l="l" t="t" r="r" b="b"/>
              <a:pathLst>
                <a:path w="2817495">
                  <a:moveTo>
                    <a:pt x="0" y="0"/>
                  </a:moveTo>
                  <a:lnTo>
                    <a:pt x="2816987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5116448" y="2413246"/>
            <a:ext cx="1464310" cy="64706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lang="pt-BR" sz="1000" b="1" dirty="0">
                <a:latin typeface="Tahoma"/>
                <a:cs typeface="Tahoma"/>
              </a:rPr>
              <a:t>T E C H N O L O G I E </a:t>
            </a:r>
            <a:endParaRPr sz="1000" dirty="0">
              <a:latin typeface="Tahoma"/>
              <a:cs typeface="Tahoma"/>
            </a:endParaRPr>
          </a:p>
          <a:p>
            <a:pPr marL="187960" indent="-166370">
              <a:lnSpc>
                <a:spcPct val="100000"/>
              </a:lnSpc>
              <a:spcBef>
                <a:spcPts val="605"/>
              </a:spcBef>
              <a:buFont typeface="Times New Roman"/>
              <a:buChar char="►"/>
              <a:tabLst>
                <a:tab pos="187960" algn="l"/>
              </a:tabLst>
            </a:pPr>
            <a:r>
              <a:rPr sz="1050" dirty="0">
                <a:latin typeface="Verdana"/>
                <a:cs typeface="Verdana"/>
              </a:rPr>
              <a:t>V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A</a:t>
            </a:r>
            <a:r>
              <a:rPr sz="1050" spc="-80" dirty="0">
                <a:latin typeface="Verdana"/>
                <a:cs typeface="Verdana"/>
              </a:rPr>
              <a:t> </a:t>
            </a:r>
            <a:r>
              <a:rPr sz="1050" spc="-50" dirty="0">
                <a:latin typeface="Verdana"/>
                <a:cs typeface="Verdana"/>
              </a:rPr>
              <a:t>S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spcBef>
                <a:spcPts val="5"/>
              </a:spcBef>
              <a:buFont typeface="Times New Roman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L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C</a:t>
            </a:r>
            <a:r>
              <a:rPr sz="1050" spc="-80" dirty="0">
                <a:latin typeface="Verdana"/>
                <a:cs typeface="Verdana"/>
              </a:rPr>
              <a:t> </a:t>
            </a:r>
            <a:r>
              <a:rPr sz="1050" spc="-50" dirty="0">
                <a:latin typeface="Verdana"/>
                <a:cs typeface="Verdana"/>
              </a:rPr>
              <a:t>T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125592" y="3531870"/>
            <a:ext cx="148272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</p:txBody>
      </p:sp>
      <p:pic>
        <p:nvPicPr>
          <p:cNvPr id="46" name="object 4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82889" y="4989110"/>
            <a:ext cx="390088" cy="389913"/>
          </a:xfrm>
          <a:prstGeom prst="rect">
            <a:avLst/>
          </a:prstGeom>
        </p:spPr>
      </p:pic>
      <p:sp>
        <p:nvSpPr>
          <p:cNvPr id="47" name="object 47"/>
          <p:cNvSpPr/>
          <p:nvPr/>
        </p:nvSpPr>
        <p:spPr>
          <a:xfrm>
            <a:off x="5117210" y="4878832"/>
            <a:ext cx="2817495" cy="10795"/>
          </a:xfrm>
          <a:custGeom>
            <a:avLst/>
            <a:gdLst/>
            <a:ahLst/>
            <a:cxnLst/>
            <a:rect l="l" t="t" r="r" b="b"/>
            <a:pathLst>
              <a:path w="2817495" h="10795">
                <a:moveTo>
                  <a:pt x="0" y="0"/>
                </a:moveTo>
                <a:lnTo>
                  <a:pt x="2816987" y="10668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5124958" y="4839767"/>
            <a:ext cx="2511425" cy="167353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630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7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Bio pryskyřice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05" dirty="0">
                <a:latin typeface="Verdana"/>
                <a:cs typeface="Verdana"/>
              </a:rPr>
              <a:t>30%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Snížení uhlíkové stopy o 8 %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80%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</a:t>
            </a:r>
            <a:r>
              <a:rPr lang="cs-CZ" sz="1050" spc="65" dirty="0" err="1">
                <a:latin typeface="Verdana"/>
                <a:cs typeface="Verdana"/>
              </a:rPr>
              <a:t>titanalu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70" dirty="0">
                <a:latin typeface="Verdana"/>
                <a:cs typeface="Verdana"/>
              </a:rPr>
              <a:t>Až 20% </a:t>
            </a:r>
            <a:r>
              <a:rPr lang="cs-CZ" sz="1050" spc="70" dirty="0" err="1">
                <a:latin typeface="Verdana"/>
                <a:cs typeface="Verdana"/>
              </a:rPr>
              <a:t>recykl</a:t>
            </a:r>
            <a:r>
              <a:rPr lang="cs-CZ" sz="1050" spc="70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LCT PEFC </a:t>
            </a: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dřevěné jádro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"zelená energie" při výrobě</a:t>
            </a:r>
            <a:endParaRPr sz="1050" dirty="0">
              <a:latin typeface="Verdana"/>
              <a:cs typeface="Verdana"/>
            </a:endParaRPr>
          </a:p>
        </p:txBody>
      </p:sp>
      <p:pic>
        <p:nvPicPr>
          <p:cNvPr id="49" name="object 4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909338" y="4989588"/>
            <a:ext cx="252131" cy="356116"/>
          </a:xfrm>
          <a:prstGeom prst="rect">
            <a:avLst/>
          </a:prstGeom>
        </p:spPr>
      </p:pic>
      <p:pic>
        <p:nvPicPr>
          <p:cNvPr id="50" name="object 50" descr="Une image contenant flèche  Description générée automatiquement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683120" y="4328642"/>
            <a:ext cx="982433" cy="385343"/>
          </a:xfrm>
          <a:prstGeom prst="rect">
            <a:avLst/>
          </a:prstGeom>
        </p:spPr>
      </p:pic>
      <p:pic>
        <p:nvPicPr>
          <p:cNvPr id="51" name="object 5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683120" y="3917657"/>
            <a:ext cx="982433" cy="284391"/>
          </a:xfrm>
          <a:prstGeom prst="rect">
            <a:avLst/>
          </a:prstGeom>
        </p:spPr>
      </p:pic>
      <p:sp>
        <p:nvSpPr>
          <p:cNvPr id="53" name="object 53"/>
          <p:cNvSpPr txBox="1"/>
          <p:nvPr/>
        </p:nvSpPr>
        <p:spPr>
          <a:xfrm>
            <a:off x="5124958" y="260350"/>
            <a:ext cx="430784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15950" algn="l"/>
                <a:tab pos="878205" algn="l"/>
                <a:tab pos="1309370" algn="l"/>
                <a:tab pos="1887220" algn="l"/>
                <a:tab pos="2195195" algn="l"/>
                <a:tab pos="2888615" algn="l"/>
                <a:tab pos="3321050" algn="l"/>
                <a:tab pos="3795395" algn="l"/>
              </a:tabLst>
            </a:pPr>
            <a:r>
              <a:rPr sz="1100" b="1" i="1" dirty="0">
                <a:latin typeface="Verdana"/>
                <a:cs typeface="Verdana"/>
              </a:rPr>
              <a:t>	</a:t>
            </a:r>
            <a:endParaRPr sz="1100" dirty="0">
              <a:latin typeface="Verdana"/>
              <a:cs typeface="Verdana"/>
            </a:endParaRPr>
          </a:p>
        </p:txBody>
      </p:sp>
      <p:pic>
        <p:nvPicPr>
          <p:cNvPr id="55" name="object 5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685655" y="212572"/>
            <a:ext cx="599592" cy="599592"/>
          </a:xfrm>
          <a:prstGeom prst="rect">
            <a:avLst/>
          </a:prstGeom>
        </p:spPr>
      </p:pic>
      <p:sp>
        <p:nvSpPr>
          <p:cNvPr id="56" name="object 56"/>
          <p:cNvSpPr txBox="1"/>
          <p:nvPr/>
        </p:nvSpPr>
        <p:spPr>
          <a:xfrm>
            <a:off x="5124958" y="6535040"/>
            <a:ext cx="2531110" cy="17056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15" dirty="0">
                <a:latin typeface="Tahoma"/>
                <a:cs typeface="Tahoma"/>
              </a:rPr>
              <a:t> </a:t>
            </a:r>
            <a:r>
              <a:rPr lang="pl-PL" sz="1050" dirty="0">
                <a:latin typeface="Verdana"/>
                <a:cs typeface="Verdana"/>
              </a:rPr>
              <a:t>Výroba i zdroje materiálů z Evropy  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250647" y="6497008"/>
            <a:ext cx="1527810" cy="162224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z="1000" b="1" i="1" spc="-50" dirty="0">
                <a:solidFill>
                  <a:srgbClr val="7E7E7E"/>
                </a:solidFill>
                <a:latin typeface="Verdana"/>
                <a:cs typeface="Verdana"/>
              </a:rPr>
              <a:t>.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59" name="object 15">
            <a:extLst>
              <a:ext uri="{FF2B5EF4-FFF2-40B4-BE49-F238E27FC236}">
                <a16:creationId xmlns:a16="http://schemas.microsoft.com/office/drawing/2014/main" id="{B41DE0F7-6120-A3C3-0FA1-BB29D53CAC4A}"/>
              </a:ext>
            </a:extLst>
          </p:cNvPr>
          <p:cNvSpPr txBox="1"/>
          <p:nvPr/>
        </p:nvSpPr>
        <p:spPr>
          <a:xfrm>
            <a:off x="189128" y="5632451"/>
            <a:ext cx="2812772" cy="1192633"/>
          </a:xfrm>
          <a:prstGeom prst="rect">
            <a:avLst/>
          </a:prstGeom>
          <a:ln w="12700">
            <a:noFill/>
          </a:ln>
        </p:spPr>
        <p:txBody>
          <a:bodyPr vert="horz" wrap="square" lIns="0" tIns="58419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459"/>
              </a:spcBef>
            </a:pP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50" dirty="0">
                <a:latin typeface="Tahoma"/>
                <a:cs typeface="Tahoma"/>
              </a:rPr>
              <a:t>D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114" dirty="0">
                <a:latin typeface="Tahoma"/>
                <a:cs typeface="Tahoma"/>
              </a:rPr>
              <a:t> 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G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" dirty="0">
                <a:latin typeface="Tahoma"/>
                <a:cs typeface="Tahoma"/>
              </a:rPr>
              <a:t>E</a:t>
            </a:r>
            <a:endParaRPr sz="1000" dirty="0">
              <a:latin typeface="Tahoma"/>
              <a:cs typeface="Tahoma"/>
            </a:endParaRPr>
          </a:p>
          <a:p>
            <a:pPr marL="8890">
              <a:lnSpc>
                <a:spcPct val="115000"/>
              </a:lnSpc>
              <a:spcBef>
                <a:spcPts val="265"/>
              </a:spcBef>
              <a:spcAft>
                <a:spcPts val="800"/>
              </a:spcAft>
            </a:pPr>
            <a:r>
              <a:rPr lang="cs-CZ" sz="1000" i="1" kern="100" spc="-9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ARCADE</a:t>
            </a:r>
            <a:r>
              <a:rPr lang="cs-CZ" sz="1000" i="1" kern="100" spc="-9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jsou určeny pro sníh, jaký skutečně najdete, a ne pro ten, jaký očekáváte. </a:t>
            </a:r>
            <a:endParaRPr lang="cs-CZ" sz="1000" kern="10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cs-CZ" sz="1000" b="1" i="1" spc="-90" dirty="0">
                <a:solidFill>
                  <a:schemeClr val="bg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100 % delší oblouky.</a:t>
            </a:r>
            <a:r>
              <a:rPr lang="cs-CZ" sz="1000" dirty="0">
                <a:solidFill>
                  <a:schemeClr val="bg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cs-CZ" sz="1000" b="1" i="1" kern="100" spc="-90" dirty="0">
                <a:solidFill>
                  <a:schemeClr val="bg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</a:t>
            </a:r>
            <a:endParaRPr lang="cs-CZ" sz="1000" kern="100" dirty="0">
              <a:solidFill>
                <a:schemeClr val="bg1">
                  <a:lumMod val="50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73660" marR="321310">
              <a:spcBef>
                <a:spcPts val="409"/>
              </a:spcBef>
            </a:pPr>
            <a:endParaRPr sz="1000" b="1" i="1" spc="-330" dirty="0">
              <a:solidFill>
                <a:srgbClr val="7E7E7E"/>
              </a:solidFill>
              <a:latin typeface="Verdana"/>
            </a:endParaRPr>
          </a:p>
        </p:txBody>
      </p:sp>
      <p:sp>
        <p:nvSpPr>
          <p:cNvPr id="60" name="object 51">
            <a:extLst>
              <a:ext uri="{FF2B5EF4-FFF2-40B4-BE49-F238E27FC236}">
                <a16:creationId xmlns:a16="http://schemas.microsoft.com/office/drawing/2014/main" id="{A319848C-3226-0B5E-A811-3B5FA40A07A3}"/>
              </a:ext>
            </a:extLst>
          </p:cNvPr>
          <p:cNvSpPr txBox="1"/>
          <p:nvPr/>
        </p:nvSpPr>
        <p:spPr>
          <a:xfrm>
            <a:off x="5124958" y="260350"/>
            <a:ext cx="4307840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15950" algn="l"/>
                <a:tab pos="878205" algn="l"/>
                <a:tab pos="1309370" algn="l"/>
                <a:tab pos="1887220" algn="l"/>
                <a:tab pos="2195195" algn="l"/>
                <a:tab pos="2888615" algn="l"/>
                <a:tab pos="3321050" algn="l"/>
                <a:tab pos="3795395" algn="l"/>
              </a:tabLst>
            </a:pPr>
            <a:r>
              <a:rPr lang="cs-CZ" sz="1100" b="1" i="1" kern="0" spc="-5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Pro sněhové podmínky které skutečně najdete, ne pro ty, které očekáváte. </a:t>
            </a:r>
            <a:r>
              <a:rPr sz="1100" b="1" i="1" dirty="0">
                <a:latin typeface="Verdana"/>
                <a:cs typeface="Verdana"/>
              </a:rPr>
              <a:t>	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62" name="TextovéPole 61">
            <a:extLst>
              <a:ext uri="{FF2B5EF4-FFF2-40B4-BE49-F238E27FC236}">
                <a16:creationId xmlns:a16="http://schemas.microsoft.com/office/drawing/2014/main" id="{02024099-344B-78FF-E35B-28704AABE73C}"/>
              </a:ext>
            </a:extLst>
          </p:cNvPr>
          <p:cNvSpPr txBox="1"/>
          <p:nvPr/>
        </p:nvSpPr>
        <p:spPr>
          <a:xfrm>
            <a:off x="8382001" y="1240572"/>
            <a:ext cx="3715638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00" dirty="0">
                <a:latin typeface="Verdana"/>
                <a:ea typeface="Verdana"/>
              </a:rPr>
              <a:t>Lyže Rossignol </a:t>
            </a:r>
            <a:r>
              <a:rPr lang="cs-CZ" sz="1000" dirty="0" err="1">
                <a:latin typeface="Verdana"/>
                <a:ea typeface="Verdana"/>
              </a:rPr>
              <a:t>Arcade</a:t>
            </a:r>
            <a:r>
              <a:rPr lang="cs-CZ" sz="1000" dirty="0">
                <a:latin typeface="Verdana"/>
                <a:ea typeface="Verdana"/>
              </a:rPr>
              <a:t> 88 nově definují kategorii </a:t>
            </a:r>
            <a:r>
              <a:rPr lang="cs-CZ" sz="1000" dirty="0" err="1">
                <a:latin typeface="Verdana"/>
                <a:ea typeface="Verdana"/>
              </a:rPr>
              <a:t>all-mountain</a:t>
            </a:r>
            <a:r>
              <a:rPr lang="cs-CZ" sz="1000" dirty="0">
                <a:latin typeface="Verdana"/>
                <a:ea typeface="Verdana"/>
              </a:rPr>
              <a:t> lyží s osobitostí, na kterých dokážete lyžovat doslova 100% kdekoliv za jakýchkoli i v průběhu dne měnících se  sněhových podmínek. Jsou navrženy s ohledem na pokročilé a zkušené lyžaře a vyvažují kombinaci závodní technologie a </a:t>
            </a:r>
            <a:r>
              <a:rPr lang="cs-CZ" sz="1000" dirty="0" err="1">
                <a:latin typeface="Verdana"/>
                <a:ea typeface="Verdana"/>
              </a:rPr>
              <a:t>freeridové</a:t>
            </a:r>
            <a:r>
              <a:rPr lang="cs-CZ" sz="1000" dirty="0">
                <a:latin typeface="Verdana"/>
                <a:ea typeface="Verdana"/>
              </a:rPr>
              <a:t> konstrukce a vytvářejí tak zcela nový zážitek. Kombinace kratšího poloměru oblouku a širšího 88 mm středu s rockerem špičky a patky, umožňují progresivní carving v každém terénu. Díky AIR TIP společně s VAS </a:t>
            </a:r>
            <a:r>
              <a:rPr lang="cs-CZ" sz="1000" dirty="0" err="1">
                <a:latin typeface="Verdana"/>
                <a:ea typeface="Verdana"/>
              </a:rPr>
              <a:t>techologií</a:t>
            </a:r>
            <a:r>
              <a:rPr lang="cs-CZ" sz="1000" dirty="0">
                <a:latin typeface="Verdana"/>
                <a:ea typeface="Verdana"/>
              </a:rPr>
              <a:t> na tlumení vibrací nabízejí rychlou iniciaci oblouků a plynulé ovládání v rychlosti. Skvělé držení pak zabezpečí LCT konstrukce s </a:t>
            </a:r>
            <a:r>
              <a:rPr lang="cs-CZ" sz="1000" dirty="0" err="1">
                <a:latin typeface="Verdana"/>
                <a:ea typeface="Verdana"/>
              </a:rPr>
              <a:t>Titanalem</a:t>
            </a:r>
            <a:r>
              <a:rPr lang="cs-CZ" sz="1000" dirty="0">
                <a:latin typeface="Verdana"/>
                <a:ea typeface="Verdana"/>
              </a:rPr>
              <a:t>. Špička a pata s rockerem udržují </a:t>
            </a:r>
            <a:r>
              <a:rPr lang="cs-CZ" sz="1000" dirty="0" err="1">
                <a:latin typeface="Verdana"/>
                <a:ea typeface="Verdana"/>
              </a:rPr>
              <a:t>freeridovou</a:t>
            </a:r>
            <a:r>
              <a:rPr lang="cs-CZ" sz="1000" dirty="0">
                <a:latin typeface="Verdana"/>
                <a:ea typeface="Verdana"/>
              </a:rPr>
              <a:t> přizpůsobivost v měnících se sněhových podmínkách a rozšířené boční krojení </a:t>
            </a:r>
            <a:r>
              <a:rPr lang="cs-CZ" sz="1000" dirty="0" err="1">
                <a:latin typeface="Verdana"/>
                <a:ea typeface="Verdana"/>
              </a:rPr>
              <a:t>Extended</a:t>
            </a:r>
            <a:r>
              <a:rPr lang="cs-CZ" sz="1000" dirty="0">
                <a:latin typeface="Verdana"/>
                <a:ea typeface="Verdana"/>
              </a:rPr>
              <a:t> s obdélníkovou konstrukcí  </a:t>
            </a:r>
            <a:r>
              <a:rPr lang="cs-CZ" sz="1000" dirty="0" err="1">
                <a:latin typeface="Verdana"/>
                <a:ea typeface="Verdana"/>
              </a:rPr>
              <a:t>Rectangular</a:t>
            </a:r>
            <a:r>
              <a:rPr lang="cs-CZ" sz="1000" dirty="0">
                <a:latin typeface="Verdana"/>
                <a:ea typeface="Verdana"/>
              </a:rPr>
              <a:t> </a:t>
            </a:r>
            <a:r>
              <a:rPr lang="cs-CZ" sz="1000" dirty="0" err="1">
                <a:latin typeface="Verdana"/>
                <a:ea typeface="Verdana"/>
              </a:rPr>
              <a:t>Sidewall</a:t>
            </a:r>
            <a:r>
              <a:rPr lang="cs-CZ" sz="1000" dirty="0">
                <a:latin typeface="Verdana"/>
                <a:ea typeface="Verdana"/>
              </a:rPr>
              <a:t> nabízí přesnost při carvingu. Lyže mají </a:t>
            </a:r>
            <a:r>
              <a:rPr lang="cs-CZ" sz="1000" dirty="0" err="1">
                <a:latin typeface="Verdana"/>
                <a:ea typeface="Verdana"/>
              </a:rPr>
              <a:t>Sintrovanou</a:t>
            </a:r>
            <a:r>
              <a:rPr lang="cs-CZ" sz="1000" dirty="0">
                <a:latin typeface="Verdana"/>
                <a:ea typeface="Verdana"/>
              </a:rPr>
              <a:t> HD skluznici pro maximální skluz. Jsou vyrobeny pro pistu, která je v daný den realitou, oproti sněhovým podmínkám které očekáváte, takže můžete </a:t>
            </a:r>
            <a:r>
              <a:rPr lang="cs-CZ" sz="1000" dirty="0" err="1">
                <a:latin typeface="Verdana"/>
                <a:ea typeface="Verdana"/>
              </a:rPr>
              <a:t>carvovat</a:t>
            </a:r>
            <a:r>
              <a:rPr lang="cs-CZ" sz="1000" dirty="0">
                <a:latin typeface="Verdana"/>
                <a:ea typeface="Verdana"/>
              </a:rPr>
              <a:t> od první sedačky až po poslední "lano" a to po celou zimní sezonu. Maximální skluz a odolnost přináší </a:t>
            </a:r>
            <a:r>
              <a:rPr lang="cs-CZ" sz="1000" dirty="0" err="1">
                <a:latin typeface="Verdana"/>
                <a:ea typeface="Verdana"/>
              </a:rPr>
              <a:t>sintrovaná</a:t>
            </a:r>
            <a:r>
              <a:rPr lang="cs-CZ" sz="1000" dirty="0">
                <a:latin typeface="Verdana"/>
                <a:ea typeface="Verdana"/>
              </a:rPr>
              <a:t> skluznice s vysokou hustotou (HD) pro výkonnostní skluz a odolnost za všech podmínek.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06521" y="110904"/>
            <a:ext cx="1177077" cy="666932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40893" y="246126"/>
            <a:ext cx="2444750" cy="727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95"/>
              </a:lnSpc>
              <a:spcBef>
                <a:spcPts val="100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UNISEX</a:t>
            </a:r>
            <a:r>
              <a:rPr sz="1100" spc="-9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6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60" dirty="0">
                <a:solidFill>
                  <a:srgbClr val="7E7E7E"/>
                </a:solidFill>
                <a:latin typeface="Verdana"/>
                <a:cs typeface="Verdana"/>
              </a:rPr>
              <a:t>–</a:t>
            </a:r>
            <a:r>
              <a:rPr sz="1100" spc="-6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7E7E7E"/>
                </a:solidFill>
                <a:latin typeface="Verdana"/>
                <a:cs typeface="Verdana"/>
              </a:rPr>
              <a:t>ALL</a:t>
            </a:r>
            <a:r>
              <a:rPr sz="1100" spc="-7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MOUNTAIN</a:t>
            </a:r>
            <a:endParaRPr sz="1100">
              <a:latin typeface="Verdana"/>
              <a:cs typeface="Verdana"/>
            </a:endParaRPr>
          </a:p>
          <a:p>
            <a:pPr marL="12700">
              <a:lnSpc>
                <a:spcPts val="2855"/>
              </a:lnSpc>
              <a:tabLst>
                <a:tab pos="1951355" algn="l"/>
              </a:tabLst>
            </a:pPr>
            <a:r>
              <a:rPr sz="2400" b="1" spc="19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R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0" dirty="0">
                <a:solidFill>
                  <a:srgbClr val="030505"/>
                </a:solidFill>
                <a:latin typeface="Tahoma"/>
                <a:cs typeface="Tahoma"/>
              </a:rPr>
              <a:t>C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9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0" dirty="0">
                <a:solidFill>
                  <a:srgbClr val="030505"/>
                </a:solidFill>
                <a:latin typeface="Tahoma"/>
                <a:cs typeface="Tahoma"/>
              </a:rPr>
              <a:t>D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8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	8</a:t>
            </a:r>
            <a:r>
              <a:rPr sz="2400" b="1" spc="-12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70" dirty="0">
                <a:solidFill>
                  <a:srgbClr val="030505"/>
                </a:solidFill>
                <a:latin typeface="Tahoma"/>
                <a:cs typeface="Tahoma"/>
              </a:rPr>
              <a:t>4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RANFV01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200" y="1107439"/>
            <a:ext cx="3330321" cy="85985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100" spc="-10" dirty="0">
                <a:latin typeface="Verdana"/>
                <a:cs typeface="Verdana"/>
              </a:rPr>
              <a:t>RANFV01</a:t>
            </a:r>
            <a:r>
              <a:rPr sz="1100" dirty="0">
                <a:latin typeface="Verdana"/>
                <a:cs typeface="Verdana"/>
              </a:rPr>
              <a:t> ARCADE</a:t>
            </a:r>
            <a:r>
              <a:rPr sz="1100" spc="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84 </a:t>
            </a:r>
            <a:r>
              <a:rPr sz="1100" spc="75" dirty="0">
                <a:latin typeface="Verdana"/>
                <a:cs typeface="Verdana"/>
              </a:rPr>
              <a:t>OPEN</a:t>
            </a:r>
            <a:r>
              <a:rPr sz="1100" spc="-110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105" dirty="0">
                <a:latin typeface="Verdana"/>
                <a:cs typeface="Verdana"/>
              </a:rPr>
              <a:t> </a:t>
            </a:r>
            <a:r>
              <a:rPr lang="cs-CZ" sz="1100" b="1" spc="-105" dirty="0">
                <a:latin typeface="Tahoma"/>
                <a:cs typeface="Tahoma"/>
              </a:rPr>
              <a:t>13 990,- </a:t>
            </a:r>
            <a:r>
              <a:rPr sz="1100" b="1" spc="150" dirty="0">
                <a:latin typeface="Tahoma"/>
                <a:cs typeface="Tahoma"/>
              </a:rPr>
              <a:t> </a:t>
            </a:r>
            <a:r>
              <a:rPr sz="1100" dirty="0">
                <a:latin typeface="Verdana"/>
                <a:cs typeface="Verdana"/>
              </a:rPr>
              <a:t>RROFV02</a:t>
            </a:r>
            <a:r>
              <a:rPr sz="1100" spc="7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ARCADE</a:t>
            </a:r>
            <a:r>
              <a:rPr sz="1100" spc="7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84 </a:t>
            </a:r>
            <a:r>
              <a:rPr sz="1100" dirty="0">
                <a:latin typeface="Verdana"/>
                <a:cs typeface="Verdana"/>
              </a:rPr>
              <a:t>KONECT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95" dirty="0">
                <a:latin typeface="Verdana"/>
                <a:cs typeface="Verdana"/>
              </a:rPr>
              <a:t>NX12</a:t>
            </a:r>
            <a:r>
              <a:rPr sz="1100" spc="-30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lang="cs-CZ" sz="1100" b="1" spc="-45" dirty="0">
                <a:latin typeface="Tahoma"/>
                <a:cs typeface="Tahoma"/>
              </a:rPr>
              <a:t>17 990,- </a:t>
            </a:r>
            <a:r>
              <a:rPr sz="1100" dirty="0">
                <a:latin typeface="Verdana"/>
                <a:cs typeface="Verdana"/>
              </a:rPr>
              <a:t>RRNFV02</a:t>
            </a:r>
            <a:r>
              <a:rPr sz="1100" spc="8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ARCADE</a:t>
            </a:r>
            <a:r>
              <a:rPr sz="1100" spc="8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84 </a:t>
            </a:r>
            <a:r>
              <a:rPr sz="1100" dirty="0">
                <a:latin typeface="Verdana"/>
                <a:cs typeface="Verdana"/>
              </a:rPr>
              <a:t>KONECT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-80" dirty="0">
                <a:latin typeface="Verdana"/>
                <a:cs typeface="Verdana"/>
              </a:rPr>
              <a:t>SPX12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lang="cs-CZ" sz="1100" b="1" spc="-65" dirty="0">
                <a:latin typeface="Tahoma"/>
                <a:cs typeface="Tahoma"/>
              </a:rPr>
              <a:t>18 990,- </a:t>
            </a:r>
            <a:r>
              <a:rPr sz="1100" b="1" spc="150" dirty="0">
                <a:latin typeface="Tahoma"/>
                <a:cs typeface="Tahoma"/>
              </a:rPr>
              <a:t> </a:t>
            </a:r>
            <a:r>
              <a:rPr sz="1100" dirty="0">
                <a:latin typeface="Verdana"/>
                <a:cs typeface="Verdana"/>
              </a:rPr>
              <a:t>RRNFV04</a:t>
            </a:r>
            <a:r>
              <a:rPr sz="1100" spc="11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ARCADE</a:t>
            </a:r>
            <a:r>
              <a:rPr sz="1100" spc="12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84 </a:t>
            </a:r>
            <a:r>
              <a:rPr sz="1100" spc="-80" dirty="0">
                <a:latin typeface="Verdana"/>
                <a:cs typeface="Verdana"/>
              </a:rPr>
              <a:t>SPX13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lang="cs-CZ" sz="1100" b="1" spc="-85" dirty="0">
                <a:latin typeface="Tahoma"/>
                <a:cs typeface="Tahoma"/>
              </a:rPr>
              <a:t>19 990,- </a:t>
            </a:r>
            <a:r>
              <a:rPr sz="1100" dirty="0">
                <a:latin typeface="Verdana"/>
                <a:cs typeface="Verdana"/>
              </a:rPr>
              <a:t>RRNFV05</a:t>
            </a:r>
            <a:r>
              <a:rPr sz="1100" spc="8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ARCADE</a:t>
            </a:r>
            <a:r>
              <a:rPr sz="1100" spc="8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84 </a:t>
            </a:r>
            <a:r>
              <a:rPr sz="1100" spc="-80" dirty="0">
                <a:latin typeface="Verdana"/>
                <a:cs typeface="Verdana"/>
              </a:rPr>
              <a:t>SPX12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MTRX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lang="cs-CZ" sz="1100" b="1" spc="-50" dirty="0">
                <a:latin typeface="Tahoma"/>
                <a:cs typeface="Tahoma"/>
              </a:rPr>
              <a:t>20 990,- </a:t>
            </a:r>
            <a:endParaRPr sz="1100" dirty="0">
              <a:latin typeface="Tahoma"/>
              <a:cs typeface="Tahoma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5109336" y="1344522"/>
          <a:ext cx="2918460" cy="111886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184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7325">
                <a:tc>
                  <a:txBody>
                    <a:bodyPr/>
                    <a:lstStyle/>
                    <a:p>
                      <a:pPr>
                        <a:lnSpc>
                          <a:spcPts val="1230"/>
                        </a:lnSpc>
                      </a:pPr>
                      <a:r>
                        <a:rPr sz="1050" spc="70" dirty="0">
                          <a:latin typeface="Verdana"/>
                          <a:cs typeface="Verdana"/>
                        </a:rPr>
                        <a:t>OPEN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KONECT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50" dirty="0">
                          <a:latin typeface="Verdana"/>
                          <a:cs typeface="Verdana"/>
                        </a:rPr>
                        <a:t>152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160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168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176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184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3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132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84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120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85" dirty="0">
                          <a:latin typeface="Verdana"/>
                          <a:cs typeface="Verdana"/>
                        </a:rPr>
                        <a:t>15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(176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3,7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(176</a:t>
                      </a:r>
                      <a:r>
                        <a:rPr sz="105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5123815" y="3708038"/>
            <a:ext cx="1255395" cy="79375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34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LCT</a:t>
            </a:r>
            <a:r>
              <a:rPr sz="1050" spc="-4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wood</a:t>
            </a:r>
            <a:r>
              <a:rPr sz="1050" spc="-10" dirty="0">
                <a:latin typeface="Verdana"/>
                <a:cs typeface="Verdana"/>
              </a:rPr>
              <a:t> </a:t>
            </a:r>
            <a:r>
              <a:rPr sz="1050" spc="35" dirty="0">
                <a:latin typeface="Verdana"/>
                <a:cs typeface="Verdana"/>
              </a:rPr>
              <a:t>PEFC</a:t>
            </a:r>
            <a:endParaRPr sz="105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Central</a:t>
            </a:r>
            <a:r>
              <a:rPr sz="1050" spc="-5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titanal</a:t>
            </a:r>
            <a:endParaRPr sz="1050">
              <a:latin typeface="Verdana"/>
              <a:cs typeface="Verdana"/>
            </a:endParaRPr>
          </a:p>
          <a:p>
            <a:pPr marL="178435" marR="238125" indent="-165735">
              <a:lnSpc>
                <a:spcPct val="120000"/>
              </a:lnSpc>
              <a:buFont typeface="Times New Roman"/>
              <a:buChar char="►"/>
              <a:tabLst>
                <a:tab pos="195580" algn="l"/>
              </a:tabLst>
            </a:pPr>
            <a:r>
              <a:rPr sz="1050" spc="-10" dirty="0">
                <a:latin typeface="Verdana"/>
                <a:cs typeface="Verdana"/>
              </a:rPr>
              <a:t>Rectangular 	sidewall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71615" y="3738752"/>
            <a:ext cx="124650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Tip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70" dirty="0">
                <a:latin typeface="Verdana"/>
                <a:cs typeface="Verdana"/>
              </a:rPr>
              <a:t>&amp;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Tail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71615" y="4170426"/>
            <a:ext cx="136969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Extended</a:t>
            </a:r>
            <a:r>
              <a:rPr sz="1050" spc="6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pic>
        <p:nvPicPr>
          <p:cNvPr id="9" name="object 9" descr="Une image contenant avion, Avion de jouet, chasseur, vaisseau spatial  Description générée automatiquement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9443" y="4297451"/>
            <a:ext cx="2276475" cy="1266799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1851893" y="187528"/>
            <a:ext cx="245745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35" dirty="0">
                <a:solidFill>
                  <a:srgbClr val="FCFBFF"/>
                </a:solidFill>
                <a:latin typeface="Tahoma"/>
                <a:cs typeface="Tahoma"/>
              </a:rPr>
              <a:t>CO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43331" y="3556838"/>
            <a:ext cx="249428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dirty="0">
                <a:latin typeface="Tahoma"/>
                <a:cs typeface="Tahoma"/>
              </a:rPr>
              <a:t>D O P O R U Č E N É  V Á Z Á N Í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43331" y="3708272"/>
            <a:ext cx="69024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 dirty="0">
                <a:latin typeface="Verdana"/>
                <a:cs typeface="Verdana"/>
              </a:rPr>
              <a:t>FCMCS04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43331" y="3868292"/>
            <a:ext cx="1651635" cy="346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050" dirty="0">
                <a:latin typeface="Verdana"/>
                <a:cs typeface="Verdana"/>
              </a:rPr>
              <a:t>SPX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sz="1050" spc="-180" dirty="0">
                <a:latin typeface="Verdana"/>
                <a:cs typeface="Verdana"/>
              </a:rPr>
              <a:t>12</a:t>
            </a:r>
            <a:r>
              <a:rPr sz="1050" spc="-5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KONECT</a:t>
            </a:r>
            <a:r>
              <a:rPr sz="1050" spc="-95" dirty="0">
                <a:latin typeface="Verdana"/>
                <a:cs typeface="Verdana"/>
              </a:rPr>
              <a:t> </a:t>
            </a:r>
            <a:r>
              <a:rPr sz="1050" spc="60" dirty="0">
                <a:latin typeface="Verdana"/>
                <a:cs typeface="Verdana"/>
              </a:rPr>
              <a:t>GW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B90 </a:t>
            </a:r>
            <a:r>
              <a:rPr sz="1050" dirty="0">
                <a:latin typeface="Verdana"/>
                <a:cs typeface="Verdana"/>
              </a:rPr>
              <a:t>BLACK</a:t>
            </a:r>
            <a:r>
              <a:rPr sz="1050" spc="40" dirty="0">
                <a:latin typeface="Verdana"/>
                <a:cs typeface="Verdana"/>
              </a:rPr>
              <a:t> YELLOW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24053" y="3535553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247840" y="2942463"/>
            <a:ext cx="2412365" cy="87630"/>
            <a:chOff x="247840" y="2942463"/>
            <a:chExt cx="2412365" cy="87630"/>
          </a:xfrm>
        </p:grpSpPr>
        <p:sp>
          <p:nvSpPr>
            <p:cNvPr id="17" name="object 17"/>
            <p:cNvSpPr/>
            <p:nvPr/>
          </p:nvSpPr>
          <p:spPr>
            <a:xfrm>
              <a:off x="247840" y="2942463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826"/>
                  </a:lnTo>
                  <a:lnTo>
                    <a:pt x="3428" y="26670"/>
                  </a:lnTo>
                  <a:lnTo>
                    <a:pt x="0" y="43561"/>
                  </a:lnTo>
                  <a:lnTo>
                    <a:pt x="3428" y="60578"/>
                  </a:lnTo>
                  <a:lnTo>
                    <a:pt x="12750" y="74422"/>
                  </a:lnTo>
                  <a:lnTo>
                    <a:pt x="26593" y="83692"/>
                  </a:lnTo>
                  <a:lnTo>
                    <a:pt x="43535" y="87122"/>
                  </a:lnTo>
                  <a:lnTo>
                    <a:pt x="2368486" y="87122"/>
                  </a:lnTo>
                  <a:lnTo>
                    <a:pt x="2385504" y="83692"/>
                  </a:lnTo>
                  <a:lnTo>
                    <a:pt x="2399347" y="74422"/>
                  </a:lnTo>
                  <a:lnTo>
                    <a:pt x="2408618" y="60578"/>
                  </a:lnTo>
                  <a:lnTo>
                    <a:pt x="2412047" y="43561"/>
                  </a:lnTo>
                  <a:lnTo>
                    <a:pt x="2408618" y="26670"/>
                  </a:lnTo>
                  <a:lnTo>
                    <a:pt x="2399347" y="12826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97572" y="2956560"/>
              <a:ext cx="1158240" cy="60960"/>
            </a:xfrm>
            <a:custGeom>
              <a:avLst/>
              <a:gdLst/>
              <a:ahLst/>
              <a:cxnLst/>
              <a:rect l="l" t="t" r="r" b="b"/>
              <a:pathLst>
                <a:path w="1158239" h="60960">
                  <a:moveTo>
                    <a:pt x="1118298" y="0"/>
                  </a:moveTo>
                  <a:lnTo>
                    <a:pt x="39941" y="0"/>
                  </a:lnTo>
                  <a:lnTo>
                    <a:pt x="24384" y="2412"/>
                  </a:lnTo>
                  <a:lnTo>
                    <a:pt x="11696" y="8889"/>
                  </a:lnTo>
                  <a:lnTo>
                    <a:pt x="3136" y="18541"/>
                  </a:lnTo>
                  <a:lnTo>
                    <a:pt x="0" y="30352"/>
                  </a:lnTo>
                  <a:lnTo>
                    <a:pt x="3136" y="42163"/>
                  </a:lnTo>
                  <a:lnTo>
                    <a:pt x="11696" y="51815"/>
                  </a:lnTo>
                  <a:lnTo>
                    <a:pt x="24384" y="58419"/>
                  </a:lnTo>
                  <a:lnTo>
                    <a:pt x="39941" y="60832"/>
                  </a:lnTo>
                  <a:lnTo>
                    <a:pt x="1118298" y="60832"/>
                  </a:lnTo>
                  <a:lnTo>
                    <a:pt x="1133792" y="58419"/>
                  </a:lnTo>
                  <a:lnTo>
                    <a:pt x="1146492" y="51815"/>
                  </a:lnTo>
                  <a:lnTo>
                    <a:pt x="1155128" y="42163"/>
                  </a:lnTo>
                  <a:lnTo>
                    <a:pt x="1158176" y="30352"/>
                  </a:lnTo>
                  <a:lnTo>
                    <a:pt x="1155128" y="18541"/>
                  </a:lnTo>
                  <a:lnTo>
                    <a:pt x="1146492" y="8889"/>
                  </a:lnTo>
                  <a:lnTo>
                    <a:pt x="1133792" y="2412"/>
                  </a:lnTo>
                  <a:lnTo>
                    <a:pt x="1118298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247840" y="3212845"/>
            <a:ext cx="2412365" cy="87630"/>
            <a:chOff x="247840" y="3212845"/>
            <a:chExt cx="2412365" cy="87630"/>
          </a:xfrm>
        </p:grpSpPr>
        <p:sp>
          <p:nvSpPr>
            <p:cNvPr id="20" name="object 20"/>
            <p:cNvSpPr/>
            <p:nvPr/>
          </p:nvSpPr>
          <p:spPr>
            <a:xfrm>
              <a:off x="247840" y="3212845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29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700"/>
                  </a:lnTo>
                  <a:lnTo>
                    <a:pt x="3428" y="26542"/>
                  </a:lnTo>
                  <a:lnTo>
                    <a:pt x="0" y="43561"/>
                  </a:lnTo>
                  <a:lnTo>
                    <a:pt x="3428" y="60451"/>
                  </a:lnTo>
                  <a:lnTo>
                    <a:pt x="12750" y="74294"/>
                  </a:lnTo>
                  <a:lnTo>
                    <a:pt x="26593" y="83692"/>
                  </a:lnTo>
                  <a:lnTo>
                    <a:pt x="43535" y="87121"/>
                  </a:lnTo>
                  <a:lnTo>
                    <a:pt x="2368486" y="87121"/>
                  </a:lnTo>
                  <a:lnTo>
                    <a:pt x="2385504" y="83692"/>
                  </a:lnTo>
                  <a:lnTo>
                    <a:pt x="2399347" y="74294"/>
                  </a:lnTo>
                  <a:lnTo>
                    <a:pt x="2408618" y="60451"/>
                  </a:lnTo>
                  <a:lnTo>
                    <a:pt x="2412047" y="43561"/>
                  </a:lnTo>
                  <a:lnTo>
                    <a:pt x="2408618" y="26542"/>
                  </a:lnTo>
                  <a:lnTo>
                    <a:pt x="2399347" y="12700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077963" y="3225799"/>
              <a:ext cx="785495" cy="60960"/>
            </a:xfrm>
            <a:custGeom>
              <a:avLst/>
              <a:gdLst/>
              <a:ahLst/>
              <a:cxnLst/>
              <a:rect l="l" t="t" r="r" b="b"/>
              <a:pathLst>
                <a:path w="785494" h="60960">
                  <a:moveTo>
                    <a:pt x="757567" y="0"/>
                  </a:moveTo>
                  <a:lnTo>
                    <a:pt x="27622" y="0"/>
                  </a:lnTo>
                  <a:lnTo>
                    <a:pt x="16865" y="2412"/>
                  </a:lnTo>
                  <a:lnTo>
                    <a:pt x="8089" y="8889"/>
                  </a:lnTo>
                  <a:lnTo>
                    <a:pt x="2171" y="18541"/>
                  </a:lnTo>
                  <a:lnTo>
                    <a:pt x="0" y="30352"/>
                  </a:lnTo>
                  <a:lnTo>
                    <a:pt x="2171" y="42163"/>
                  </a:lnTo>
                  <a:lnTo>
                    <a:pt x="8089" y="51942"/>
                  </a:lnTo>
                  <a:lnTo>
                    <a:pt x="16865" y="58420"/>
                  </a:lnTo>
                  <a:lnTo>
                    <a:pt x="27622" y="60833"/>
                  </a:lnTo>
                  <a:lnTo>
                    <a:pt x="757567" y="60833"/>
                  </a:lnTo>
                  <a:lnTo>
                    <a:pt x="768362" y="58420"/>
                  </a:lnTo>
                  <a:lnTo>
                    <a:pt x="777125" y="51942"/>
                  </a:lnTo>
                  <a:lnTo>
                    <a:pt x="783094" y="42163"/>
                  </a:lnTo>
                  <a:lnTo>
                    <a:pt x="785253" y="30352"/>
                  </a:lnTo>
                  <a:lnTo>
                    <a:pt x="783094" y="18541"/>
                  </a:lnTo>
                  <a:lnTo>
                    <a:pt x="777125" y="8889"/>
                  </a:lnTo>
                  <a:lnTo>
                    <a:pt x="768362" y="2412"/>
                  </a:lnTo>
                  <a:lnTo>
                    <a:pt x="757567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496620" y="3038347"/>
            <a:ext cx="21717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52245" y="3038347"/>
            <a:ext cx="5969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096770" y="3038347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07009" y="3307841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211681" y="3307841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068829" y="3307841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726805" y="5033010"/>
            <a:ext cx="2625725" cy="613438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20320">
              <a:lnSpc>
                <a:spcPct val="100000"/>
              </a:lnSpc>
              <a:spcBef>
                <a:spcPts val="520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12700" marR="5080">
              <a:lnSpc>
                <a:spcPct val="120100"/>
              </a:lnSpc>
              <a:spcBef>
                <a:spcPts val="204"/>
              </a:spcBef>
            </a:pPr>
            <a:r>
              <a:rPr lang="cs-CZ" sz="1050" dirty="0">
                <a:latin typeface="Verdana"/>
                <a:cs typeface="Verdana"/>
              </a:rPr>
              <a:t>Zkušení a pokročilí lyžaři, kteří hledají lyže vhodné pro celodenní lyžování.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8716771" y="1103122"/>
            <a:ext cx="276161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95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761603" y="5867400"/>
            <a:ext cx="2053589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8712200" y="50292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8738996" y="6027420"/>
            <a:ext cx="2459355" cy="606576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77800" indent="-165100">
              <a:lnSpc>
                <a:spcPct val="100000"/>
              </a:lnSpc>
              <a:spcBef>
                <a:spcPts val="3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Progresivní carving a hravost</a:t>
            </a: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Manévrovatelnost a tolerance</a:t>
            </a: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-10" dirty="0">
                <a:latin typeface="Verdana"/>
                <a:cs typeface="Verdana"/>
              </a:rPr>
              <a:t>Snadné ovládání a komfort</a:t>
            </a:r>
          </a:p>
        </p:txBody>
      </p:sp>
      <p:sp>
        <p:nvSpPr>
          <p:cNvPr id="34" name="object 34"/>
          <p:cNvSpPr/>
          <p:nvPr/>
        </p:nvSpPr>
        <p:spPr>
          <a:xfrm>
            <a:off x="8720835" y="107797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747252" y="58674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5096383" y="1113536"/>
            <a:ext cx="10731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L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248725" y="1113536"/>
            <a:ext cx="159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5093715" y="108585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123307" y="2464942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0" name="object 40"/>
          <p:cNvGrpSpPr/>
          <p:nvPr/>
        </p:nvGrpSpPr>
        <p:grpSpPr>
          <a:xfrm>
            <a:off x="5123307" y="2825686"/>
            <a:ext cx="3027680" cy="680720"/>
            <a:chOff x="5123307" y="2825686"/>
            <a:chExt cx="3027680" cy="680720"/>
          </a:xfrm>
        </p:grpSpPr>
        <p:pic>
          <p:nvPicPr>
            <p:cNvPr id="41" name="object 4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87034" y="2825686"/>
              <a:ext cx="2163775" cy="680529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5123307" y="3502786"/>
              <a:ext cx="2817495" cy="0"/>
            </a:xfrm>
            <a:custGeom>
              <a:avLst/>
              <a:gdLst/>
              <a:ahLst/>
              <a:cxnLst/>
              <a:rect l="l" t="t" r="r" b="b"/>
              <a:pathLst>
                <a:path w="2817495">
                  <a:moveTo>
                    <a:pt x="0" y="0"/>
                  </a:moveTo>
                  <a:lnTo>
                    <a:pt x="2816987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5116448" y="2413246"/>
            <a:ext cx="1464310" cy="64706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lang="pt-BR" sz="1000" b="1" dirty="0">
                <a:latin typeface="Tahoma"/>
                <a:cs typeface="Tahoma"/>
              </a:rPr>
              <a:t>T E C H N O L O G I E </a:t>
            </a:r>
            <a:endParaRPr sz="1000" dirty="0">
              <a:latin typeface="Tahoma"/>
              <a:cs typeface="Tahoma"/>
            </a:endParaRPr>
          </a:p>
          <a:p>
            <a:pPr marL="187960" indent="-166370">
              <a:lnSpc>
                <a:spcPct val="100000"/>
              </a:lnSpc>
              <a:spcBef>
                <a:spcPts val="605"/>
              </a:spcBef>
              <a:buFont typeface="Times New Roman"/>
              <a:buChar char="►"/>
              <a:tabLst>
                <a:tab pos="187960" algn="l"/>
              </a:tabLst>
            </a:pPr>
            <a:r>
              <a:rPr sz="1050" dirty="0">
                <a:latin typeface="Verdana"/>
                <a:cs typeface="Verdana"/>
              </a:rPr>
              <a:t>V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A</a:t>
            </a:r>
            <a:r>
              <a:rPr sz="1050" spc="-80" dirty="0">
                <a:latin typeface="Verdana"/>
                <a:cs typeface="Verdana"/>
              </a:rPr>
              <a:t> </a:t>
            </a:r>
            <a:r>
              <a:rPr sz="1050" spc="-50" dirty="0">
                <a:latin typeface="Verdana"/>
                <a:cs typeface="Verdana"/>
              </a:rPr>
              <a:t>S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spcBef>
                <a:spcPts val="5"/>
              </a:spcBef>
              <a:buFont typeface="Times New Roman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L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C</a:t>
            </a:r>
            <a:r>
              <a:rPr sz="1050" spc="-80" dirty="0">
                <a:latin typeface="Verdana"/>
                <a:cs typeface="Verdana"/>
              </a:rPr>
              <a:t> </a:t>
            </a:r>
            <a:r>
              <a:rPr sz="1050" spc="-50" dirty="0">
                <a:latin typeface="Verdana"/>
                <a:cs typeface="Verdana"/>
              </a:rPr>
              <a:t>T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125592" y="3531870"/>
            <a:ext cx="148272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</p:txBody>
      </p:sp>
      <p:pic>
        <p:nvPicPr>
          <p:cNvPr id="45" name="object 4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82889" y="4989110"/>
            <a:ext cx="390088" cy="389913"/>
          </a:xfrm>
          <a:prstGeom prst="rect">
            <a:avLst/>
          </a:prstGeom>
        </p:spPr>
      </p:pic>
      <p:sp>
        <p:nvSpPr>
          <p:cNvPr id="46" name="object 46"/>
          <p:cNvSpPr/>
          <p:nvPr/>
        </p:nvSpPr>
        <p:spPr>
          <a:xfrm>
            <a:off x="5117210" y="4878832"/>
            <a:ext cx="2817495" cy="10795"/>
          </a:xfrm>
          <a:custGeom>
            <a:avLst/>
            <a:gdLst/>
            <a:ahLst/>
            <a:cxnLst/>
            <a:rect l="l" t="t" r="r" b="b"/>
            <a:pathLst>
              <a:path w="2817495" h="10795">
                <a:moveTo>
                  <a:pt x="0" y="0"/>
                </a:moveTo>
                <a:lnTo>
                  <a:pt x="2816987" y="10668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5124958" y="4839767"/>
            <a:ext cx="2511425" cy="167353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630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7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Bio pryskyřice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05" dirty="0">
                <a:latin typeface="Verdana"/>
                <a:cs typeface="Verdana"/>
              </a:rPr>
              <a:t>30%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Snížení uhlíkové stopy o 8 %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80%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</a:t>
            </a:r>
            <a:r>
              <a:rPr lang="cs-CZ" sz="1050" spc="65" dirty="0" err="1">
                <a:latin typeface="Verdana"/>
                <a:cs typeface="Verdana"/>
              </a:rPr>
              <a:t>titanalu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70" dirty="0">
                <a:latin typeface="Verdana"/>
                <a:cs typeface="Verdana"/>
              </a:rPr>
              <a:t>Až 20% </a:t>
            </a:r>
            <a:r>
              <a:rPr lang="cs-CZ" sz="1050" spc="70" dirty="0" err="1">
                <a:latin typeface="Verdana"/>
                <a:cs typeface="Verdana"/>
              </a:rPr>
              <a:t>recykl</a:t>
            </a:r>
            <a:r>
              <a:rPr lang="cs-CZ" sz="1050" spc="70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LCT PEFC </a:t>
            </a: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dřevěné jádro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"zelená energie" při výrobě</a:t>
            </a:r>
            <a:endParaRPr sz="1050" dirty="0">
              <a:latin typeface="Verdana"/>
              <a:cs typeface="Verdana"/>
            </a:endParaRPr>
          </a:p>
        </p:txBody>
      </p:sp>
      <p:pic>
        <p:nvPicPr>
          <p:cNvPr id="48" name="object 4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909338" y="4989588"/>
            <a:ext cx="252131" cy="356116"/>
          </a:xfrm>
          <a:prstGeom prst="rect">
            <a:avLst/>
          </a:prstGeom>
        </p:spPr>
      </p:pic>
      <p:pic>
        <p:nvPicPr>
          <p:cNvPr id="49" name="object 49" descr="Une image contenant flèche  Description générée automatiquement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683120" y="4328642"/>
            <a:ext cx="982433" cy="385343"/>
          </a:xfrm>
          <a:prstGeom prst="rect">
            <a:avLst/>
          </a:prstGeom>
        </p:spPr>
      </p:pic>
      <p:pic>
        <p:nvPicPr>
          <p:cNvPr id="50" name="object 5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683120" y="3917657"/>
            <a:ext cx="982433" cy="284391"/>
          </a:xfrm>
          <a:prstGeom prst="rect">
            <a:avLst/>
          </a:prstGeom>
        </p:spPr>
      </p:pic>
      <p:sp>
        <p:nvSpPr>
          <p:cNvPr id="52" name="object 52"/>
          <p:cNvSpPr txBox="1"/>
          <p:nvPr/>
        </p:nvSpPr>
        <p:spPr>
          <a:xfrm>
            <a:off x="5124958" y="260350"/>
            <a:ext cx="430784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15950" algn="l"/>
                <a:tab pos="878205" algn="l"/>
                <a:tab pos="1309370" algn="l"/>
                <a:tab pos="1887220" algn="l"/>
                <a:tab pos="2195195" algn="l"/>
                <a:tab pos="2888615" algn="l"/>
                <a:tab pos="3321050" algn="l"/>
                <a:tab pos="3795395" algn="l"/>
              </a:tabLst>
            </a:pPr>
            <a:r>
              <a:rPr sz="1100" b="1" i="1" dirty="0">
                <a:latin typeface="Verdana"/>
                <a:cs typeface="Verdana"/>
              </a:rPr>
              <a:t>	</a:t>
            </a:r>
            <a:endParaRPr sz="1100" dirty="0">
              <a:latin typeface="Verdana"/>
              <a:cs typeface="Verdana"/>
            </a:endParaRPr>
          </a:p>
        </p:txBody>
      </p:sp>
      <p:pic>
        <p:nvPicPr>
          <p:cNvPr id="54" name="object 5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802114" y="172250"/>
            <a:ext cx="561035" cy="740752"/>
          </a:xfrm>
          <a:prstGeom prst="rect">
            <a:avLst/>
          </a:prstGeom>
        </p:spPr>
      </p:pic>
      <p:sp>
        <p:nvSpPr>
          <p:cNvPr id="55" name="object 55"/>
          <p:cNvSpPr txBox="1"/>
          <p:nvPr/>
        </p:nvSpPr>
        <p:spPr>
          <a:xfrm>
            <a:off x="5124958" y="6535040"/>
            <a:ext cx="2531110" cy="17056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15" dirty="0">
                <a:latin typeface="Tahoma"/>
                <a:cs typeface="Tahoma"/>
              </a:rPr>
              <a:t> </a:t>
            </a:r>
            <a:r>
              <a:rPr lang="pl-PL" sz="1050" dirty="0">
                <a:latin typeface="Verdana"/>
                <a:cs typeface="Verdana"/>
              </a:rPr>
              <a:t>Výroba i zdroje materiálů z Evropy  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58" name="object 15">
            <a:extLst>
              <a:ext uri="{FF2B5EF4-FFF2-40B4-BE49-F238E27FC236}">
                <a16:creationId xmlns:a16="http://schemas.microsoft.com/office/drawing/2014/main" id="{A4D08CAD-DDD9-5E93-2726-41DDCC2DCEEA}"/>
              </a:ext>
            </a:extLst>
          </p:cNvPr>
          <p:cNvSpPr txBox="1"/>
          <p:nvPr/>
        </p:nvSpPr>
        <p:spPr>
          <a:xfrm>
            <a:off x="189128" y="5632451"/>
            <a:ext cx="2812772" cy="1192633"/>
          </a:xfrm>
          <a:prstGeom prst="rect">
            <a:avLst/>
          </a:prstGeom>
          <a:ln w="12700">
            <a:noFill/>
          </a:ln>
        </p:spPr>
        <p:txBody>
          <a:bodyPr vert="horz" wrap="square" lIns="0" tIns="58419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459"/>
              </a:spcBef>
            </a:pP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50" dirty="0">
                <a:latin typeface="Tahoma"/>
                <a:cs typeface="Tahoma"/>
              </a:rPr>
              <a:t>D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114" dirty="0">
                <a:latin typeface="Tahoma"/>
                <a:cs typeface="Tahoma"/>
              </a:rPr>
              <a:t> 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G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" dirty="0">
                <a:latin typeface="Tahoma"/>
                <a:cs typeface="Tahoma"/>
              </a:rPr>
              <a:t>E</a:t>
            </a:r>
            <a:endParaRPr sz="1000" dirty="0">
              <a:latin typeface="Tahoma"/>
              <a:cs typeface="Tahoma"/>
            </a:endParaRPr>
          </a:p>
          <a:p>
            <a:pPr marL="8890">
              <a:lnSpc>
                <a:spcPct val="115000"/>
              </a:lnSpc>
              <a:spcBef>
                <a:spcPts val="265"/>
              </a:spcBef>
              <a:spcAft>
                <a:spcPts val="800"/>
              </a:spcAft>
            </a:pPr>
            <a:r>
              <a:rPr lang="cs-CZ" sz="1000" i="1" kern="100" spc="-9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ARCADE</a:t>
            </a:r>
            <a:r>
              <a:rPr lang="cs-CZ" sz="1000" i="1" kern="100" spc="-9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jsou určeny pro sníh, jaký skutečně najdete, a ne pro ten, jaký očekáváte. </a:t>
            </a:r>
            <a:endParaRPr lang="cs-CZ" sz="1000" kern="10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cs-CZ" sz="1000" b="1" i="1" spc="-90" dirty="0">
                <a:solidFill>
                  <a:schemeClr val="bg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100 % delší oblouky.</a:t>
            </a:r>
            <a:r>
              <a:rPr lang="cs-CZ" sz="1000" dirty="0">
                <a:solidFill>
                  <a:schemeClr val="bg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cs-CZ" sz="1000" b="1" i="1" kern="100" spc="-90" dirty="0">
                <a:solidFill>
                  <a:schemeClr val="bg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</a:t>
            </a:r>
            <a:endParaRPr lang="cs-CZ" sz="1000" kern="100" dirty="0">
              <a:solidFill>
                <a:schemeClr val="bg1">
                  <a:lumMod val="50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73660" marR="321310">
              <a:spcBef>
                <a:spcPts val="409"/>
              </a:spcBef>
            </a:pPr>
            <a:endParaRPr sz="1000" b="1" i="1" spc="-330" dirty="0">
              <a:solidFill>
                <a:srgbClr val="7E7E7E"/>
              </a:solidFill>
              <a:latin typeface="Verdana"/>
            </a:endParaRPr>
          </a:p>
        </p:txBody>
      </p:sp>
      <p:sp>
        <p:nvSpPr>
          <p:cNvPr id="59" name="object 51">
            <a:extLst>
              <a:ext uri="{FF2B5EF4-FFF2-40B4-BE49-F238E27FC236}">
                <a16:creationId xmlns:a16="http://schemas.microsoft.com/office/drawing/2014/main" id="{54380805-9A5A-5A44-3B71-0E80139F0D91}"/>
              </a:ext>
            </a:extLst>
          </p:cNvPr>
          <p:cNvSpPr txBox="1"/>
          <p:nvPr/>
        </p:nvSpPr>
        <p:spPr>
          <a:xfrm>
            <a:off x="5124958" y="260350"/>
            <a:ext cx="4307840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15950" algn="l"/>
                <a:tab pos="878205" algn="l"/>
                <a:tab pos="1309370" algn="l"/>
                <a:tab pos="1887220" algn="l"/>
                <a:tab pos="2195195" algn="l"/>
                <a:tab pos="2888615" algn="l"/>
                <a:tab pos="3321050" algn="l"/>
                <a:tab pos="3795395" algn="l"/>
              </a:tabLst>
            </a:pPr>
            <a:r>
              <a:rPr lang="cs-CZ" sz="1100" b="1" i="1" kern="0" spc="-5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Pro sněhové podmínky které skutečně najdete, ne pro ty, které očekáváte. </a:t>
            </a:r>
            <a:r>
              <a:rPr sz="1100" b="1" i="1" dirty="0">
                <a:latin typeface="Verdana"/>
                <a:cs typeface="Verdana"/>
              </a:rPr>
              <a:t>	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61" name="TextovéPole 60">
            <a:extLst>
              <a:ext uri="{FF2B5EF4-FFF2-40B4-BE49-F238E27FC236}">
                <a16:creationId xmlns:a16="http://schemas.microsoft.com/office/drawing/2014/main" id="{ECDC08FB-B19B-FA01-CB31-18D41C17CE77}"/>
              </a:ext>
            </a:extLst>
          </p:cNvPr>
          <p:cNvSpPr txBox="1"/>
          <p:nvPr/>
        </p:nvSpPr>
        <p:spPr>
          <a:xfrm>
            <a:off x="8480510" y="1319748"/>
            <a:ext cx="3635290" cy="3631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00" dirty="0">
                <a:latin typeface="Verdana"/>
                <a:ea typeface="Verdana"/>
              </a:rPr>
              <a:t>Lyže Rossignol </a:t>
            </a:r>
            <a:r>
              <a:rPr lang="cs-CZ" sz="1000" dirty="0" err="1">
                <a:latin typeface="Verdana"/>
                <a:ea typeface="Verdana"/>
              </a:rPr>
              <a:t>Arcade</a:t>
            </a:r>
            <a:r>
              <a:rPr lang="cs-CZ" sz="1000" dirty="0">
                <a:latin typeface="Verdana"/>
                <a:ea typeface="Verdana"/>
              </a:rPr>
              <a:t> 84 nově definují kategorii </a:t>
            </a:r>
            <a:r>
              <a:rPr lang="cs-CZ" sz="1000" dirty="0" err="1">
                <a:latin typeface="Verdana"/>
                <a:ea typeface="Verdana"/>
              </a:rPr>
              <a:t>all-mountain</a:t>
            </a:r>
            <a:r>
              <a:rPr lang="cs-CZ" sz="1000" dirty="0">
                <a:latin typeface="Verdana"/>
                <a:ea typeface="Verdana"/>
              </a:rPr>
              <a:t> lyží s osobitostí, na kterých dokážete lyžovat doslova 100% kdekoliv za jakýchkoli i v průběhu dne za měnících se  sněhových podmínek. Jsou navrženy s ohledem na pokročilé a zkušené lyžaře a vyvažují kombinaci závodní technologie a </a:t>
            </a:r>
            <a:r>
              <a:rPr lang="cs-CZ" sz="1000" dirty="0" err="1">
                <a:latin typeface="Verdana"/>
                <a:ea typeface="Verdana"/>
              </a:rPr>
              <a:t>freeridové</a:t>
            </a:r>
            <a:r>
              <a:rPr lang="cs-CZ" sz="1000" dirty="0">
                <a:latin typeface="Verdana"/>
                <a:ea typeface="Verdana"/>
              </a:rPr>
              <a:t> konstrukce a vytvářejí tak zcela nový zážitek. Kombinace kratšího poloměru oblouku a širšího 84 mm středu s rockerem špičky a patky, umožňují progresivní carving v každém terénu.  Díky AIR TIP společně s VAS </a:t>
            </a:r>
            <a:r>
              <a:rPr lang="cs-CZ" sz="1000" dirty="0" err="1">
                <a:latin typeface="Verdana"/>
                <a:ea typeface="Verdana"/>
              </a:rPr>
              <a:t>techologií</a:t>
            </a:r>
            <a:r>
              <a:rPr lang="cs-CZ" sz="1000" dirty="0">
                <a:latin typeface="Verdana"/>
                <a:ea typeface="Verdana"/>
              </a:rPr>
              <a:t> na tlumení vibrací nabízejí rychlou iniciaci oblouků a plynulé ovládání v rychlosti. Skvělé držení pak zabezpečí LCT konstrukce s </a:t>
            </a:r>
            <a:r>
              <a:rPr lang="cs-CZ" sz="1000" dirty="0" err="1">
                <a:latin typeface="Verdana"/>
                <a:ea typeface="Verdana"/>
              </a:rPr>
              <a:t>Titanalem</a:t>
            </a:r>
            <a:r>
              <a:rPr lang="cs-CZ" sz="1000" dirty="0">
                <a:latin typeface="Verdana"/>
                <a:ea typeface="Verdana"/>
              </a:rPr>
              <a:t>. Špička a pata s rockerem udržují </a:t>
            </a:r>
            <a:r>
              <a:rPr lang="cs-CZ" sz="1000" dirty="0" err="1">
                <a:latin typeface="Verdana"/>
                <a:ea typeface="Verdana"/>
              </a:rPr>
              <a:t>freeridovou</a:t>
            </a:r>
            <a:r>
              <a:rPr lang="cs-CZ" sz="1000" dirty="0">
                <a:latin typeface="Verdana"/>
                <a:ea typeface="Verdana"/>
              </a:rPr>
              <a:t> přizpůsobivost v měnících se sněhových podmínkách a rozšířené boční krojení </a:t>
            </a:r>
            <a:r>
              <a:rPr lang="cs-CZ" sz="1000" dirty="0" err="1">
                <a:latin typeface="Verdana"/>
                <a:ea typeface="Verdana"/>
              </a:rPr>
              <a:t>Extended</a:t>
            </a:r>
            <a:r>
              <a:rPr lang="cs-CZ" sz="1000" dirty="0">
                <a:latin typeface="Verdana"/>
                <a:ea typeface="Verdana"/>
              </a:rPr>
              <a:t> s obdélníkovou konstrukcí  </a:t>
            </a:r>
            <a:r>
              <a:rPr lang="cs-CZ" sz="1000" dirty="0" err="1">
                <a:latin typeface="Verdana"/>
                <a:ea typeface="Verdana"/>
              </a:rPr>
              <a:t>Rectangular</a:t>
            </a:r>
            <a:r>
              <a:rPr lang="cs-CZ" sz="1000" dirty="0">
                <a:latin typeface="Verdana"/>
                <a:ea typeface="Verdana"/>
              </a:rPr>
              <a:t> </a:t>
            </a:r>
            <a:r>
              <a:rPr lang="cs-CZ" sz="1000" dirty="0" err="1">
                <a:latin typeface="Verdana"/>
                <a:ea typeface="Verdana"/>
              </a:rPr>
              <a:t>Sidewall</a:t>
            </a:r>
            <a:r>
              <a:rPr lang="cs-CZ" sz="1000" dirty="0">
                <a:latin typeface="Verdana"/>
                <a:ea typeface="Verdana"/>
              </a:rPr>
              <a:t> nabízí přesnost při carvingu. Lyže mají </a:t>
            </a:r>
            <a:r>
              <a:rPr lang="cs-CZ" sz="1000" dirty="0" err="1">
                <a:latin typeface="Verdana"/>
                <a:ea typeface="Verdana"/>
              </a:rPr>
              <a:t>Sintrovanou</a:t>
            </a:r>
            <a:r>
              <a:rPr lang="cs-CZ" sz="1000" dirty="0">
                <a:latin typeface="Verdana"/>
                <a:ea typeface="Verdana"/>
              </a:rPr>
              <a:t> HD skluznici pro maximální skluz. Jsou vyrobeny pro pistu, která je v daný den realitou, oproti sněhovým podmínkám které očekáváte, takže můžete </a:t>
            </a:r>
            <a:r>
              <a:rPr lang="cs-CZ" sz="1000" dirty="0" err="1">
                <a:latin typeface="Verdana"/>
                <a:ea typeface="Verdana"/>
              </a:rPr>
              <a:t>carvovat</a:t>
            </a:r>
            <a:r>
              <a:rPr lang="cs-CZ" sz="1000" dirty="0">
                <a:latin typeface="Verdana"/>
                <a:ea typeface="Verdana"/>
              </a:rPr>
              <a:t> od první sedačky až po poslední "lano" a to po celou zimní sezonu.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44420" y="101550"/>
            <a:ext cx="528685" cy="665274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49829" y="100463"/>
            <a:ext cx="528685" cy="6652748"/>
          </a:xfrm>
          <a:prstGeom prst="rect">
            <a:avLst/>
          </a:prstGeom>
        </p:spPr>
      </p:pic>
      <p:pic>
        <p:nvPicPr>
          <p:cNvPr id="4" name="object 4" descr="Une image contenant Modèle réduit, jouet, scie électrique  Description générée automatiquement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3250" y="3122599"/>
            <a:ext cx="2212594" cy="99245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43941" y="241807"/>
            <a:ext cx="2414270" cy="727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95"/>
              </a:lnSpc>
              <a:spcBef>
                <a:spcPts val="100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UNISEX</a:t>
            </a:r>
            <a:r>
              <a:rPr sz="1100" spc="-9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6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60" dirty="0">
                <a:solidFill>
                  <a:srgbClr val="7E7E7E"/>
                </a:solidFill>
                <a:latin typeface="Verdana"/>
                <a:cs typeface="Verdana"/>
              </a:rPr>
              <a:t>–</a:t>
            </a:r>
            <a:r>
              <a:rPr sz="1100" spc="-6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7E7E7E"/>
                </a:solidFill>
                <a:latin typeface="Verdana"/>
                <a:cs typeface="Verdana"/>
              </a:rPr>
              <a:t>ALL</a:t>
            </a:r>
            <a:r>
              <a:rPr sz="1100" spc="-7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MOUNTAIN</a:t>
            </a:r>
            <a:endParaRPr sz="1100">
              <a:latin typeface="Verdana"/>
              <a:cs typeface="Verdana"/>
            </a:endParaRPr>
          </a:p>
          <a:p>
            <a:pPr marL="12700">
              <a:lnSpc>
                <a:spcPts val="2855"/>
              </a:lnSpc>
              <a:tabLst>
                <a:tab pos="1951989" algn="l"/>
              </a:tabLst>
            </a:pPr>
            <a:r>
              <a:rPr sz="2400" b="1" spc="19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R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40" dirty="0">
                <a:solidFill>
                  <a:srgbClr val="030505"/>
                </a:solidFill>
                <a:latin typeface="Tahoma"/>
                <a:cs typeface="Tahoma"/>
              </a:rPr>
              <a:t>C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9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0" dirty="0">
                <a:solidFill>
                  <a:srgbClr val="030505"/>
                </a:solidFill>
                <a:latin typeface="Tahoma"/>
                <a:cs typeface="Tahoma"/>
              </a:rPr>
              <a:t>D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8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	8</a:t>
            </a:r>
            <a:r>
              <a:rPr sz="2400" b="1" spc="-12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50" dirty="0">
                <a:solidFill>
                  <a:srgbClr val="030505"/>
                </a:solidFill>
                <a:latin typeface="Tahoma"/>
                <a:cs typeface="Tahoma"/>
              </a:rPr>
              <a:t>2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RAOFY01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3941" y="1102563"/>
            <a:ext cx="1520825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20" dirty="0">
                <a:latin typeface="Verdana"/>
                <a:cs typeface="Verdana"/>
              </a:rPr>
              <a:t>RROFY01</a:t>
            </a:r>
            <a:r>
              <a:rPr sz="1100" spc="4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ARCADE</a:t>
            </a:r>
            <a:r>
              <a:rPr sz="1100" spc="1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82</a:t>
            </a:r>
            <a:endParaRPr sz="11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100" spc="-135" dirty="0">
                <a:latin typeface="Verdana"/>
                <a:cs typeface="Verdana"/>
              </a:rPr>
              <a:t>XP11</a:t>
            </a:r>
            <a:r>
              <a:rPr sz="1100" spc="-95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105" dirty="0">
                <a:latin typeface="Verdana"/>
                <a:cs typeface="Verdana"/>
              </a:rPr>
              <a:t> </a:t>
            </a:r>
            <a:r>
              <a:rPr lang="cs-CZ" sz="1100" b="1" spc="-105" dirty="0">
                <a:solidFill>
                  <a:srgbClr val="292729"/>
                </a:solidFill>
                <a:latin typeface="Tahoma"/>
                <a:cs typeface="Tahoma"/>
              </a:rPr>
              <a:t>13 990,- </a:t>
            </a:r>
            <a:endParaRPr sz="1100" dirty="0">
              <a:latin typeface="Tahoma"/>
              <a:cs typeface="Tahoma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5109336" y="1346300"/>
          <a:ext cx="2922905" cy="11169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229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7325">
                <a:tc>
                  <a:txBody>
                    <a:bodyPr/>
                    <a:lstStyle/>
                    <a:p>
                      <a:pPr>
                        <a:lnSpc>
                          <a:spcPts val="1230"/>
                        </a:lnSpc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XPRESS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50" dirty="0">
                          <a:latin typeface="Verdana"/>
                          <a:cs typeface="Verdana"/>
                        </a:rPr>
                        <a:t>152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160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168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176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184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3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27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132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82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120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14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(176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222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3,6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4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(176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5126482" y="3703726"/>
            <a:ext cx="1256030" cy="79375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3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LCT</a:t>
            </a:r>
            <a:r>
              <a:rPr sz="1050" spc="-40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wood</a:t>
            </a:r>
            <a:r>
              <a:rPr sz="1050" spc="-10" dirty="0">
                <a:latin typeface="Verdana"/>
                <a:cs typeface="Verdana"/>
              </a:rPr>
              <a:t> </a:t>
            </a:r>
            <a:r>
              <a:rPr sz="1050" spc="35" dirty="0">
                <a:latin typeface="Verdana"/>
                <a:cs typeface="Verdana"/>
              </a:rPr>
              <a:t>PEFC</a:t>
            </a:r>
            <a:endParaRPr sz="105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-25" dirty="0">
                <a:latin typeface="Verdana"/>
                <a:cs typeface="Verdana"/>
              </a:rPr>
              <a:t>TBD</a:t>
            </a:r>
            <a:endParaRPr sz="1050">
              <a:latin typeface="Verdana"/>
              <a:cs typeface="Verdana"/>
            </a:endParaRPr>
          </a:p>
          <a:p>
            <a:pPr marL="177800" marR="238760" indent="-165735">
              <a:lnSpc>
                <a:spcPct val="120000"/>
              </a:lnSpc>
              <a:buFont typeface="Times New Roman"/>
              <a:buChar char="►"/>
              <a:tabLst>
                <a:tab pos="194945" algn="l"/>
              </a:tabLst>
            </a:pPr>
            <a:r>
              <a:rPr sz="1050" spc="-10" dirty="0">
                <a:latin typeface="Verdana"/>
                <a:cs typeface="Verdana"/>
              </a:rPr>
              <a:t>Rectangular 	Sidewall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74663" y="3734815"/>
            <a:ext cx="124650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Tip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70" dirty="0">
                <a:latin typeface="Verdana"/>
                <a:cs typeface="Verdana"/>
              </a:rPr>
              <a:t>&amp;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Tail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74663" y="4166108"/>
            <a:ext cx="136906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Extended</a:t>
            </a:r>
            <a:r>
              <a:rPr sz="1050" spc="6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1851893" y="187528"/>
            <a:ext cx="245745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35" dirty="0">
                <a:solidFill>
                  <a:srgbClr val="FCFBFF"/>
                </a:solidFill>
                <a:latin typeface="Tahoma"/>
                <a:cs typeface="Tahoma"/>
              </a:rPr>
              <a:t>CO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43331" y="2250693"/>
            <a:ext cx="1271905" cy="657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2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V Á Z Á N Í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050" spc="-10" dirty="0">
                <a:latin typeface="Verdana"/>
                <a:cs typeface="Verdana"/>
              </a:rPr>
              <a:t>FCODX03</a:t>
            </a:r>
            <a:endParaRPr sz="1050" dirty="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</a:pPr>
            <a:r>
              <a:rPr sz="1050" dirty="0">
                <a:latin typeface="Verdana"/>
                <a:cs typeface="Verdana"/>
              </a:rPr>
              <a:t>XPRESS</a:t>
            </a:r>
            <a:r>
              <a:rPr sz="1050" spc="-105" dirty="0">
                <a:latin typeface="Verdana"/>
                <a:cs typeface="Verdana"/>
              </a:rPr>
              <a:t> </a:t>
            </a:r>
            <a:r>
              <a:rPr sz="1050" spc="-285" dirty="0">
                <a:latin typeface="Verdana"/>
                <a:cs typeface="Verdana"/>
              </a:rPr>
              <a:t>11</a:t>
            </a:r>
            <a:r>
              <a:rPr sz="1050" spc="-100" dirty="0">
                <a:latin typeface="Verdana"/>
                <a:cs typeface="Verdana"/>
              </a:rPr>
              <a:t> </a:t>
            </a:r>
            <a:r>
              <a:rPr sz="1050" spc="60" dirty="0">
                <a:latin typeface="Verdana"/>
                <a:cs typeface="Verdana"/>
              </a:rPr>
              <a:t>GW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B83 </a:t>
            </a:r>
            <a:r>
              <a:rPr sz="1050" dirty="0">
                <a:latin typeface="Verdana"/>
                <a:cs typeface="Verdana"/>
              </a:rPr>
              <a:t>BLACK</a:t>
            </a:r>
            <a:r>
              <a:rPr sz="1050" spc="4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ORANGE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24053" y="2229230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247840" y="1636267"/>
            <a:ext cx="2412365" cy="86995"/>
            <a:chOff x="247840" y="1636267"/>
            <a:chExt cx="2412365" cy="86995"/>
          </a:xfrm>
        </p:grpSpPr>
        <p:sp>
          <p:nvSpPr>
            <p:cNvPr id="16" name="object 16"/>
            <p:cNvSpPr/>
            <p:nvPr/>
          </p:nvSpPr>
          <p:spPr>
            <a:xfrm>
              <a:off x="247840" y="1636267"/>
              <a:ext cx="2412365" cy="86995"/>
            </a:xfrm>
            <a:custGeom>
              <a:avLst/>
              <a:gdLst/>
              <a:ahLst/>
              <a:cxnLst/>
              <a:rect l="l" t="t" r="r" b="b"/>
              <a:pathLst>
                <a:path w="2412365" h="86994">
                  <a:moveTo>
                    <a:pt x="2368486" y="0"/>
                  </a:moveTo>
                  <a:lnTo>
                    <a:pt x="43535" y="0"/>
                  </a:lnTo>
                  <a:lnTo>
                    <a:pt x="26593" y="3429"/>
                  </a:lnTo>
                  <a:lnTo>
                    <a:pt x="12750" y="12700"/>
                  </a:lnTo>
                  <a:lnTo>
                    <a:pt x="3428" y="26543"/>
                  </a:lnTo>
                  <a:lnTo>
                    <a:pt x="0" y="43561"/>
                  </a:lnTo>
                  <a:lnTo>
                    <a:pt x="3428" y="60452"/>
                  </a:lnTo>
                  <a:lnTo>
                    <a:pt x="12750" y="74295"/>
                  </a:lnTo>
                  <a:lnTo>
                    <a:pt x="26593" y="83566"/>
                  </a:lnTo>
                  <a:lnTo>
                    <a:pt x="43535" y="86995"/>
                  </a:lnTo>
                  <a:lnTo>
                    <a:pt x="2368486" y="86995"/>
                  </a:lnTo>
                  <a:lnTo>
                    <a:pt x="2385504" y="83566"/>
                  </a:lnTo>
                  <a:lnTo>
                    <a:pt x="2399347" y="74295"/>
                  </a:lnTo>
                  <a:lnTo>
                    <a:pt x="2408618" y="60452"/>
                  </a:lnTo>
                  <a:lnTo>
                    <a:pt x="2412047" y="43561"/>
                  </a:lnTo>
                  <a:lnTo>
                    <a:pt x="2408618" y="26543"/>
                  </a:lnTo>
                  <a:lnTo>
                    <a:pt x="2399347" y="12700"/>
                  </a:lnTo>
                  <a:lnTo>
                    <a:pt x="2385504" y="3429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97572" y="1650237"/>
              <a:ext cx="1158240" cy="60960"/>
            </a:xfrm>
            <a:custGeom>
              <a:avLst/>
              <a:gdLst/>
              <a:ahLst/>
              <a:cxnLst/>
              <a:rect l="l" t="t" r="r" b="b"/>
              <a:pathLst>
                <a:path w="1158239" h="60960">
                  <a:moveTo>
                    <a:pt x="1118298" y="0"/>
                  </a:moveTo>
                  <a:lnTo>
                    <a:pt x="39941" y="0"/>
                  </a:lnTo>
                  <a:lnTo>
                    <a:pt x="24384" y="2412"/>
                  </a:lnTo>
                  <a:lnTo>
                    <a:pt x="11696" y="8889"/>
                  </a:lnTo>
                  <a:lnTo>
                    <a:pt x="3136" y="18541"/>
                  </a:lnTo>
                  <a:lnTo>
                    <a:pt x="0" y="30352"/>
                  </a:lnTo>
                  <a:lnTo>
                    <a:pt x="3136" y="42290"/>
                  </a:lnTo>
                  <a:lnTo>
                    <a:pt x="11696" y="51942"/>
                  </a:lnTo>
                  <a:lnTo>
                    <a:pt x="24384" y="58420"/>
                  </a:lnTo>
                  <a:lnTo>
                    <a:pt x="39941" y="60833"/>
                  </a:lnTo>
                  <a:lnTo>
                    <a:pt x="1118298" y="60833"/>
                  </a:lnTo>
                  <a:lnTo>
                    <a:pt x="1133792" y="58420"/>
                  </a:lnTo>
                  <a:lnTo>
                    <a:pt x="1146492" y="51942"/>
                  </a:lnTo>
                  <a:lnTo>
                    <a:pt x="1155128" y="42290"/>
                  </a:lnTo>
                  <a:lnTo>
                    <a:pt x="1158176" y="30352"/>
                  </a:lnTo>
                  <a:lnTo>
                    <a:pt x="1155128" y="18541"/>
                  </a:lnTo>
                  <a:lnTo>
                    <a:pt x="1146492" y="8889"/>
                  </a:lnTo>
                  <a:lnTo>
                    <a:pt x="1133792" y="2412"/>
                  </a:lnTo>
                  <a:lnTo>
                    <a:pt x="1118298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247840" y="1906523"/>
            <a:ext cx="2412365" cy="87630"/>
            <a:chOff x="247840" y="1906523"/>
            <a:chExt cx="2412365" cy="87630"/>
          </a:xfrm>
        </p:grpSpPr>
        <p:sp>
          <p:nvSpPr>
            <p:cNvPr id="19" name="object 19"/>
            <p:cNvSpPr/>
            <p:nvPr/>
          </p:nvSpPr>
          <p:spPr>
            <a:xfrm>
              <a:off x="247840" y="1906523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826"/>
                  </a:lnTo>
                  <a:lnTo>
                    <a:pt x="3428" y="26670"/>
                  </a:lnTo>
                  <a:lnTo>
                    <a:pt x="0" y="43561"/>
                  </a:lnTo>
                  <a:lnTo>
                    <a:pt x="3428" y="60578"/>
                  </a:lnTo>
                  <a:lnTo>
                    <a:pt x="12750" y="74422"/>
                  </a:lnTo>
                  <a:lnTo>
                    <a:pt x="26593" y="83692"/>
                  </a:lnTo>
                  <a:lnTo>
                    <a:pt x="43535" y="87122"/>
                  </a:lnTo>
                  <a:lnTo>
                    <a:pt x="2368486" y="87122"/>
                  </a:lnTo>
                  <a:lnTo>
                    <a:pt x="2385504" y="83692"/>
                  </a:lnTo>
                  <a:lnTo>
                    <a:pt x="2399347" y="74422"/>
                  </a:lnTo>
                  <a:lnTo>
                    <a:pt x="2408618" y="60578"/>
                  </a:lnTo>
                  <a:lnTo>
                    <a:pt x="2412047" y="43561"/>
                  </a:lnTo>
                  <a:lnTo>
                    <a:pt x="2408618" y="26670"/>
                  </a:lnTo>
                  <a:lnTo>
                    <a:pt x="2399347" y="12826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77963" y="1919477"/>
              <a:ext cx="785495" cy="60960"/>
            </a:xfrm>
            <a:custGeom>
              <a:avLst/>
              <a:gdLst/>
              <a:ahLst/>
              <a:cxnLst/>
              <a:rect l="l" t="t" r="r" b="b"/>
              <a:pathLst>
                <a:path w="785494" h="60960">
                  <a:moveTo>
                    <a:pt x="757567" y="0"/>
                  </a:moveTo>
                  <a:lnTo>
                    <a:pt x="27622" y="0"/>
                  </a:lnTo>
                  <a:lnTo>
                    <a:pt x="16865" y="2412"/>
                  </a:lnTo>
                  <a:lnTo>
                    <a:pt x="8089" y="8889"/>
                  </a:lnTo>
                  <a:lnTo>
                    <a:pt x="2171" y="18542"/>
                  </a:lnTo>
                  <a:lnTo>
                    <a:pt x="0" y="30480"/>
                  </a:lnTo>
                  <a:lnTo>
                    <a:pt x="2171" y="42291"/>
                  </a:lnTo>
                  <a:lnTo>
                    <a:pt x="8089" y="51943"/>
                  </a:lnTo>
                  <a:lnTo>
                    <a:pt x="16865" y="58420"/>
                  </a:lnTo>
                  <a:lnTo>
                    <a:pt x="27622" y="60833"/>
                  </a:lnTo>
                  <a:lnTo>
                    <a:pt x="757567" y="60833"/>
                  </a:lnTo>
                  <a:lnTo>
                    <a:pt x="768362" y="58420"/>
                  </a:lnTo>
                  <a:lnTo>
                    <a:pt x="777125" y="51943"/>
                  </a:lnTo>
                  <a:lnTo>
                    <a:pt x="783094" y="42291"/>
                  </a:lnTo>
                  <a:lnTo>
                    <a:pt x="785253" y="30480"/>
                  </a:lnTo>
                  <a:lnTo>
                    <a:pt x="783094" y="18542"/>
                  </a:lnTo>
                  <a:lnTo>
                    <a:pt x="777125" y="8889"/>
                  </a:lnTo>
                  <a:lnTo>
                    <a:pt x="768362" y="2412"/>
                  </a:lnTo>
                  <a:lnTo>
                    <a:pt x="757567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496620" y="1731645"/>
            <a:ext cx="21717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52245" y="1731645"/>
            <a:ext cx="5969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096770" y="1731645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07009" y="2001392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211681" y="2001392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068829" y="2001392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8720835" y="107797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8235312" y="1103122"/>
            <a:ext cx="3862325" cy="390395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050" algn="l">
              <a:lnSpc>
                <a:spcPct val="100000"/>
              </a:lnSpc>
              <a:spcBef>
                <a:spcPts val="95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  <a:p>
            <a:pPr marL="12700" marR="5080" algn="l">
              <a:lnSpc>
                <a:spcPct val="120000"/>
              </a:lnSpc>
              <a:spcBef>
                <a:spcPts val="500"/>
              </a:spcBef>
            </a:pPr>
            <a:r>
              <a:rPr lang="cs-CZ" sz="1000" dirty="0">
                <a:latin typeface="Verdana"/>
                <a:cs typeface="Verdana"/>
              </a:rPr>
              <a:t>Lyže Rossignol </a:t>
            </a:r>
            <a:r>
              <a:rPr lang="cs-CZ" sz="1000" dirty="0" err="1">
                <a:latin typeface="Verdana"/>
                <a:cs typeface="Verdana"/>
              </a:rPr>
              <a:t>Arcade</a:t>
            </a:r>
            <a:r>
              <a:rPr lang="cs-CZ" sz="1000" dirty="0">
                <a:latin typeface="Verdana"/>
                <a:cs typeface="Verdana"/>
              </a:rPr>
              <a:t> 82 nově definují </a:t>
            </a:r>
            <a:r>
              <a:rPr lang="cs-CZ" sz="1000" dirty="0" err="1">
                <a:latin typeface="Verdana"/>
                <a:cs typeface="Verdana"/>
              </a:rPr>
              <a:t>allmountain</a:t>
            </a:r>
            <a:r>
              <a:rPr lang="cs-CZ" sz="1000" dirty="0">
                <a:latin typeface="Verdana"/>
                <a:cs typeface="Verdana"/>
              </a:rPr>
              <a:t> kategorii lyží. Jsou velice všestranné za všech sněhových podmínek s možností carvingového způsobu jízdy. Vyvažují hravý pocit z rockeru na špičce i patce lyží s jistou ovladatelností. Pohodlí při jízdě zajišťuje náš systém VAS pohlcující nárazy a vibrace, snadné zahájení oblouku, citlivou odezvu a kontrolovaný oblouk pak přináší naše technologie Air Tip. Dobré držení pak zabezpečí LCT konstrukce s dřevěným jádrem doplněná </a:t>
            </a:r>
            <a:r>
              <a:rPr lang="cs-CZ" sz="1000" dirty="0" err="1">
                <a:latin typeface="Verdana"/>
                <a:cs typeface="Verdana"/>
              </a:rPr>
              <a:t>Carbonem</a:t>
            </a:r>
            <a:r>
              <a:rPr lang="cs-CZ" sz="1000" dirty="0">
                <a:latin typeface="Verdana"/>
                <a:cs typeface="Verdana"/>
              </a:rPr>
              <a:t>. Špička a pata s rockerem udržují </a:t>
            </a:r>
            <a:r>
              <a:rPr lang="cs-CZ" sz="1000" dirty="0" err="1">
                <a:latin typeface="Verdana"/>
                <a:cs typeface="Verdana"/>
              </a:rPr>
              <a:t>freeridovou</a:t>
            </a:r>
            <a:r>
              <a:rPr lang="cs-CZ" sz="1000" dirty="0">
                <a:latin typeface="Verdana"/>
                <a:cs typeface="Verdana"/>
              </a:rPr>
              <a:t> přizpůsobivost v měnících se sněhových podmínkách a rozšířené boční krojení </a:t>
            </a:r>
            <a:r>
              <a:rPr lang="cs-CZ" sz="1000" dirty="0" err="1">
                <a:latin typeface="Verdana"/>
                <a:cs typeface="Verdana"/>
              </a:rPr>
              <a:t>Extended</a:t>
            </a:r>
            <a:r>
              <a:rPr lang="cs-CZ" sz="1000" dirty="0">
                <a:latin typeface="Verdana"/>
                <a:cs typeface="Verdana"/>
              </a:rPr>
              <a:t> s obdélníkovou konstrukcí ve středu lyže </a:t>
            </a:r>
            <a:r>
              <a:rPr lang="cs-CZ" sz="1000" dirty="0" err="1">
                <a:latin typeface="Verdana"/>
                <a:cs typeface="Verdana"/>
              </a:rPr>
              <a:t>Central</a:t>
            </a:r>
            <a:r>
              <a:rPr lang="cs-CZ" sz="1000" dirty="0">
                <a:latin typeface="Verdana"/>
                <a:cs typeface="Verdana"/>
              </a:rPr>
              <a:t> </a:t>
            </a:r>
            <a:r>
              <a:rPr lang="cs-CZ" sz="1000" dirty="0" err="1">
                <a:latin typeface="Verdana"/>
                <a:cs typeface="Verdana"/>
              </a:rPr>
              <a:t>Sidewall</a:t>
            </a:r>
            <a:r>
              <a:rPr lang="cs-CZ" sz="1000" dirty="0">
                <a:latin typeface="Verdana"/>
                <a:cs typeface="Verdana"/>
              </a:rPr>
              <a:t> nabízí přesnost při carvingu. Lyže mají </a:t>
            </a:r>
            <a:r>
              <a:rPr lang="cs-CZ" sz="1000" dirty="0" err="1">
                <a:latin typeface="Verdana"/>
                <a:cs typeface="Verdana"/>
              </a:rPr>
              <a:t>Sintrovanou</a:t>
            </a:r>
            <a:r>
              <a:rPr lang="cs-CZ" sz="1000" dirty="0">
                <a:latin typeface="Verdana"/>
                <a:cs typeface="Verdana"/>
              </a:rPr>
              <a:t> HD skluznici pro maximální skluz. Středně pokročilí i pokročilí lyžaři ocení kombinaci závodních technologií a </a:t>
            </a:r>
            <a:r>
              <a:rPr lang="cs-CZ" sz="1000" dirty="0" err="1">
                <a:latin typeface="Verdana"/>
                <a:cs typeface="Verdana"/>
              </a:rPr>
              <a:t>freeridové</a:t>
            </a:r>
            <a:r>
              <a:rPr lang="cs-CZ" sz="1000" dirty="0">
                <a:latin typeface="Verdana"/>
                <a:cs typeface="Verdana"/>
              </a:rPr>
              <a:t> konstrukce pro všestranné lyžování kdekoli. Jsou vyrobeny pro pistu, která je v daný den realitou, oproti sněhovým podmínkám které očekáváte. Můžete tak lyžovat a objevovat celý resort na 100%  od první sedačky až po "poslední lano".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735059" y="5020054"/>
            <a:ext cx="2847341" cy="639727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17145" marR="408940">
              <a:lnSpc>
                <a:spcPct val="120000"/>
              </a:lnSpc>
              <a:spcBef>
                <a:spcPts val="204"/>
              </a:spcBef>
            </a:pPr>
            <a:r>
              <a:rPr lang="cs-CZ" sz="1050" dirty="0">
                <a:latin typeface="Verdana"/>
                <a:cs typeface="Verdana"/>
              </a:rPr>
              <a:t>Středně pokročilí lyžaři, </a:t>
            </a:r>
          </a:p>
          <a:p>
            <a:pPr marL="17145" marR="408940">
              <a:lnSpc>
                <a:spcPct val="120000"/>
              </a:lnSpc>
              <a:spcBef>
                <a:spcPts val="204"/>
              </a:spcBef>
            </a:pPr>
            <a:r>
              <a:rPr lang="cs-CZ" sz="1050" dirty="0">
                <a:latin typeface="Verdana"/>
                <a:cs typeface="Verdana"/>
              </a:rPr>
              <a:t>milovníci outdoorových aktivit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8738996" y="5698888"/>
            <a:ext cx="2995804" cy="985526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34925">
              <a:lnSpc>
                <a:spcPct val="100000"/>
              </a:lnSpc>
              <a:spcBef>
                <a:spcPts val="445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380"/>
              </a:spcBef>
              <a:buFont typeface="Tahoma"/>
              <a:buChar char="►"/>
              <a:tabLst>
                <a:tab pos="177800" algn="l"/>
              </a:tabLst>
            </a:pPr>
            <a:r>
              <a:rPr lang="en-US" sz="1050" dirty="0" err="1">
                <a:latin typeface="Verdana"/>
                <a:cs typeface="Verdana"/>
              </a:rPr>
              <a:t>Hladký</a:t>
            </a:r>
            <a:r>
              <a:rPr lang="en-US" sz="1050" dirty="0">
                <a:latin typeface="Verdana"/>
                <a:cs typeface="Verdana"/>
              </a:rPr>
              <a:t> </a:t>
            </a:r>
            <a:r>
              <a:rPr lang="en-US" sz="1050" dirty="0" err="1">
                <a:latin typeface="Verdana"/>
                <a:cs typeface="Verdana"/>
              </a:rPr>
              <a:t>kontakt</a:t>
            </a:r>
            <a:r>
              <a:rPr lang="en-US" sz="1050" dirty="0">
                <a:latin typeface="Verdana"/>
                <a:cs typeface="Verdana"/>
              </a:rPr>
              <a:t> se </a:t>
            </a:r>
            <a:r>
              <a:rPr lang="en-US" sz="1050" dirty="0" err="1">
                <a:latin typeface="Verdana"/>
                <a:cs typeface="Verdana"/>
              </a:rPr>
              <a:t>sněhem</a:t>
            </a:r>
            <a:r>
              <a:rPr lang="en-US" sz="1050" dirty="0">
                <a:latin typeface="Verdana"/>
                <a:cs typeface="Verdana"/>
              </a:rPr>
              <a:t> </a:t>
            </a:r>
            <a:r>
              <a:rPr lang="cs-CZ" sz="1050" dirty="0">
                <a:latin typeface="Verdana"/>
                <a:cs typeface="Verdana"/>
              </a:rPr>
              <a:t>pohlcování vibrací</a:t>
            </a:r>
            <a:endParaRPr lang="en-US"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Sebevědomí, kontrola, pocit bezpečí</a:t>
            </a: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lyžování ve všech podmínkách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8712200" y="5061203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747252" y="5715711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5096383" y="1113536"/>
            <a:ext cx="10731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L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248725" y="1113536"/>
            <a:ext cx="159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5093715" y="108585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123307" y="2464942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7" name="object 37"/>
          <p:cNvGrpSpPr/>
          <p:nvPr/>
        </p:nvGrpSpPr>
        <p:grpSpPr>
          <a:xfrm>
            <a:off x="5123307" y="2825686"/>
            <a:ext cx="3027680" cy="680720"/>
            <a:chOff x="5123307" y="2825686"/>
            <a:chExt cx="3027680" cy="680720"/>
          </a:xfrm>
        </p:grpSpPr>
        <p:pic>
          <p:nvPicPr>
            <p:cNvPr id="38" name="object 3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87034" y="2825686"/>
              <a:ext cx="2163775" cy="680529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5123307" y="3502786"/>
              <a:ext cx="2817495" cy="0"/>
            </a:xfrm>
            <a:custGeom>
              <a:avLst/>
              <a:gdLst/>
              <a:ahLst/>
              <a:cxnLst/>
              <a:rect l="l" t="t" r="r" b="b"/>
              <a:pathLst>
                <a:path w="2817495">
                  <a:moveTo>
                    <a:pt x="0" y="0"/>
                  </a:moveTo>
                  <a:lnTo>
                    <a:pt x="2816987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5116448" y="2413246"/>
            <a:ext cx="1464310" cy="64706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lang="pt-BR" sz="1000" b="1" dirty="0">
                <a:latin typeface="Tahoma"/>
                <a:cs typeface="Tahoma"/>
              </a:rPr>
              <a:t>T E C H N O L O G I E </a:t>
            </a:r>
            <a:endParaRPr sz="1000" dirty="0">
              <a:latin typeface="Tahoma"/>
              <a:cs typeface="Tahoma"/>
            </a:endParaRPr>
          </a:p>
          <a:p>
            <a:pPr marL="187960" indent="-166370">
              <a:lnSpc>
                <a:spcPct val="100000"/>
              </a:lnSpc>
              <a:spcBef>
                <a:spcPts val="605"/>
              </a:spcBef>
              <a:buFont typeface="Times New Roman"/>
              <a:buChar char="►"/>
              <a:tabLst>
                <a:tab pos="187960" algn="l"/>
              </a:tabLst>
            </a:pPr>
            <a:r>
              <a:rPr sz="1050" dirty="0">
                <a:latin typeface="Verdana"/>
                <a:cs typeface="Verdana"/>
              </a:rPr>
              <a:t>V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A</a:t>
            </a:r>
            <a:r>
              <a:rPr sz="1050" spc="-80" dirty="0">
                <a:latin typeface="Verdana"/>
                <a:cs typeface="Verdana"/>
              </a:rPr>
              <a:t> </a:t>
            </a:r>
            <a:r>
              <a:rPr sz="1050" spc="-50" dirty="0">
                <a:latin typeface="Verdana"/>
                <a:cs typeface="Verdana"/>
              </a:rPr>
              <a:t>S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spcBef>
                <a:spcPts val="5"/>
              </a:spcBef>
              <a:buFont typeface="Times New Roman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L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C</a:t>
            </a:r>
            <a:r>
              <a:rPr sz="1050" spc="-80" dirty="0">
                <a:latin typeface="Verdana"/>
                <a:cs typeface="Verdana"/>
              </a:rPr>
              <a:t> </a:t>
            </a:r>
            <a:r>
              <a:rPr sz="1050" spc="-50" dirty="0">
                <a:latin typeface="Verdana"/>
                <a:cs typeface="Verdana"/>
              </a:rPr>
              <a:t>T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125592" y="3531870"/>
            <a:ext cx="148272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5117210" y="4878832"/>
            <a:ext cx="2817495" cy="10795"/>
          </a:xfrm>
          <a:custGeom>
            <a:avLst/>
            <a:gdLst/>
            <a:ahLst/>
            <a:cxnLst/>
            <a:rect l="l" t="t" r="r" b="b"/>
            <a:pathLst>
              <a:path w="2817495" h="10795">
                <a:moveTo>
                  <a:pt x="0" y="0"/>
                </a:moveTo>
                <a:lnTo>
                  <a:pt x="2816987" y="10668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5115559" y="4855578"/>
            <a:ext cx="2531110" cy="1231747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26034">
              <a:lnSpc>
                <a:spcPct val="100000"/>
              </a:lnSpc>
              <a:spcBef>
                <a:spcPts val="505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440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85" dirty="0">
                <a:latin typeface="Verdana"/>
                <a:cs typeface="Verdana"/>
              </a:rPr>
              <a:t>90%</a:t>
            </a:r>
            <a:r>
              <a:rPr sz="1050" spc="-5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20%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LCT PEFC </a:t>
            </a: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dřevěné jádro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"zelená energie" při výrobě</a:t>
            </a: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pl-PL" sz="1050" dirty="0">
                <a:latin typeface="Verdana"/>
                <a:cs typeface="Verdana"/>
              </a:rPr>
              <a:t>Výroba i zdroje materiálů z Evropy  </a:t>
            </a:r>
            <a:endParaRPr sz="1050" dirty="0">
              <a:latin typeface="Verdana"/>
              <a:cs typeface="Verdana"/>
            </a:endParaRPr>
          </a:p>
        </p:txBody>
      </p:sp>
      <p:pic>
        <p:nvPicPr>
          <p:cNvPr id="44" name="object 4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81926" y="4888191"/>
            <a:ext cx="688390" cy="509181"/>
          </a:xfrm>
          <a:prstGeom prst="rect">
            <a:avLst/>
          </a:prstGeom>
        </p:spPr>
      </p:pic>
      <p:pic>
        <p:nvPicPr>
          <p:cNvPr id="45" name="object 45" descr="Une image contenant flèche  Description générée automatiquement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683120" y="4328642"/>
            <a:ext cx="982433" cy="385343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683120" y="3917657"/>
            <a:ext cx="982433" cy="284391"/>
          </a:xfrm>
          <a:prstGeom prst="rect">
            <a:avLst/>
          </a:prstGeom>
        </p:spPr>
      </p:pic>
      <p:pic>
        <p:nvPicPr>
          <p:cNvPr id="49" name="object 4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620757" y="243001"/>
            <a:ext cx="558647" cy="670382"/>
          </a:xfrm>
          <a:prstGeom prst="rect">
            <a:avLst/>
          </a:prstGeom>
        </p:spPr>
      </p:pic>
      <p:sp>
        <p:nvSpPr>
          <p:cNvPr id="50" name="object 48">
            <a:extLst>
              <a:ext uri="{FF2B5EF4-FFF2-40B4-BE49-F238E27FC236}">
                <a16:creationId xmlns:a16="http://schemas.microsoft.com/office/drawing/2014/main" id="{BD8F96F2-CC52-341B-C29E-855A55584403}"/>
              </a:ext>
            </a:extLst>
          </p:cNvPr>
          <p:cNvSpPr txBox="1"/>
          <p:nvPr/>
        </p:nvSpPr>
        <p:spPr>
          <a:xfrm>
            <a:off x="5090795" y="381000"/>
            <a:ext cx="4281805" cy="770890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8890">
              <a:lnSpc>
                <a:spcPct val="115000"/>
              </a:lnSpc>
              <a:spcBef>
                <a:spcPts val="265"/>
              </a:spcBef>
              <a:spcAft>
                <a:spcPts val="800"/>
              </a:spcAft>
            </a:pPr>
            <a:r>
              <a:rPr lang="cs-CZ" sz="1100" b="1" i="1" kern="100" spc="-90" dirty="0">
                <a:effectLst/>
                <a:latin typeface="Verdana" panose="020B0604030504040204" pitchFamily="34" charset="0"/>
                <a:ea typeface="Aptos" panose="020B0004020202020204" pitchFamily="34" charset="0"/>
                <a:cs typeface="Verdana" panose="020B0604030504040204" pitchFamily="34" charset="0"/>
              </a:rPr>
              <a:t>Tyto nejvšestrannější lyže vám umožní prozkoumat hory jak v lyžařském středisku, tak i mimo něj.</a:t>
            </a:r>
            <a:endParaRPr lang="cs-CZ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1" name="object 15">
            <a:extLst>
              <a:ext uri="{FF2B5EF4-FFF2-40B4-BE49-F238E27FC236}">
                <a16:creationId xmlns:a16="http://schemas.microsoft.com/office/drawing/2014/main" id="{6646CF83-4890-09EC-68AD-667E228AA839}"/>
              </a:ext>
            </a:extLst>
          </p:cNvPr>
          <p:cNvSpPr txBox="1"/>
          <p:nvPr/>
        </p:nvSpPr>
        <p:spPr>
          <a:xfrm>
            <a:off x="189128" y="5334000"/>
            <a:ext cx="2513408" cy="1192633"/>
          </a:xfrm>
          <a:prstGeom prst="rect">
            <a:avLst/>
          </a:prstGeom>
          <a:ln w="12700">
            <a:noFill/>
          </a:ln>
        </p:spPr>
        <p:txBody>
          <a:bodyPr vert="horz" wrap="square" lIns="0" tIns="58419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459"/>
              </a:spcBef>
            </a:pP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50" dirty="0">
                <a:latin typeface="Tahoma"/>
                <a:cs typeface="Tahoma"/>
              </a:rPr>
              <a:t>D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114" dirty="0">
                <a:latin typeface="Tahoma"/>
                <a:cs typeface="Tahoma"/>
              </a:rPr>
              <a:t> 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G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" dirty="0">
                <a:latin typeface="Tahoma"/>
                <a:cs typeface="Tahoma"/>
              </a:rPr>
              <a:t>E</a:t>
            </a:r>
            <a:endParaRPr sz="1000" dirty="0">
              <a:latin typeface="Tahoma"/>
              <a:cs typeface="Tahoma"/>
            </a:endParaRPr>
          </a:p>
          <a:p>
            <a:pPr marL="8890">
              <a:lnSpc>
                <a:spcPct val="115000"/>
              </a:lnSpc>
              <a:spcBef>
                <a:spcPts val="265"/>
              </a:spcBef>
              <a:spcAft>
                <a:spcPts val="800"/>
              </a:spcAft>
            </a:pPr>
            <a:r>
              <a:rPr lang="cs-CZ" sz="1000" i="1" kern="100" spc="-9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ARCADE jsou určeny pro sníh, jaký skutečně                        najdete, a ne pro ten, jaký očekáváte. </a:t>
            </a:r>
            <a:endParaRPr lang="cs-CZ" sz="1000" kern="10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cs-CZ" sz="1000" b="1" i="1" spc="-90" dirty="0">
                <a:solidFill>
                  <a:schemeClr val="bg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100 % delší oblouky.</a:t>
            </a:r>
            <a:r>
              <a:rPr lang="cs-CZ" sz="1000" dirty="0">
                <a:solidFill>
                  <a:schemeClr val="bg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cs-CZ" sz="1000" b="1" i="1" kern="100" spc="-90" dirty="0">
                <a:solidFill>
                  <a:schemeClr val="bg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</a:t>
            </a:r>
            <a:endParaRPr lang="cs-CZ" sz="1000" kern="100" dirty="0">
              <a:solidFill>
                <a:schemeClr val="bg1">
                  <a:lumMod val="50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73660" marR="321310">
              <a:spcBef>
                <a:spcPts val="409"/>
              </a:spcBef>
            </a:pPr>
            <a:endParaRPr sz="1000" b="1" i="1" spc="-330" dirty="0">
              <a:solidFill>
                <a:srgbClr val="7E7E7E"/>
              </a:solidFill>
              <a:latin typeface="Verdana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40441" y="126328"/>
            <a:ext cx="1133739" cy="663691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43941" y="241553"/>
            <a:ext cx="2441575" cy="727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95"/>
              </a:lnSpc>
              <a:spcBef>
                <a:spcPts val="100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UNISEX</a:t>
            </a:r>
            <a:r>
              <a:rPr sz="1100" spc="-9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6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60" dirty="0">
                <a:solidFill>
                  <a:srgbClr val="7E7E7E"/>
                </a:solidFill>
                <a:latin typeface="Verdana"/>
                <a:cs typeface="Verdana"/>
              </a:rPr>
              <a:t>–</a:t>
            </a:r>
            <a:r>
              <a:rPr sz="1100" spc="-6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7E7E7E"/>
                </a:solidFill>
                <a:latin typeface="Verdana"/>
                <a:cs typeface="Verdana"/>
              </a:rPr>
              <a:t>ALL</a:t>
            </a:r>
            <a:r>
              <a:rPr sz="1100" spc="-7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MOUNTAIN</a:t>
            </a:r>
            <a:endParaRPr sz="1100">
              <a:latin typeface="Verdana"/>
              <a:cs typeface="Verdana"/>
            </a:endParaRPr>
          </a:p>
          <a:p>
            <a:pPr marL="12700">
              <a:lnSpc>
                <a:spcPts val="2855"/>
              </a:lnSpc>
              <a:tabLst>
                <a:tab pos="1951355" algn="l"/>
              </a:tabLst>
            </a:pPr>
            <a:r>
              <a:rPr sz="2400" b="1" spc="19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R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0" dirty="0">
                <a:solidFill>
                  <a:srgbClr val="030505"/>
                </a:solidFill>
                <a:latin typeface="Tahoma"/>
                <a:cs typeface="Tahoma"/>
              </a:rPr>
              <a:t>C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9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0" dirty="0">
                <a:solidFill>
                  <a:srgbClr val="030505"/>
                </a:solidFill>
                <a:latin typeface="Tahoma"/>
                <a:cs typeface="Tahoma"/>
              </a:rPr>
              <a:t>D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8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	8</a:t>
            </a:r>
            <a:r>
              <a:rPr sz="2400" b="1" spc="-12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40" dirty="0">
                <a:solidFill>
                  <a:srgbClr val="030505"/>
                </a:solidFill>
                <a:latin typeface="Tahoma"/>
                <a:cs typeface="Tahoma"/>
              </a:rPr>
              <a:t>0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RAOFZ01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3941" y="1102868"/>
            <a:ext cx="1534795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100" spc="-30" dirty="0">
                <a:latin typeface="Verdana"/>
                <a:cs typeface="Verdana"/>
              </a:rPr>
              <a:t>RROFZ01</a:t>
            </a:r>
            <a:r>
              <a:rPr sz="1100" spc="3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ARCADE</a:t>
            </a:r>
            <a:r>
              <a:rPr sz="1100" spc="2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80 </a:t>
            </a:r>
            <a:r>
              <a:rPr sz="1100" spc="-50" dirty="0">
                <a:latin typeface="Verdana"/>
                <a:cs typeface="Verdana"/>
              </a:rPr>
              <a:t>XP10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lang="cs-CZ" sz="1100" b="1" spc="-80" dirty="0">
                <a:solidFill>
                  <a:srgbClr val="292729"/>
                </a:solidFill>
                <a:latin typeface="Tahoma"/>
                <a:cs typeface="Tahoma"/>
              </a:rPr>
              <a:t>11 590,- </a:t>
            </a:r>
            <a:endParaRPr sz="1100" dirty="0">
              <a:latin typeface="Tahoma"/>
              <a:cs typeface="Tahoma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5101082" y="1341728"/>
          <a:ext cx="2926080" cy="112140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26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7325">
                <a:tc>
                  <a:txBody>
                    <a:bodyPr/>
                    <a:lstStyle/>
                    <a:p>
                      <a:pPr>
                        <a:lnSpc>
                          <a:spcPts val="1230"/>
                        </a:lnSpc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KONECT</a:t>
                      </a:r>
                      <a:r>
                        <a:rPr sz="1050" spc="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14" dirty="0">
                          <a:latin typeface="Verdana"/>
                          <a:cs typeface="Verdana"/>
                        </a:rPr>
                        <a:t>142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150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158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166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174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182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3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27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130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80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118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85" dirty="0">
                          <a:latin typeface="Verdana"/>
                          <a:cs typeface="Verdana"/>
                        </a:rPr>
                        <a:t>13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(174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222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5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0" dirty="0">
                          <a:latin typeface="Verdana"/>
                          <a:cs typeface="Verdana"/>
                        </a:rPr>
                        <a:t>3,2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(174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5124703" y="3709943"/>
            <a:ext cx="1256030" cy="60134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34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LCT</a:t>
            </a:r>
            <a:r>
              <a:rPr sz="1050" spc="-4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wood</a:t>
            </a:r>
            <a:r>
              <a:rPr sz="1050" spc="-10" dirty="0">
                <a:latin typeface="Verdana"/>
                <a:cs typeface="Verdana"/>
              </a:rPr>
              <a:t> </a:t>
            </a:r>
            <a:r>
              <a:rPr sz="1050" spc="35" dirty="0">
                <a:latin typeface="Verdana"/>
                <a:cs typeface="Verdana"/>
              </a:rPr>
              <a:t>PEFC</a:t>
            </a:r>
            <a:endParaRPr sz="105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-25" dirty="0">
                <a:latin typeface="Verdana"/>
                <a:cs typeface="Verdana"/>
              </a:rPr>
              <a:t>TBD</a:t>
            </a:r>
            <a:endParaRPr sz="105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Cap</a:t>
            </a:r>
            <a:r>
              <a:rPr sz="1050" spc="-3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sidewall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72757" y="3740658"/>
            <a:ext cx="124650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Tip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70" dirty="0">
                <a:latin typeface="Verdana"/>
                <a:cs typeface="Verdana"/>
              </a:rPr>
              <a:t>&amp;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Tail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72757" y="4172203"/>
            <a:ext cx="136906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Extended</a:t>
            </a:r>
            <a:r>
              <a:rPr sz="1050" spc="6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3369" y="3132848"/>
            <a:ext cx="2101215" cy="1029576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1851893" y="187528"/>
            <a:ext cx="245745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35" dirty="0">
                <a:solidFill>
                  <a:srgbClr val="FCFBFF"/>
                </a:solidFill>
                <a:latin typeface="Tahoma"/>
                <a:cs typeface="Tahoma"/>
              </a:rPr>
              <a:t>CO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43331" y="2250693"/>
            <a:ext cx="1313180" cy="657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2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V Á Z Á N Í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050" spc="-10" dirty="0">
                <a:latin typeface="Verdana"/>
                <a:cs typeface="Verdana"/>
              </a:rPr>
              <a:t>FCKDX02</a:t>
            </a:r>
            <a:endParaRPr sz="1050" dirty="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</a:pPr>
            <a:r>
              <a:rPr sz="1050" dirty="0">
                <a:latin typeface="Verdana"/>
                <a:cs typeface="Verdana"/>
              </a:rPr>
              <a:t>XPRESS</a:t>
            </a:r>
            <a:r>
              <a:rPr sz="1050" spc="-100" dirty="0">
                <a:latin typeface="Verdana"/>
                <a:cs typeface="Verdana"/>
              </a:rPr>
              <a:t> </a:t>
            </a:r>
            <a:r>
              <a:rPr sz="1050" spc="-135" dirty="0">
                <a:latin typeface="Verdana"/>
                <a:cs typeface="Verdana"/>
              </a:rPr>
              <a:t>10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60" dirty="0">
                <a:latin typeface="Verdana"/>
                <a:cs typeface="Verdana"/>
              </a:rPr>
              <a:t>GW</a:t>
            </a:r>
            <a:r>
              <a:rPr sz="1050" spc="-80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B83 </a:t>
            </a:r>
            <a:r>
              <a:rPr sz="1050" dirty="0">
                <a:latin typeface="Verdana"/>
                <a:cs typeface="Verdana"/>
              </a:rPr>
              <a:t>BLACK</a:t>
            </a:r>
            <a:r>
              <a:rPr sz="1050" spc="40" dirty="0">
                <a:latin typeface="Verdana"/>
                <a:cs typeface="Verdana"/>
              </a:rPr>
              <a:t> CHROME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24053" y="2229230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247840" y="1636267"/>
            <a:ext cx="2412365" cy="86995"/>
            <a:chOff x="247840" y="1636267"/>
            <a:chExt cx="2412365" cy="86995"/>
          </a:xfrm>
        </p:grpSpPr>
        <p:sp>
          <p:nvSpPr>
            <p:cNvPr id="15" name="object 15"/>
            <p:cNvSpPr/>
            <p:nvPr/>
          </p:nvSpPr>
          <p:spPr>
            <a:xfrm>
              <a:off x="247840" y="1636267"/>
              <a:ext cx="2412365" cy="86995"/>
            </a:xfrm>
            <a:custGeom>
              <a:avLst/>
              <a:gdLst/>
              <a:ahLst/>
              <a:cxnLst/>
              <a:rect l="l" t="t" r="r" b="b"/>
              <a:pathLst>
                <a:path w="2412365" h="86994">
                  <a:moveTo>
                    <a:pt x="2368486" y="0"/>
                  </a:moveTo>
                  <a:lnTo>
                    <a:pt x="43535" y="0"/>
                  </a:lnTo>
                  <a:lnTo>
                    <a:pt x="26593" y="3429"/>
                  </a:lnTo>
                  <a:lnTo>
                    <a:pt x="12750" y="12700"/>
                  </a:lnTo>
                  <a:lnTo>
                    <a:pt x="3428" y="26543"/>
                  </a:lnTo>
                  <a:lnTo>
                    <a:pt x="0" y="43561"/>
                  </a:lnTo>
                  <a:lnTo>
                    <a:pt x="3428" y="60452"/>
                  </a:lnTo>
                  <a:lnTo>
                    <a:pt x="12750" y="74295"/>
                  </a:lnTo>
                  <a:lnTo>
                    <a:pt x="26593" y="83566"/>
                  </a:lnTo>
                  <a:lnTo>
                    <a:pt x="43535" y="86995"/>
                  </a:lnTo>
                  <a:lnTo>
                    <a:pt x="2368486" y="86995"/>
                  </a:lnTo>
                  <a:lnTo>
                    <a:pt x="2385504" y="83566"/>
                  </a:lnTo>
                  <a:lnTo>
                    <a:pt x="2399347" y="74295"/>
                  </a:lnTo>
                  <a:lnTo>
                    <a:pt x="2408618" y="60452"/>
                  </a:lnTo>
                  <a:lnTo>
                    <a:pt x="2412047" y="43561"/>
                  </a:lnTo>
                  <a:lnTo>
                    <a:pt x="2408618" y="26543"/>
                  </a:lnTo>
                  <a:lnTo>
                    <a:pt x="2399347" y="12700"/>
                  </a:lnTo>
                  <a:lnTo>
                    <a:pt x="2385504" y="3429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97572" y="1650237"/>
              <a:ext cx="1158240" cy="60960"/>
            </a:xfrm>
            <a:custGeom>
              <a:avLst/>
              <a:gdLst/>
              <a:ahLst/>
              <a:cxnLst/>
              <a:rect l="l" t="t" r="r" b="b"/>
              <a:pathLst>
                <a:path w="1158239" h="60960">
                  <a:moveTo>
                    <a:pt x="1118298" y="0"/>
                  </a:moveTo>
                  <a:lnTo>
                    <a:pt x="39941" y="0"/>
                  </a:lnTo>
                  <a:lnTo>
                    <a:pt x="24384" y="2412"/>
                  </a:lnTo>
                  <a:lnTo>
                    <a:pt x="11696" y="8889"/>
                  </a:lnTo>
                  <a:lnTo>
                    <a:pt x="3136" y="18541"/>
                  </a:lnTo>
                  <a:lnTo>
                    <a:pt x="0" y="30352"/>
                  </a:lnTo>
                  <a:lnTo>
                    <a:pt x="3136" y="42290"/>
                  </a:lnTo>
                  <a:lnTo>
                    <a:pt x="11696" y="51942"/>
                  </a:lnTo>
                  <a:lnTo>
                    <a:pt x="24384" y="58420"/>
                  </a:lnTo>
                  <a:lnTo>
                    <a:pt x="39941" y="60833"/>
                  </a:lnTo>
                  <a:lnTo>
                    <a:pt x="1118298" y="60833"/>
                  </a:lnTo>
                  <a:lnTo>
                    <a:pt x="1133792" y="58420"/>
                  </a:lnTo>
                  <a:lnTo>
                    <a:pt x="1146492" y="51942"/>
                  </a:lnTo>
                  <a:lnTo>
                    <a:pt x="1155128" y="42290"/>
                  </a:lnTo>
                  <a:lnTo>
                    <a:pt x="1158176" y="30352"/>
                  </a:lnTo>
                  <a:lnTo>
                    <a:pt x="1155128" y="18541"/>
                  </a:lnTo>
                  <a:lnTo>
                    <a:pt x="1146492" y="8889"/>
                  </a:lnTo>
                  <a:lnTo>
                    <a:pt x="1133792" y="2412"/>
                  </a:lnTo>
                  <a:lnTo>
                    <a:pt x="1118298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247840" y="1906523"/>
            <a:ext cx="2412365" cy="87630"/>
            <a:chOff x="247840" y="1906523"/>
            <a:chExt cx="2412365" cy="87630"/>
          </a:xfrm>
        </p:grpSpPr>
        <p:sp>
          <p:nvSpPr>
            <p:cNvPr id="18" name="object 18"/>
            <p:cNvSpPr/>
            <p:nvPr/>
          </p:nvSpPr>
          <p:spPr>
            <a:xfrm>
              <a:off x="247840" y="1906523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826"/>
                  </a:lnTo>
                  <a:lnTo>
                    <a:pt x="3428" y="26670"/>
                  </a:lnTo>
                  <a:lnTo>
                    <a:pt x="0" y="43561"/>
                  </a:lnTo>
                  <a:lnTo>
                    <a:pt x="3428" y="60578"/>
                  </a:lnTo>
                  <a:lnTo>
                    <a:pt x="12750" y="74422"/>
                  </a:lnTo>
                  <a:lnTo>
                    <a:pt x="26593" y="83692"/>
                  </a:lnTo>
                  <a:lnTo>
                    <a:pt x="43535" y="87122"/>
                  </a:lnTo>
                  <a:lnTo>
                    <a:pt x="2368486" y="87122"/>
                  </a:lnTo>
                  <a:lnTo>
                    <a:pt x="2385504" y="83692"/>
                  </a:lnTo>
                  <a:lnTo>
                    <a:pt x="2399347" y="74422"/>
                  </a:lnTo>
                  <a:lnTo>
                    <a:pt x="2408618" y="60578"/>
                  </a:lnTo>
                  <a:lnTo>
                    <a:pt x="2412047" y="43561"/>
                  </a:lnTo>
                  <a:lnTo>
                    <a:pt x="2408618" y="26670"/>
                  </a:lnTo>
                  <a:lnTo>
                    <a:pt x="2399347" y="12826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76682" y="1920620"/>
              <a:ext cx="1497330" cy="60960"/>
            </a:xfrm>
            <a:custGeom>
              <a:avLst/>
              <a:gdLst/>
              <a:ahLst/>
              <a:cxnLst/>
              <a:rect l="l" t="t" r="r" b="b"/>
              <a:pathLst>
                <a:path w="1497330" h="60960">
                  <a:moveTo>
                    <a:pt x="1444294" y="0"/>
                  </a:moveTo>
                  <a:lnTo>
                    <a:pt x="52641" y="0"/>
                  </a:lnTo>
                  <a:lnTo>
                    <a:pt x="32143" y="2412"/>
                  </a:lnTo>
                  <a:lnTo>
                    <a:pt x="15405" y="8889"/>
                  </a:lnTo>
                  <a:lnTo>
                    <a:pt x="4127" y="18541"/>
                  </a:lnTo>
                  <a:lnTo>
                    <a:pt x="0" y="30352"/>
                  </a:lnTo>
                  <a:lnTo>
                    <a:pt x="4127" y="42163"/>
                  </a:lnTo>
                  <a:lnTo>
                    <a:pt x="15405" y="51815"/>
                  </a:lnTo>
                  <a:lnTo>
                    <a:pt x="32143" y="58419"/>
                  </a:lnTo>
                  <a:lnTo>
                    <a:pt x="52641" y="60832"/>
                  </a:lnTo>
                  <a:lnTo>
                    <a:pt x="1444294" y="60832"/>
                  </a:lnTo>
                  <a:lnTo>
                    <a:pt x="1464741" y="58419"/>
                  </a:lnTo>
                  <a:lnTo>
                    <a:pt x="1481505" y="51815"/>
                  </a:lnTo>
                  <a:lnTo>
                    <a:pt x="1492808" y="42163"/>
                  </a:lnTo>
                  <a:lnTo>
                    <a:pt x="1496999" y="30352"/>
                  </a:lnTo>
                  <a:lnTo>
                    <a:pt x="1492808" y="18541"/>
                  </a:lnTo>
                  <a:lnTo>
                    <a:pt x="1481505" y="8889"/>
                  </a:lnTo>
                  <a:lnTo>
                    <a:pt x="1464741" y="2412"/>
                  </a:lnTo>
                  <a:lnTo>
                    <a:pt x="1444294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496620" y="1731645"/>
            <a:ext cx="21717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52245" y="1731645"/>
            <a:ext cx="5969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096770" y="1731645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07009" y="2001392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211681" y="2001392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068829" y="2001392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8720835" y="107797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8632924" y="1356835"/>
            <a:ext cx="3251176" cy="350031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050" algn="l">
              <a:lnSpc>
                <a:spcPct val="100000"/>
              </a:lnSpc>
              <a:spcBef>
                <a:spcPts val="95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lang="cs-CZ" sz="1000" b="1" spc="-50" dirty="0">
              <a:latin typeface="Tahoma"/>
              <a:cs typeface="Tahoma"/>
            </a:endParaRPr>
          </a:p>
          <a:p>
            <a:pPr marL="19050" algn="l">
              <a:lnSpc>
                <a:spcPct val="100000"/>
              </a:lnSpc>
              <a:spcBef>
                <a:spcPts val="95"/>
              </a:spcBef>
            </a:pPr>
            <a:r>
              <a:rPr lang="cs-CZ" sz="1050" dirty="0">
                <a:latin typeface="Verdana"/>
                <a:cs typeface="Verdana"/>
              </a:rPr>
              <a:t>Lyže Rossignol </a:t>
            </a:r>
            <a:r>
              <a:rPr lang="cs-CZ" sz="1050" dirty="0" err="1">
                <a:latin typeface="Verdana"/>
                <a:cs typeface="Verdana"/>
              </a:rPr>
              <a:t>Arcade</a:t>
            </a:r>
            <a:r>
              <a:rPr lang="cs-CZ" sz="1050" dirty="0">
                <a:latin typeface="Verdana"/>
                <a:cs typeface="Verdana"/>
              </a:rPr>
              <a:t> 80 nově definují </a:t>
            </a:r>
            <a:r>
              <a:rPr lang="cs-CZ" sz="1050" dirty="0" err="1">
                <a:latin typeface="Verdana"/>
                <a:cs typeface="Verdana"/>
              </a:rPr>
              <a:t>allmountain</a:t>
            </a:r>
            <a:r>
              <a:rPr lang="cs-CZ" sz="1050" dirty="0">
                <a:latin typeface="Verdana"/>
                <a:cs typeface="Verdana"/>
              </a:rPr>
              <a:t> kategorii lyží. Jejich všestrannost se schopností </a:t>
            </a:r>
            <a:r>
              <a:rPr lang="cs-CZ" sz="1050" dirty="0" err="1">
                <a:latin typeface="Verdana"/>
                <a:cs typeface="Verdana"/>
              </a:rPr>
              <a:t>carvovat</a:t>
            </a:r>
            <a:r>
              <a:rPr lang="cs-CZ" sz="1050" dirty="0">
                <a:latin typeface="Verdana"/>
                <a:cs typeface="Verdana"/>
              </a:rPr>
              <a:t> za všech podmínek </a:t>
            </a:r>
            <a:r>
              <a:rPr lang="cs-CZ" sz="1050" dirty="0" err="1">
                <a:latin typeface="Verdana"/>
                <a:cs typeface="Verdana"/>
              </a:rPr>
              <a:t>přinaší</a:t>
            </a:r>
            <a:r>
              <a:rPr lang="cs-CZ" sz="1050" dirty="0">
                <a:latin typeface="Verdana"/>
                <a:cs typeface="Verdana"/>
              </a:rPr>
              <a:t> nové možnosti - využití  celého resortu. Lyže Rossignol </a:t>
            </a:r>
            <a:r>
              <a:rPr lang="cs-CZ" sz="1050" dirty="0" err="1">
                <a:latin typeface="Verdana"/>
                <a:cs typeface="Verdana"/>
              </a:rPr>
              <a:t>Arcade</a:t>
            </a:r>
            <a:r>
              <a:rPr lang="cs-CZ" sz="1050" dirty="0">
                <a:latin typeface="Verdana"/>
                <a:cs typeface="Verdana"/>
              </a:rPr>
              <a:t> 80 nabízejí lehký pocit a jistý carving za všech sněhových podmínek. Technologie Air Tip a karbonové vrstvy snižují celkovou hmotnost a naše technologie VAS pohlcuje nárazy a vibrace pro hladký a plynulý pocit z jízdy. Odpovídající držení pak zabezpečí LCT konstrukce s dřevěným jádrem a se skelnými vlákny. Lyže mají </a:t>
            </a:r>
            <a:r>
              <a:rPr lang="cs-CZ" sz="1050" dirty="0" err="1">
                <a:latin typeface="Verdana"/>
                <a:cs typeface="Verdana"/>
              </a:rPr>
              <a:t>Sintered</a:t>
            </a:r>
            <a:r>
              <a:rPr lang="cs-CZ" sz="1050" dirty="0">
                <a:latin typeface="Verdana"/>
                <a:cs typeface="Verdana"/>
              </a:rPr>
              <a:t> skluznici pro dobrý skluz. Vyvažují hravost rockeru na špičce i patce se spolehlivou kontrolou hran díky boční Cap konstrukci a rozšířenému tvaru </a:t>
            </a:r>
            <a:r>
              <a:rPr lang="cs-CZ" sz="1050" dirty="0" err="1">
                <a:latin typeface="Verdana"/>
                <a:cs typeface="Verdana"/>
              </a:rPr>
              <a:t>Extended</a:t>
            </a:r>
            <a:r>
              <a:rPr lang="cs-CZ" sz="1050" dirty="0">
                <a:latin typeface="Verdana"/>
                <a:cs typeface="Verdana"/>
              </a:rPr>
              <a:t>  poskytují přiměřenou jistotu při carvingu i v rozmanitém terénu a ztížených podmínkách. Středně pokročilí a začínající lyžaři ocení kombinaci přilnavosti a obratnosti v měnících se podmínkách.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735058" y="5000893"/>
            <a:ext cx="2719199" cy="833626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17145" marR="409575">
              <a:lnSpc>
                <a:spcPct val="120000"/>
              </a:lnSpc>
              <a:spcBef>
                <a:spcPts val="210"/>
              </a:spcBef>
            </a:pPr>
            <a:r>
              <a:rPr lang="cs-CZ" sz="1050" dirty="0">
                <a:latin typeface="Verdana"/>
                <a:cs typeface="Verdana"/>
              </a:rPr>
              <a:t>Průměrně pokročilí lyžaři milovníci outdoorových aktivit</a:t>
            </a:r>
          </a:p>
          <a:p>
            <a:pPr marL="17145" marR="409575">
              <a:lnSpc>
                <a:spcPct val="120000"/>
              </a:lnSpc>
              <a:spcBef>
                <a:spcPts val="210"/>
              </a:spcBef>
            </a:pPr>
            <a:endParaRPr lang="cs-CZ" sz="1050" dirty="0">
              <a:latin typeface="Verdana"/>
              <a:cs typeface="Verdan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738996" y="5679652"/>
            <a:ext cx="2076450" cy="824585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34925">
              <a:lnSpc>
                <a:spcPct val="100000"/>
              </a:lnSpc>
              <a:spcBef>
                <a:spcPts val="450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38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Hladký kontakt se sněhem</a:t>
            </a: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lang="cs-CZ" sz="1050" dirty="0">
                <a:latin typeface="Verdana"/>
                <a:cs typeface="Verdana"/>
              </a:rPr>
              <a:t>Pohlcování vibrací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-20" dirty="0">
                <a:latin typeface="Verdana"/>
                <a:cs typeface="Verdana"/>
              </a:rPr>
              <a:t>Dobré držení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8712200" y="5042789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747252" y="5697372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5096383" y="1113536"/>
            <a:ext cx="10731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L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248725" y="1113536"/>
            <a:ext cx="159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5093715" y="108585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123307" y="2464942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6" name="object 36"/>
          <p:cNvGrpSpPr/>
          <p:nvPr/>
        </p:nvGrpSpPr>
        <p:grpSpPr>
          <a:xfrm>
            <a:off x="5123307" y="2827464"/>
            <a:ext cx="3027680" cy="678815"/>
            <a:chOff x="5123307" y="2827464"/>
            <a:chExt cx="3027680" cy="678815"/>
          </a:xfrm>
        </p:grpSpPr>
        <p:pic>
          <p:nvPicPr>
            <p:cNvPr id="37" name="object 37" descr="Une image contenant texte, carte de visite  Description générée automatiquement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73646" y="2995374"/>
              <a:ext cx="1077163" cy="509063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5123307" y="3502786"/>
              <a:ext cx="2817495" cy="0"/>
            </a:xfrm>
            <a:custGeom>
              <a:avLst/>
              <a:gdLst/>
              <a:ahLst/>
              <a:cxnLst/>
              <a:rect l="l" t="t" r="r" b="b"/>
              <a:pathLst>
                <a:path w="2817495">
                  <a:moveTo>
                    <a:pt x="0" y="0"/>
                  </a:moveTo>
                  <a:lnTo>
                    <a:pt x="2816987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87034" y="2827464"/>
              <a:ext cx="1086675" cy="678751"/>
            </a:xfrm>
            <a:prstGeom prst="rect">
              <a:avLst/>
            </a:prstGeom>
          </p:spPr>
        </p:pic>
      </p:grpSp>
      <p:sp>
        <p:nvSpPr>
          <p:cNvPr id="40" name="object 40"/>
          <p:cNvSpPr txBox="1"/>
          <p:nvPr/>
        </p:nvSpPr>
        <p:spPr>
          <a:xfrm>
            <a:off x="5116448" y="2413246"/>
            <a:ext cx="1464310" cy="64706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lang="pt-BR" sz="1000" b="1" dirty="0">
                <a:latin typeface="Tahoma"/>
                <a:cs typeface="Tahoma"/>
              </a:rPr>
              <a:t>T E C H N O L O G I E </a:t>
            </a:r>
            <a:endParaRPr sz="1000" dirty="0">
              <a:latin typeface="Tahoma"/>
              <a:cs typeface="Tahoma"/>
            </a:endParaRPr>
          </a:p>
          <a:p>
            <a:pPr marL="187960" indent="-166370">
              <a:lnSpc>
                <a:spcPct val="100000"/>
              </a:lnSpc>
              <a:spcBef>
                <a:spcPts val="605"/>
              </a:spcBef>
              <a:buFont typeface="Times New Roman"/>
              <a:buChar char="►"/>
              <a:tabLst>
                <a:tab pos="187960" algn="l"/>
              </a:tabLst>
            </a:pPr>
            <a:r>
              <a:rPr sz="1050" dirty="0">
                <a:latin typeface="Verdana"/>
                <a:cs typeface="Verdana"/>
              </a:rPr>
              <a:t>V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A</a:t>
            </a:r>
            <a:r>
              <a:rPr sz="1050" spc="-80" dirty="0">
                <a:latin typeface="Verdana"/>
                <a:cs typeface="Verdana"/>
              </a:rPr>
              <a:t> </a:t>
            </a:r>
            <a:r>
              <a:rPr sz="1050" spc="-50" dirty="0">
                <a:latin typeface="Verdana"/>
                <a:cs typeface="Verdana"/>
              </a:rPr>
              <a:t>S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spcBef>
                <a:spcPts val="5"/>
              </a:spcBef>
              <a:buFont typeface="Times New Roman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L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C</a:t>
            </a:r>
            <a:r>
              <a:rPr sz="1050" spc="-80" dirty="0">
                <a:latin typeface="Verdana"/>
                <a:cs typeface="Verdana"/>
              </a:rPr>
              <a:t> </a:t>
            </a:r>
            <a:r>
              <a:rPr sz="1050" spc="-50" dirty="0">
                <a:latin typeface="Verdana"/>
                <a:cs typeface="Verdana"/>
              </a:rPr>
              <a:t>T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125592" y="3531870"/>
            <a:ext cx="148272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115559" y="4855578"/>
            <a:ext cx="2531110" cy="1231747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26034">
              <a:lnSpc>
                <a:spcPct val="100000"/>
              </a:lnSpc>
              <a:spcBef>
                <a:spcPts val="505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440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20" dirty="0">
                <a:latin typeface="Verdana"/>
                <a:cs typeface="Verdana"/>
              </a:rPr>
              <a:t>95%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20%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LCT PEFC </a:t>
            </a: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dřevěné jádro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"zelená energie" při výrobě</a:t>
            </a: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pl-PL" sz="1050" dirty="0">
                <a:latin typeface="Verdana"/>
                <a:cs typeface="Verdana"/>
              </a:rPr>
              <a:t>Výroba i zdroje materiálů z Evropy  </a:t>
            </a:r>
            <a:endParaRPr sz="1050" dirty="0">
              <a:latin typeface="Verdana"/>
              <a:cs typeface="Verdana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5114035" y="4875657"/>
            <a:ext cx="2856865" cy="521970"/>
            <a:chOff x="5114035" y="4875657"/>
            <a:chExt cx="2856865" cy="521970"/>
          </a:xfrm>
        </p:grpSpPr>
        <p:pic>
          <p:nvPicPr>
            <p:cNvPr id="44" name="object 4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81925" y="4888191"/>
              <a:ext cx="688390" cy="509181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5117210" y="4878832"/>
              <a:ext cx="2817495" cy="10795"/>
            </a:xfrm>
            <a:custGeom>
              <a:avLst/>
              <a:gdLst/>
              <a:ahLst/>
              <a:cxnLst/>
              <a:rect l="l" t="t" r="r" b="b"/>
              <a:pathLst>
                <a:path w="2817495" h="10795">
                  <a:moveTo>
                    <a:pt x="0" y="0"/>
                  </a:moveTo>
                  <a:lnTo>
                    <a:pt x="2816987" y="10668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6" name="object 46" descr="Une image contenant flèche  Description générée automatiquement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683120" y="4328642"/>
            <a:ext cx="982433" cy="385343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683120" y="3917657"/>
            <a:ext cx="982433" cy="284391"/>
          </a:xfrm>
          <a:prstGeom prst="rect">
            <a:avLst/>
          </a:prstGeom>
        </p:spPr>
      </p:pic>
      <p:sp>
        <p:nvSpPr>
          <p:cNvPr id="51" name="object 51"/>
          <p:cNvSpPr txBox="1"/>
          <p:nvPr/>
        </p:nvSpPr>
        <p:spPr>
          <a:xfrm>
            <a:off x="250647" y="6497008"/>
            <a:ext cx="1527810" cy="162224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z="1000" b="1" i="1" spc="-50" dirty="0">
                <a:solidFill>
                  <a:srgbClr val="7E7E7E"/>
                </a:solidFill>
                <a:latin typeface="Verdana"/>
                <a:cs typeface="Verdana"/>
              </a:rPr>
              <a:t>.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52" name="object 48">
            <a:extLst>
              <a:ext uri="{FF2B5EF4-FFF2-40B4-BE49-F238E27FC236}">
                <a16:creationId xmlns:a16="http://schemas.microsoft.com/office/drawing/2014/main" id="{FD06AEF7-30E0-34EC-DFD8-02A258DA1965}"/>
              </a:ext>
            </a:extLst>
          </p:cNvPr>
          <p:cNvSpPr txBox="1"/>
          <p:nvPr/>
        </p:nvSpPr>
        <p:spPr>
          <a:xfrm>
            <a:off x="5090795" y="381000"/>
            <a:ext cx="4281805" cy="770890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8890">
              <a:lnSpc>
                <a:spcPct val="115000"/>
              </a:lnSpc>
              <a:spcBef>
                <a:spcPts val="265"/>
              </a:spcBef>
              <a:spcAft>
                <a:spcPts val="800"/>
              </a:spcAft>
            </a:pPr>
            <a:r>
              <a:rPr lang="cs-CZ" sz="1100" b="1" i="1" kern="100" spc="-90" dirty="0">
                <a:effectLst/>
                <a:latin typeface="Verdana" panose="020B0604030504040204" pitchFamily="34" charset="0"/>
                <a:ea typeface="Aptos" panose="020B0004020202020204" pitchFamily="34" charset="0"/>
                <a:cs typeface="Verdana" panose="020B0604030504040204" pitchFamily="34" charset="0"/>
              </a:rPr>
              <a:t>Tyto nejvšestrannější lyže vám umožní prozkoumat hory jak v lyžařském středisku, tak i mimo něj.</a:t>
            </a:r>
            <a:endParaRPr lang="cs-CZ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3" name="object 15">
            <a:extLst>
              <a:ext uri="{FF2B5EF4-FFF2-40B4-BE49-F238E27FC236}">
                <a16:creationId xmlns:a16="http://schemas.microsoft.com/office/drawing/2014/main" id="{45F041CE-D12F-E44B-19FA-EA39FE06B7E6}"/>
              </a:ext>
            </a:extLst>
          </p:cNvPr>
          <p:cNvSpPr txBox="1"/>
          <p:nvPr/>
        </p:nvSpPr>
        <p:spPr>
          <a:xfrm>
            <a:off x="189128" y="5334000"/>
            <a:ext cx="2812772" cy="1192633"/>
          </a:xfrm>
          <a:prstGeom prst="rect">
            <a:avLst/>
          </a:prstGeom>
          <a:ln w="12700">
            <a:noFill/>
          </a:ln>
        </p:spPr>
        <p:txBody>
          <a:bodyPr vert="horz" wrap="square" lIns="0" tIns="58419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459"/>
              </a:spcBef>
            </a:pP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50" dirty="0">
                <a:latin typeface="Tahoma"/>
                <a:cs typeface="Tahoma"/>
              </a:rPr>
              <a:t>D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114" dirty="0">
                <a:latin typeface="Tahoma"/>
                <a:cs typeface="Tahoma"/>
              </a:rPr>
              <a:t> 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G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" dirty="0">
                <a:latin typeface="Tahoma"/>
                <a:cs typeface="Tahoma"/>
              </a:rPr>
              <a:t>E</a:t>
            </a:r>
            <a:endParaRPr sz="1000" dirty="0">
              <a:latin typeface="Tahoma"/>
              <a:cs typeface="Tahoma"/>
            </a:endParaRPr>
          </a:p>
          <a:p>
            <a:pPr marL="8890">
              <a:lnSpc>
                <a:spcPct val="115000"/>
              </a:lnSpc>
              <a:spcBef>
                <a:spcPts val="265"/>
              </a:spcBef>
              <a:spcAft>
                <a:spcPts val="800"/>
              </a:spcAft>
            </a:pPr>
            <a:r>
              <a:rPr lang="cs-CZ" sz="1000" b="1" i="1" kern="100" spc="-9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1000" i="1" kern="100" spc="-9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ARCADE jsou určeny pro sníh, jaký skutečně najdete, a ne pro ten, jaký očekáváte. </a:t>
            </a:r>
            <a:endParaRPr lang="cs-CZ" sz="1000" kern="10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cs-CZ" sz="1000" b="1" i="1" spc="-90" dirty="0">
                <a:solidFill>
                  <a:schemeClr val="bg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100 % delší oblouky.</a:t>
            </a:r>
            <a:r>
              <a:rPr lang="cs-CZ" sz="1000" dirty="0">
                <a:solidFill>
                  <a:schemeClr val="bg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cs-CZ" sz="1000" b="1" i="1" kern="100" spc="-90" dirty="0">
                <a:solidFill>
                  <a:schemeClr val="bg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</a:t>
            </a:r>
            <a:endParaRPr lang="cs-CZ" sz="1000" kern="100" dirty="0">
              <a:solidFill>
                <a:schemeClr val="bg1">
                  <a:lumMod val="50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73660" marR="321310">
              <a:spcBef>
                <a:spcPts val="409"/>
              </a:spcBef>
            </a:pPr>
            <a:endParaRPr sz="1000" b="1" i="1" spc="-330" dirty="0">
              <a:solidFill>
                <a:srgbClr val="7E7E7E"/>
              </a:solidFill>
              <a:latin typeface="Verdana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20088" y="146201"/>
            <a:ext cx="1173791" cy="661584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43027" y="243077"/>
            <a:ext cx="2423795" cy="727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95"/>
              </a:lnSpc>
              <a:spcBef>
                <a:spcPts val="100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UNISEX</a:t>
            </a:r>
            <a:r>
              <a:rPr sz="1100" spc="-9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6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60" dirty="0">
                <a:solidFill>
                  <a:srgbClr val="7E7E7E"/>
                </a:solidFill>
                <a:latin typeface="Verdana"/>
                <a:cs typeface="Verdana"/>
              </a:rPr>
              <a:t>–</a:t>
            </a:r>
            <a:r>
              <a:rPr sz="1100" spc="-6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7E7E7E"/>
                </a:solidFill>
                <a:latin typeface="Verdana"/>
                <a:cs typeface="Verdana"/>
              </a:rPr>
              <a:t>ALL</a:t>
            </a:r>
            <a:r>
              <a:rPr sz="1100" spc="-7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MOUNTAIN</a:t>
            </a:r>
            <a:endParaRPr sz="1100">
              <a:latin typeface="Verdana"/>
              <a:cs typeface="Verdana"/>
            </a:endParaRPr>
          </a:p>
          <a:p>
            <a:pPr marL="12700">
              <a:lnSpc>
                <a:spcPts val="2855"/>
              </a:lnSpc>
              <a:tabLst>
                <a:tab pos="1951355" algn="l"/>
              </a:tabLst>
            </a:pPr>
            <a:r>
              <a:rPr sz="2400" b="1" spc="19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R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0" dirty="0">
                <a:solidFill>
                  <a:srgbClr val="030505"/>
                </a:solidFill>
                <a:latin typeface="Tahoma"/>
                <a:cs typeface="Tahoma"/>
              </a:rPr>
              <a:t>C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9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0" dirty="0">
                <a:solidFill>
                  <a:srgbClr val="030505"/>
                </a:solidFill>
                <a:latin typeface="Tahoma"/>
                <a:cs typeface="Tahoma"/>
              </a:rPr>
              <a:t>D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8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	</a:t>
            </a:r>
            <a:r>
              <a:rPr sz="2400" b="1" spc="-50" dirty="0">
                <a:solidFill>
                  <a:srgbClr val="030505"/>
                </a:solidFill>
                <a:latin typeface="Tahoma"/>
                <a:cs typeface="Tahoma"/>
              </a:rPr>
              <a:t>7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50" dirty="0">
                <a:solidFill>
                  <a:srgbClr val="030505"/>
                </a:solidFill>
                <a:latin typeface="Tahoma"/>
                <a:cs typeface="Tahoma"/>
              </a:rPr>
              <a:t>8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RAOFZ02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3027" y="1104391"/>
            <a:ext cx="1553210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Verdana"/>
                <a:cs typeface="Verdana"/>
              </a:rPr>
              <a:t>RROFZ02</a:t>
            </a:r>
            <a:r>
              <a:rPr sz="1100" spc="4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ARCADE</a:t>
            </a:r>
            <a:r>
              <a:rPr sz="1100" spc="3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78 </a:t>
            </a:r>
            <a:r>
              <a:rPr sz="1100" spc="-50" dirty="0">
                <a:latin typeface="Verdana"/>
                <a:cs typeface="Verdana"/>
              </a:rPr>
              <a:t>XP10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lang="cs-CZ" sz="1100" b="1" spc="-55" dirty="0">
                <a:solidFill>
                  <a:srgbClr val="292729"/>
                </a:solidFill>
                <a:latin typeface="Tahoma"/>
                <a:cs typeface="Tahoma"/>
              </a:rPr>
              <a:t>9 990,- </a:t>
            </a:r>
            <a:endParaRPr sz="1100" dirty="0">
              <a:latin typeface="Tahoma"/>
              <a:cs typeface="Tahoma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5101082" y="1341474"/>
          <a:ext cx="2912110" cy="112140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12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7325">
                <a:tc>
                  <a:txBody>
                    <a:bodyPr/>
                    <a:lstStyle/>
                    <a:p>
                      <a:pPr>
                        <a:lnSpc>
                          <a:spcPts val="1230"/>
                        </a:lnSpc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KONECT</a:t>
                      </a:r>
                      <a:r>
                        <a:rPr sz="1050" spc="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80" dirty="0">
                          <a:latin typeface="Verdana"/>
                          <a:cs typeface="Verdana"/>
                        </a:rPr>
                        <a:t>140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148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156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164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0" dirty="0">
                          <a:latin typeface="Verdana"/>
                          <a:cs typeface="Verdana"/>
                        </a:rPr>
                        <a:t>172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180 </a:t>
                      </a:r>
                      <a:r>
                        <a:rPr sz="1050" spc="3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129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78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117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85" dirty="0">
                          <a:latin typeface="Verdana"/>
                          <a:cs typeface="Verdana"/>
                        </a:rPr>
                        <a:t>13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(172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9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0" dirty="0">
                          <a:latin typeface="Verdana"/>
                          <a:cs typeface="Verdana"/>
                        </a:rPr>
                        <a:t>3,2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(172</a:t>
                      </a:r>
                      <a:r>
                        <a:rPr sz="105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5120385" y="3710711"/>
            <a:ext cx="1256030" cy="60198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3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LCT</a:t>
            </a:r>
            <a:r>
              <a:rPr sz="1050" spc="-40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wood</a:t>
            </a:r>
            <a:r>
              <a:rPr sz="1050" spc="-10" dirty="0">
                <a:latin typeface="Verdana"/>
                <a:cs typeface="Verdana"/>
              </a:rPr>
              <a:t> </a:t>
            </a:r>
            <a:r>
              <a:rPr sz="1050" spc="35" dirty="0">
                <a:latin typeface="Verdana"/>
                <a:cs typeface="Verdana"/>
              </a:rPr>
              <a:t>PEFC</a:t>
            </a:r>
            <a:endParaRPr sz="105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-25" dirty="0">
                <a:latin typeface="Verdana"/>
                <a:cs typeface="Verdana"/>
              </a:rPr>
              <a:t>TBD</a:t>
            </a:r>
            <a:endParaRPr sz="105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Cap</a:t>
            </a:r>
            <a:r>
              <a:rPr sz="1050" spc="-3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sidewall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68567" y="3741801"/>
            <a:ext cx="124650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Tip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70" dirty="0">
                <a:latin typeface="Verdana"/>
                <a:cs typeface="Verdana"/>
              </a:rPr>
              <a:t>&amp;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Tail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68567" y="4173092"/>
            <a:ext cx="136906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Extended</a:t>
            </a:r>
            <a:r>
              <a:rPr sz="1050" spc="6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pic>
        <p:nvPicPr>
          <p:cNvPr id="9" name="object 9" descr="Une image contenant flèche  Description générée automatiquement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83120" y="4328642"/>
            <a:ext cx="982433" cy="38534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83120" y="3917657"/>
            <a:ext cx="982433" cy="28439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85038" y="3077108"/>
            <a:ext cx="2033270" cy="899007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1851893" y="187528"/>
            <a:ext cx="245745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35" dirty="0">
                <a:solidFill>
                  <a:srgbClr val="FCFBFF"/>
                </a:solidFill>
                <a:latin typeface="Tahoma"/>
                <a:cs typeface="Tahoma"/>
              </a:rPr>
              <a:t>CO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43331" y="2250693"/>
            <a:ext cx="1313180" cy="657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2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V Á Z Á N Í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050" spc="-10" dirty="0">
                <a:latin typeface="Verdana"/>
                <a:cs typeface="Verdana"/>
              </a:rPr>
              <a:t>FCMDX02</a:t>
            </a:r>
            <a:endParaRPr sz="1050" dirty="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</a:pPr>
            <a:r>
              <a:rPr sz="1050" dirty="0">
                <a:latin typeface="Verdana"/>
                <a:cs typeface="Verdana"/>
              </a:rPr>
              <a:t>XPRESS</a:t>
            </a:r>
            <a:r>
              <a:rPr sz="1050" spc="-100" dirty="0">
                <a:latin typeface="Verdana"/>
                <a:cs typeface="Verdana"/>
              </a:rPr>
              <a:t> </a:t>
            </a:r>
            <a:r>
              <a:rPr sz="1050" spc="-135" dirty="0">
                <a:latin typeface="Verdana"/>
                <a:cs typeface="Verdana"/>
              </a:rPr>
              <a:t>10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60" dirty="0">
                <a:latin typeface="Verdana"/>
                <a:cs typeface="Verdana"/>
              </a:rPr>
              <a:t>GW</a:t>
            </a:r>
            <a:r>
              <a:rPr sz="1050" spc="-80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B83 </a:t>
            </a:r>
            <a:r>
              <a:rPr sz="1050" spc="-10" dirty="0">
                <a:latin typeface="Verdana"/>
                <a:cs typeface="Verdana"/>
              </a:rPr>
              <a:t>BLACK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24053" y="2229230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247840" y="1636267"/>
            <a:ext cx="2412365" cy="86995"/>
            <a:chOff x="247840" y="1636267"/>
            <a:chExt cx="2412365" cy="86995"/>
          </a:xfrm>
        </p:grpSpPr>
        <p:sp>
          <p:nvSpPr>
            <p:cNvPr id="17" name="object 17"/>
            <p:cNvSpPr/>
            <p:nvPr/>
          </p:nvSpPr>
          <p:spPr>
            <a:xfrm>
              <a:off x="247840" y="1636267"/>
              <a:ext cx="2412365" cy="86995"/>
            </a:xfrm>
            <a:custGeom>
              <a:avLst/>
              <a:gdLst/>
              <a:ahLst/>
              <a:cxnLst/>
              <a:rect l="l" t="t" r="r" b="b"/>
              <a:pathLst>
                <a:path w="2412365" h="86994">
                  <a:moveTo>
                    <a:pt x="2368486" y="0"/>
                  </a:moveTo>
                  <a:lnTo>
                    <a:pt x="43535" y="0"/>
                  </a:lnTo>
                  <a:lnTo>
                    <a:pt x="26593" y="3429"/>
                  </a:lnTo>
                  <a:lnTo>
                    <a:pt x="12750" y="12700"/>
                  </a:lnTo>
                  <a:lnTo>
                    <a:pt x="3428" y="26543"/>
                  </a:lnTo>
                  <a:lnTo>
                    <a:pt x="0" y="43561"/>
                  </a:lnTo>
                  <a:lnTo>
                    <a:pt x="3428" y="60452"/>
                  </a:lnTo>
                  <a:lnTo>
                    <a:pt x="12750" y="74295"/>
                  </a:lnTo>
                  <a:lnTo>
                    <a:pt x="26593" y="83566"/>
                  </a:lnTo>
                  <a:lnTo>
                    <a:pt x="43535" y="86995"/>
                  </a:lnTo>
                  <a:lnTo>
                    <a:pt x="2368486" y="86995"/>
                  </a:lnTo>
                  <a:lnTo>
                    <a:pt x="2385504" y="83566"/>
                  </a:lnTo>
                  <a:lnTo>
                    <a:pt x="2399347" y="74295"/>
                  </a:lnTo>
                  <a:lnTo>
                    <a:pt x="2408618" y="60452"/>
                  </a:lnTo>
                  <a:lnTo>
                    <a:pt x="2412047" y="43561"/>
                  </a:lnTo>
                  <a:lnTo>
                    <a:pt x="2408618" y="26543"/>
                  </a:lnTo>
                  <a:lnTo>
                    <a:pt x="2399347" y="12700"/>
                  </a:lnTo>
                  <a:lnTo>
                    <a:pt x="2385504" y="3429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97572" y="1650237"/>
              <a:ext cx="1158240" cy="60960"/>
            </a:xfrm>
            <a:custGeom>
              <a:avLst/>
              <a:gdLst/>
              <a:ahLst/>
              <a:cxnLst/>
              <a:rect l="l" t="t" r="r" b="b"/>
              <a:pathLst>
                <a:path w="1158239" h="60960">
                  <a:moveTo>
                    <a:pt x="1118298" y="0"/>
                  </a:moveTo>
                  <a:lnTo>
                    <a:pt x="39941" y="0"/>
                  </a:lnTo>
                  <a:lnTo>
                    <a:pt x="24384" y="2412"/>
                  </a:lnTo>
                  <a:lnTo>
                    <a:pt x="11696" y="8889"/>
                  </a:lnTo>
                  <a:lnTo>
                    <a:pt x="3136" y="18541"/>
                  </a:lnTo>
                  <a:lnTo>
                    <a:pt x="0" y="30352"/>
                  </a:lnTo>
                  <a:lnTo>
                    <a:pt x="3136" y="42290"/>
                  </a:lnTo>
                  <a:lnTo>
                    <a:pt x="11696" y="51942"/>
                  </a:lnTo>
                  <a:lnTo>
                    <a:pt x="24384" y="58420"/>
                  </a:lnTo>
                  <a:lnTo>
                    <a:pt x="39941" y="60833"/>
                  </a:lnTo>
                  <a:lnTo>
                    <a:pt x="1118298" y="60833"/>
                  </a:lnTo>
                  <a:lnTo>
                    <a:pt x="1133792" y="58420"/>
                  </a:lnTo>
                  <a:lnTo>
                    <a:pt x="1146492" y="51942"/>
                  </a:lnTo>
                  <a:lnTo>
                    <a:pt x="1155128" y="42290"/>
                  </a:lnTo>
                  <a:lnTo>
                    <a:pt x="1158176" y="30352"/>
                  </a:lnTo>
                  <a:lnTo>
                    <a:pt x="1155128" y="18541"/>
                  </a:lnTo>
                  <a:lnTo>
                    <a:pt x="1146492" y="8889"/>
                  </a:lnTo>
                  <a:lnTo>
                    <a:pt x="1133792" y="2412"/>
                  </a:lnTo>
                  <a:lnTo>
                    <a:pt x="1118298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247840" y="1906523"/>
            <a:ext cx="2412365" cy="87630"/>
            <a:chOff x="247840" y="1906523"/>
            <a:chExt cx="2412365" cy="87630"/>
          </a:xfrm>
        </p:grpSpPr>
        <p:sp>
          <p:nvSpPr>
            <p:cNvPr id="20" name="object 20"/>
            <p:cNvSpPr/>
            <p:nvPr/>
          </p:nvSpPr>
          <p:spPr>
            <a:xfrm>
              <a:off x="247840" y="1906523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826"/>
                  </a:lnTo>
                  <a:lnTo>
                    <a:pt x="3428" y="26670"/>
                  </a:lnTo>
                  <a:lnTo>
                    <a:pt x="0" y="43561"/>
                  </a:lnTo>
                  <a:lnTo>
                    <a:pt x="3428" y="60578"/>
                  </a:lnTo>
                  <a:lnTo>
                    <a:pt x="12750" y="74422"/>
                  </a:lnTo>
                  <a:lnTo>
                    <a:pt x="26593" y="83692"/>
                  </a:lnTo>
                  <a:lnTo>
                    <a:pt x="43535" y="87122"/>
                  </a:lnTo>
                  <a:lnTo>
                    <a:pt x="2368486" y="87122"/>
                  </a:lnTo>
                  <a:lnTo>
                    <a:pt x="2385504" y="83692"/>
                  </a:lnTo>
                  <a:lnTo>
                    <a:pt x="2399347" y="74422"/>
                  </a:lnTo>
                  <a:lnTo>
                    <a:pt x="2408618" y="60578"/>
                  </a:lnTo>
                  <a:lnTo>
                    <a:pt x="2412047" y="43561"/>
                  </a:lnTo>
                  <a:lnTo>
                    <a:pt x="2408618" y="26670"/>
                  </a:lnTo>
                  <a:lnTo>
                    <a:pt x="2399347" y="12826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76682" y="1917445"/>
              <a:ext cx="1212850" cy="65405"/>
            </a:xfrm>
            <a:custGeom>
              <a:avLst/>
              <a:gdLst/>
              <a:ahLst/>
              <a:cxnLst/>
              <a:rect l="l" t="t" r="r" b="b"/>
              <a:pathLst>
                <a:path w="1212850" h="65405">
                  <a:moveTo>
                    <a:pt x="1169720" y="0"/>
                  </a:moveTo>
                  <a:lnTo>
                    <a:pt x="42633" y="0"/>
                  </a:lnTo>
                  <a:lnTo>
                    <a:pt x="26034" y="2539"/>
                  </a:lnTo>
                  <a:lnTo>
                    <a:pt x="12484" y="9525"/>
                  </a:lnTo>
                  <a:lnTo>
                    <a:pt x="3340" y="19938"/>
                  </a:lnTo>
                  <a:lnTo>
                    <a:pt x="0" y="32638"/>
                  </a:lnTo>
                  <a:lnTo>
                    <a:pt x="3340" y="45338"/>
                  </a:lnTo>
                  <a:lnTo>
                    <a:pt x="12484" y="55752"/>
                  </a:lnTo>
                  <a:lnTo>
                    <a:pt x="26034" y="62737"/>
                  </a:lnTo>
                  <a:lnTo>
                    <a:pt x="42633" y="65277"/>
                  </a:lnTo>
                  <a:lnTo>
                    <a:pt x="1169720" y="65277"/>
                  </a:lnTo>
                  <a:lnTo>
                    <a:pt x="1186230" y="62737"/>
                  </a:lnTo>
                  <a:lnTo>
                    <a:pt x="1199819" y="55752"/>
                  </a:lnTo>
                  <a:lnTo>
                    <a:pt x="1208963" y="45338"/>
                  </a:lnTo>
                  <a:lnTo>
                    <a:pt x="1212265" y="32638"/>
                  </a:lnTo>
                  <a:lnTo>
                    <a:pt x="1208963" y="19938"/>
                  </a:lnTo>
                  <a:lnTo>
                    <a:pt x="1199819" y="9525"/>
                  </a:lnTo>
                  <a:lnTo>
                    <a:pt x="1186230" y="2539"/>
                  </a:lnTo>
                  <a:lnTo>
                    <a:pt x="1169720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496620" y="1731645"/>
            <a:ext cx="21717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52245" y="1731645"/>
            <a:ext cx="5969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096770" y="1731645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07009" y="2001392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211681" y="2001392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068829" y="2001392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8720835" y="107797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8716771" y="1103122"/>
            <a:ext cx="278574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050" algn="just">
              <a:lnSpc>
                <a:spcPct val="100000"/>
              </a:lnSpc>
              <a:spcBef>
                <a:spcPts val="95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735059" y="5224780"/>
            <a:ext cx="1858645" cy="614079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17145" marR="408940">
              <a:lnSpc>
                <a:spcPct val="120000"/>
              </a:lnSpc>
              <a:spcBef>
                <a:spcPts val="204"/>
              </a:spcBef>
            </a:pPr>
            <a:r>
              <a:rPr sz="1050" dirty="0">
                <a:latin typeface="Verdana"/>
                <a:cs typeface="Verdana"/>
              </a:rPr>
              <a:t>Intermediate</a:t>
            </a:r>
            <a:r>
              <a:rPr sz="1050" spc="-5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skiers </a:t>
            </a:r>
            <a:r>
              <a:rPr sz="1050" dirty="0">
                <a:latin typeface="Verdana"/>
                <a:cs typeface="Verdana"/>
              </a:rPr>
              <a:t>Urban</a:t>
            </a:r>
            <a:r>
              <a:rPr sz="1050" spc="3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outdoor</a:t>
            </a:r>
            <a:r>
              <a:rPr sz="1050" spc="4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lovers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744586" y="5815331"/>
            <a:ext cx="2075814" cy="823944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34925">
              <a:lnSpc>
                <a:spcPct val="100000"/>
              </a:lnSpc>
              <a:spcBef>
                <a:spcPts val="445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38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-10" dirty="0">
                <a:latin typeface="Verdana"/>
                <a:cs typeface="Verdana"/>
              </a:rPr>
              <a:t>Sebedůvěra</a:t>
            </a: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lang="cs-CZ" sz="1050" spc="-10" dirty="0">
                <a:latin typeface="Verdana"/>
                <a:cs typeface="Verdana"/>
              </a:rPr>
              <a:t>Bez námahy</a:t>
            </a: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lang="cs-CZ" sz="1050" spc="-10" dirty="0">
                <a:latin typeface="Verdana"/>
                <a:cs typeface="Verdana"/>
              </a:rPr>
              <a:t>Schopnost přizpůsobit se</a:t>
            </a:r>
          </a:p>
        </p:txBody>
      </p:sp>
      <p:sp>
        <p:nvSpPr>
          <p:cNvPr id="35" name="object 35"/>
          <p:cNvSpPr/>
          <p:nvPr/>
        </p:nvSpPr>
        <p:spPr>
          <a:xfrm>
            <a:off x="8712200" y="52578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747252" y="58674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5096383" y="1113536"/>
            <a:ext cx="10731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L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248725" y="1113536"/>
            <a:ext cx="159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5093715" y="108585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5116448" y="2413246"/>
            <a:ext cx="1464310" cy="64706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lang="pt-BR" sz="1000" b="1" dirty="0">
                <a:latin typeface="Tahoma"/>
                <a:cs typeface="Tahoma"/>
              </a:rPr>
              <a:t>T E C H N O L O G I E </a:t>
            </a:r>
            <a:endParaRPr sz="1000" dirty="0">
              <a:latin typeface="Tahoma"/>
              <a:cs typeface="Tahoma"/>
            </a:endParaRPr>
          </a:p>
          <a:p>
            <a:pPr marL="187960" indent="-166370">
              <a:lnSpc>
                <a:spcPct val="100000"/>
              </a:lnSpc>
              <a:spcBef>
                <a:spcPts val="605"/>
              </a:spcBef>
              <a:buFont typeface="Times New Roman"/>
              <a:buChar char="►"/>
              <a:tabLst>
                <a:tab pos="187960" algn="l"/>
              </a:tabLst>
            </a:pPr>
            <a:r>
              <a:rPr sz="1050" dirty="0">
                <a:latin typeface="Verdana"/>
                <a:cs typeface="Verdana"/>
              </a:rPr>
              <a:t>V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A</a:t>
            </a:r>
            <a:r>
              <a:rPr sz="1050" spc="-80" dirty="0">
                <a:latin typeface="Verdana"/>
                <a:cs typeface="Verdana"/>
              </a:rPr>
              <a:t> </a:t>
            </a:r>
            <a:r>
              <a:rPr sz="1050" spc="-50" dirty="0">
                <a:latin typeface="Verdana"/>
                <a:cs typeface="Verdana"/>
              </a:rPr>
              <a:t>S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spcBef>
                <a:spcPts val="5"/>
              </a:spcBef>
              <a:buFont typeface="Times New Roman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L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C</a:t>
            </a:r>
            <a:r>
              <a:rPr sz="1050" spc="-80" dirty="0">
                <a:latin typeface="Verdana"/>
                <a:cs typeface="Verdana"/>
              </a:rPr>
              <a:t> </a:t>
            </a:r>
            <a:r>
              <a:rPr sz="1050" spc="-50" dirty="0">
                <a:latin typeface="Verdana"/>
                <a:cs typeface="Verdana"/>
              </a:rPr>
              <a:t>T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5123307" y="2464942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2" name="object 42"/>
          <p:cNvGrpSpPr/>
          <p:nvPr/>
        </p:nvGrpSpPr>
        <p:grpSpPr>
          <a:xfrm>
            <a:off x="5123307" y="2827464"/>
            <a:ext cx="3027680" cy="678815"/>
            <a:chOff x="5123307" y="2827464"/>
            <a:chExt cx="3027680" cy="678815"/>
          </a:xfrm>
        </p:grpSpPr>
        <p:pic>
          <p:nvPicPr>
            <p:cNvPr id="43" name="object 43" descr="Une image contenant texte, carte de visite  Description générée automatiquement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73646" y="2995374"/>
              <a:ext cx="1077163" cy="509063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5123307" y="3502786"/>
              <a:ext cx="2817495" cy="0"/>
            </a:xfrm>
            <a:custGeom>
              <a:avLst/>
              <a:gdLst/>
              <a:ahLst/>
              <a:cxnLst/>
              <a:rect l="l" t="t" r="r" b="b"/>
              <a:pathLst>
                <a:path w="2817495">
                  <a:moveTo>
                    <a:pt x="0" y="0"/>
                  </a:moveTo>
                  <a:lnTo>
                    <a:pt x="2816987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987034" y="2827464"/>
              <a:ext cx="1086675" cy="678751"/>
            </a:xfrm>
            <a:prstGeom prst="rect">
              <a:avLst/>
            </a:prstGeom>
          </p:spPr>
        </p:pic>
      </p:grpSp>
      <p:sp>
        <p:nvSpPr>
          <p:cNvPr id="46" name="object 46"/>
          <p:cNvSpPr txBox="1"/>
          <p:nvPr/>
        </p:nvSpPr>
        <p:spPr>
          <a:xfrm>
            <a:off x="5125592" y="3531870"/>
            <a:ext cx="148272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115559" y="4855578"/>
            <a:ext cx="2531110" cy="1231747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26034">
              <a:lnSpc>
                <a:spcPct val="100000"/>
              </a:lnSpc>
              <a:spcBef>
                <a:spcPts val="505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440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20" dirty="0">
                <a:latin typeface="Verdana"/>
                <a:cs typeface="Verdana"/>
              </a:rPr>
              <a:t>95%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20%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LCT PEFC </a:t>
            </a: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dřevěné jádro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"zelená energie" při výrobě</a:t>
            </a: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pl-PL" sz="1050" dirty="0">
                <a:latin typeface="Verdana"/>
                <a:cs typeface="Verdana"/>
              </a:rPr>
              <a:t>Výroba i zdroje materiálů z Evropy  </a:t>
            </a:r>
            <a:endParaRPr sz="1050" dirty="0">
              <a:latin typeface="Verdana"/>
              <a:cs typeface="Verdana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5114035" y="4875657"/>
            <a:ext cx="2856865" cy="521970"/>
            <a:chOff x="5114035" y="4875657"/>
            <a:chExt cx="2856865" cy="521970"/>
          </a:xfrm>
        </p:grpSpPr>
        <p:pic>
          <p:nvPicPr>
            <p:cNvPr id="49" name="object 4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281925" y="4888191"/>
              <a:ext cx="688390" cy="509181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5117210" y="4878832"/>
              <a:ext cx="2817495" cy="10795"/>
            </a:xfrm>
            <a:custGeom>
              <a:avLst/>
              <a:gdLst/>
              <a:ahLst/>
              <a:cxnLst/>
              <a:rect l="l" t="t" r="r" b="b"/>
              <a:pathLst>
                <a:path w="2817495" h="10795">
                  <a:moveTo>
                    <a:pt x="0" y="0"/>
                  </a:moveTo>
                  <a:lnTo>
                    <a:pt x="2816987" y="10668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250647" y="6497008"/>
            <a:ext cx="1527810" cy="162224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z="1000" b="1" i="1" spc="-50" dirty="0">
                <a:solidFill>
                  <a:srgbClr val="7E7E7E"/>
                </a:solidFill>
                <a:latin typeface="Verdana"/>
                <a:cs typeface="Verdana"/>
              </a:rPr>
              <a:t>.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55" name="object 48">
            <a:extLst>
              <a:ext uri="{FF2B5EF4-FFF2-40B4-BE49-F238E27FC236}">
                <a16:creationId xmlns:a16="http://schemas.microsoft.com/office/drawing/2014/main" id="{063790AF-9C0E-BA7A-CFE8-CA60749D795F}"/>
              </a:ext>
            </a:extLst>
          </p:cNvPr>
          <p:cNvSpPr txBox="1"/>
          <p:nvPr/>
        </p:nvSpPr>
        <p:spPr>
          <a:xfrm>
            <a:off x="5090795" y="381000"/>
            <a:ext cx="4281805" cy="770890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8890">
              <a:lnSpc>
                <a:spcPct val="115000"/>
              </a:lnSpc>
              <a:spcBef>
                <a:spcPts val="265"/>
              </a:spcBef>
              <a:spcAft>
                <a:spcPts val="800"/>
              </a:spcAft>
            </a:pPr>
            <a:r>
              <a:rPr lang="cs-CZ" sz="1100" b="1" i="1" kern="100" spc="-90" dirty="0">
                <a:effectLst/>
                <a:latin typeface="Verdana" panose="020B0604030504040204" pitchFamily="34" charset="0"/>
                <a:ea typeface="Aptos" panose="020B0004020202020204" pitchFamily="34" charset="0"/>
                <a:cs typeface="Verdana" panose="020B0604030504040204" pitchFamily="34" charset="0"/>
              </a:rPr>
              <a:t>Tyto nejvšestrannější lyže vám umožní prozkoumat hory jak v lyžařském středisku, tak i mimo něj.</a:t>
            </a:r>
            <a:endParaRPr lang="cs-CZ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6" name="object 15">
            <a:extLst>
              <a:ext uri="{FF2B5EF4-FFF2-40B4-BE49-F238E27FC236}">
                <a16:creationId xmlns:a16="http://schemas.microsoft.com/office/drawing/2014/main" id="{25C3AA98-BBCD-1091-3EE6-E430BE40CCBF}"/>
              </a:ext>
            </a:extLst>
          </p:cNvPr>
          <p:cNvSpPr txBox="1"/>
          <p:nvPr/>
        </p:nvSpPr>
        <p:spPr>
          <a:xfrm>
            <a:off x="189128" y="5436939"/>
            <a:ext cx="2594610" cy="1192633"/>
          </a:xfrm>
          <a:prstGeom prst="rect">
            <a:avLst/>
          </a:prstGeom>
          <a:ln w="12700">
            <a:noFill/>
          </a:ln>
        </p:spPr>
        <p:txBody>
          <a:bodyPr vert="horz" wrap="square" lIns="0" tIns="58419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459"/>
              </a:spcBef>
            </a:pP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50" dirty="0">
                <a:latin typeface="Tahoma"/>
                <a:cs typeface="Tahoma"/>
              </a:rPr>
              <a:t>D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114" dirty="0">
                <a:latin typeface="Tahoma"/>
                <a:cs typeface="Tahoma"/>
              </a:rPr>
              <a:t> 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G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" dirty="0">
                <a:latin typeface="Tahoma"/>
                <a:cs typeface="Tahoma"/>
              </a:rPr>
              <a:t>E</a:t>
            </a:r>
            <a:endParaRPr sz="1000" dirty="0">
              <a:latin typeface="Tahoma"/>
              <a:cs typeface="Tahoma"/>
            </a:endParaRPr>
          </a:p>
          <a:p>
            <a:pPr marL="8890">
              <a:lnSpc>
                <a:spcPct val="115000"/>
              </a:lnSpc>
              <a:spcBef>
                <a:spcPts val="265"/>
              </a:spcBef>
              <a:spcAft>
                <a:spcPts val="800"/>
              </a:spcAft>
            </a:pPr>
            <a:r>
              <a:rPr lang="cs-CZ" sz="1000" i="1" kern="100" spc="-9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ARCADE  jsou určeny pro sníh, jaký skutečně      najdete, a ne pro ten, jaký očekáváte. </a:t>
            </a:r>
            <a:endParaRPr lang="cs-CZ" sz="1000" kern="10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cs-CZ" sz="1000" b="1" i="1" spc="-90" dirty="0">
                <a:solidFill>
                  <a:schemeClr val="bg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100 % delší oblouky.</a:t>
            </a:r>
            <a:r>
              <a:rPr lang="cs-CZ" sz="1000" dirty="0">
                <a:solidFill>
                  <a:schemeClr val="bg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cs-CZ" sz="1000" b="1" i="1" kern="100" spc="-90" dirty="0">
                <a:solidFill>
                  <a:schemeClr val="bg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</a:t>
            </a:r>
            <a:endParaRPr lang="cs-CZ" sz="1000" kern="100" dirty="0">
              <a:solidFill>
                <a:schemeClr val="bg1">
                  <a:lumMod val="50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73660" marR="321310">
              <a:spcBef>
                <a:spcPts val="409"/>
              </a:spcBef>
            </a:pPr>
            <a:endParaRPr sz="1000" b="1" i="1" spc="-330" dirty="0">
              <a:solidFill>
                <a:srgbClr val="7E7E7E"/>
              </a:solidFill>
              <a:latin typeface="Verdana"/>
            </a:endParaRPr>
          </a:p>
        </p:txBody>
      </p:sp>
      <p:sp>
        <p:nvSpPr>
          <p:cNvPr id="58" name="TextovéPole 57">
            <a:extLst>
              <a:ext uri="{FF2B5EF4-FFF2-40B4-BE49-F238E27FC236}">
                <a16:creationId xmlns:a16="http://schemas.microsoft.com/office/drawing/2014/main" id="{81C3DCAE-6ECF-3617-259E-31342F81CDF3}"/>
              </a:ext>
            </a:extLst>
          </p:cNvPr>
          <p:cNvSpPr txBox="1"/>
          <p:nvPr/>
        </p:nvSpPr>
        <p:spPr>
          <a:xfrm>
            <a:off x="8752164" y="1295400"/>
            <a:ext cx="2943215" cy="3647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50" dirty="0">
                <a:latin typeface="Verdana"/>
                <a:ea typeface="Verdana"/>
              </a:rPr>
              <a:t>Lyže Rossignol </a:t>
            </a:r>
            <a:r>
              <a:rPr lang="cs-CZ" sz="1050" dirty="0" err="1">
                <a:latin typeface="Verdana"/>
                <a:ea typeface="Verdana"/>
              </a:rPr>
              <a:t>Arcade</a:t>
            </a:r>
            <a:r>
              <a:rPr lang="cs-CZ" sz="1050" dirty="0">
                <a:latin typeface="Verdana"/>
                <a:ea typeface="Verdana"/>
              </a:rPr>
              <a:t> 78 jsou určené pro začátečníky a nabízejí snadný carving a přizpůsobivost pro všechny sněhové podmínky. Jejich všestrannost </a:t>
            </a:r>
          </a:p>
          <a:p>
            <a:r>
              <a:rPr lang="cs-CZ" sz="1050" dirty="0">
                <a:latin typeface="Verdana"/>
                <a:ea typeface="Verdana"/>
              </a:rPr>
              <a:t>za všech sněhových podmínek </a:t>
            </a:r>
            <a:r>
              <a:rPr lang="cs-CZ" sz="1050" dirty="0" err="1">
                <a:latin typeface="Verdana"/>
                <a:ea typeface="Verdana"/>
              </a:rPr>
              <a:t>přinaší</a:t>
            </a:r>
            <a:r>
              <a:rPr lang="cs-CZ" sz="1050" dirty="0">
                <a:latin typeface="Verdana"/>
                <a:ea typeface="Verdana"/>
              </a:rPr>
              <a:t> nové možnosti. Technologie Air Tip a karbonové vrstvy snižují celkovou hmotnost a naše technologie VAS pohlcuje nárazy a vibrace pro hladký a plynulý pocit z jízdy. Odpovídající držení pak zabezpečí LCT konstrukce s dřevěným jádrem se skelnými vlákny. Lyže mají </a:t>
            </a:r>
            <a:r>
              <a:rPr lang="cs-CZ" sz="1050" dirty="0" err="1">
                <a:latin typeface="Verdana"/>
                <a:ea typeface="Verdana"/>
              </a:rPr>
              <a:t>Sintered</a:t>
            </a:r>
            <a:r>
              <a:rPr lang="cs-CZ" sz="1050" dirty="0">
                <a:latin typeface="Verdana"/>
                <a:ea typeface="Verdana"/>
              </a:rPr>
              <a:t> skluznici pro dobrý skluz. Vyvažují hravost rockeru na špičce i patce s dobrou kontrolou hran díky boční Cap konstrukci a rozšířenému tvaru </a:t>
            </a:r>
            <a:r>
              <a:rPr lang="cs-CZ" sz="1050" dirty="0" err="1">
                <a:latin typeface="Verdana"/>
                <a:ea typeface="Verdana"/>
              </a:rPr>
              <a:t>Extended</a:t>
            </a:r>
            <a:r>
              <a:rPr lang="cs-CZ" sz="1050" dirty="0">
                <a:latin typeface="Verdana"/>
                <a:ea typeface="Verdana"/>
              </a:rPr>
              <a:t> poskytují přiměřenou jistotu při carvingu i v rozmanitém terénu a ztížených podmínkách.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192000" y="68580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282C3E">
                <a:alpha val="4745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95630">
              <a:lnSpc>
                <a:spcPct val="100000"/>
              </a:lnSpc>
              <a:spcBef>
                <a:spcPts val="100"/>
              </a:spcBef>
            </a:pPr>
            <a:r>
              <a:rPr sz="4800" spc="360" dirty="0"/>
              <a:t>A</a:t>
            </a:r>
            <a:r>
              <a:rPr sz="4800" spc="-170" dirty="0"/>
              <a:t> </a:t>
            </a:r>
            <a:r>
              <a:rPr sz="4800" dirty="0"/>
              <a:t>R</a:t>
            </a:r>
            <a:r>
              <a:rPr sz="4800" spc="-155" dirty="0"/>
              <a:t> </a:t>
            </a:r>
            <a:r>
              <a:rPr sz="4800" spc="320" dirty="0"/>
              <a:t>C</a:t>
            </a:r>
            <a:r>
              <a:rPr sz="4800" spc="-165" dirty="0"/>
              <a:t> </a:t>
            </a:r>
            <a:r>
              <a:rPr sz="4800" spc="360" dirty="0"/>
              <a:t>A</a:t>
            </a:r>
            <a:r>
              <a:rPr sz="4800" spc="-165" dirty="0"/>
              <a:t> </a:t>
            </a:r>
            <a:r>
              <a:rPr sz="4800" spc="325" dirty="0"/>
              <a:t>D</a:t>
            </a:r>
            <a:r>
              <a:rPr sz="4800" spc="-165" dirty="0"/>
              <a:t> </a:t>
            </a:r>
            <a:r>
              <a:rPr sz="4800" spc="215" dirty="0"/>
              <a:t>E</a:t>
            </a:r>
            <a:endParaRPr sz="4800"/>
          </a:p>
          <a:p>
            <a:pPr marL="595630">
              <a:lnSpc>
                <a:spcPct val="100000"/>
              </a:lnSpc>
              <a:spcBef>
                <a:spcPts val="80"/>
              </a:spcBef>
            </a:pPr>
            <a:r>
              <a:rPr sz="3200" b="0" spc="375" dirty="0">
                <a:latin typeface="Verdana"/>
                <a:cs typeface="Verdana"/>
              </a:rPr>
              <a:t>W</a:t>
            </a:r>
            <a:r>
              <a:rPr sz="3200" b="0" spc="120" dirty="0">
                <a:latin typeface="Verdana"/>
                <a:cs typeface="Verdana"/>
              </a:rPr>
              <a:t> </a:t>
            </a:r>
            <a:r>
              <a:rPr sz="3200" b="0" spc="150" dirty="0">
                <a:latin typeface="Verdana"/>
                <a:cs typeface="Verdana"/>
              </a:rPr>
              <a:t>O</a:t>
            </a:r>
            <a:r>
              <a:rPr sz="3200" b="0" spc="114" dirty="0">
                <a:latin typeface="Verdana"/>
                <a:cs typeface="Verdana"/>
              </a:rPr>
              <a:t> </a:t>
            </a:r>
            <a:r>
              <a:rPr sz="3200" b="0" spc="350" dirty="0">
                <a:latin typeface="Verdana"/>
                <a:cs typeface="Verdana"/>
              </a:rPr>
              <a:t>M</a:t>
            </a:r>
            <a:r>
              <a:rPr sz="3200" b="0" spc="125" dirty="0">
                <a:latin typeface="Verdana"/>
                <a:cs typeface="Verdana"/>
              </a:rPr>
              <a:t> </a:t>
            </a:r>
            <a:r>
              <a:rPr sz="3200" b="0" spc="100" dirty="0">
                <a:latin typeface="Verdana"/>
                <a:cs typeface="Verdana"/>
              </a:rPr>
              <a:t>E</a:t>
            </a:r>
            <a:r>
              <a:rPr sz="3200" b="0" spc="120" dirty="0">
                <a:latin typeface="Verdana"/>
                <a:cs typeface="Verdana"/>
              </a:rPr>
              <a:t> </a:t>
            </a:r>
            <a:r>
              <a:rPr sz="3200" b="0" spc="140" dirty="0">
                <a:latin typeface="Verdana"/>
                <a:cs typeface="Verdana"/>
              </a:rPr>
              <a:t>N</a:t>
            </a:r>
            <a:endParaRPr sz="3200">
              <a:latin typeface="Verdana"/>
              <a:cs typeface="Verdan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028848" y="2586451"/>
            <a:ext cx="1940560" cy="1487170"/>
            <a:chOff x="2028848" y="2586451"/>
            <a:chExt cx="1940560" cy="148717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28848" y="2586451"/>
              <a:ext cx="1491483" cy="148663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66388" y="2683763"/>
              <a:ext cx="102870" cy="130378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918839" y="2711195"/>
              <a:ext cx="0" cy="1226820"/>
            </a:xfrm>
            <a:custGeom>
              <a:avLst/>
              <a:gdLst/>
              <a:ahLst/>
              <a:cxnLst/>
              <a:rect l="l" t="t" r="r" b="b"/>
              <a:pathLst>
                <a:path h="1226820">
                  <a:moveTo>
                    <a:pt x="0" y="0"/>
                  </a:moveTo>
                  <a:lnTo>
                    <a:pt x="0" y="1226439"/>
                  </a:lnTo>
                </a:path>
              </a:pathLst>
            </a:custGeom>
            <a:ln w="508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573431" y="894749"/>
            <a:ext cx="477520" cy="5488305"/>
            <a:chOff x="6573431" y="894749"/>
            <a:chExt cx="477520" cy="54883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73431" y="894749"/>
              <a:ext cx="477387" cy="5488138"/>
            </a:xfrm>
            <a:prstGeom prst="rect">
              <a:avLst/>
            </a:prstGeom>
          </p:spPr>
        </p:pic>
        <p:pic>
          <p:nvPicPr>
            <p:cNvPr id="4" name="object 4" descr="Une image contenant léger  Description générée automatiquement avec une confiance moyenne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37909" y="3086480"/>
              <a:ext cx="352907" cy="1560195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7122706" y="890583"/>
            <a:ext cx="477520" cy="5488305"/>
            <a:chOff x="7122706" y="890583"/>
            <a:chExt cx="477520" cy="548830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22706" y="890583"/>
              <a:ext cx="477387" cy="5488138"/>
            </a:xfrm>
            <a:prstGeom prst="rect">
              <a:avLst/>
            </a:prstGeom>
          </p:spPr>
        </p:pic>
        <p:pic>
          <p:nvPicPr>
            <p:cNvPr id="7" name="object 7" descr="Une image contenant léger  Description générée automatiquement avec une confiance moyenne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87311" y="3063620"/>
              <a:ext cx="352907" cy="1560195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8500109" y="817460"/>
            <a:ext cx="1148715" cy="5662930"/>
            <a:chOff x="8500109" y="817460"/>
            <a:chExt cx="1148715" cy="566293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138938" y="890647"/>
              <a:ext cx="509271" cy="552557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00109" y="817460"/>
              <a:ext cx="665264" cy="5662803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2756154" y="894338"/>
            <a:ext cx="1039494" cy="5419725"/>
            <a:chOff x="2756154" y="894338"/>
            <a:chExt cx="1039494" cy="5419725"/>
          </a:xfrm>
        </p:grpSpPr>
        <p:pic>
          <p:nvPicPr>
            <p:cNvPr id="12" name="object 12" descr="Une image contenant horloge, tour  Description générée automatiquement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56154" y="894338"/>
              <a:ext cx="502170" cy="5419199"/>
            </a:xfrm>
            <a:prstGeom prst="rect">
              <a:avLst/>
            </a:prstGeom>
          </p:spPr>
        </p:pic>
        <p:pic>
          <p:nvPicPr>
            <p:cNvPr id="13" name="object 13" descr="Une image contenant horloge, tour  Description générée automatiquement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93110" y="894656"/>
              <a:ext cx="502170" cy="5419199"/>
            </a:xfrm>
            <a:prstGeom prst="rect">
              <a:avLst/>
            </a:prstGeom>
          </p:spPr>
        </p:pic>
        <p:pic>
          <p:nvPicPr>
            <p:cNvPr id="14" name="object 14" descr="Une image contenant habits, Équipement de protection individuelle, casque  Description générée automatiquement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354705" y="2960496"/>
              <a:ext cx="333768" cy="1693926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10462894" y="782408"/>
            <a:ext cx="1123315" cy="5662930"/>
            <a:chOff x="10462894" y="782408"/>
            <a:chExt cx="1123315" cy="5662930"/>
          </a:xfrm>
        </p:grpSpPr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072547" y="889140"/>
              <a:ext cx="513319" cy="549813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462894" y="782408"/>
              <a:ext cx="664565" cy="5662803"/>
            </a:xfrm>
            <a:prstGeom prst="rect">
              <a:avLst/>
            </a:prstGeom>
          </p:spPr>
        </p:pic>
        <p:pic>
          <p:nvPicPr>
            <p:cNvPr id="18" name="object 18" descr="Une image contenant automate, robot  Description générée automatiquement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608055" y="3125088"/>
              <a:ext cx="374205" cy="1753107"/>
            </a:xfrm>
            <a:prstGeom prst="rect">
              <a:avLst/>
            </a:prstGeom>
          </p:spPr>
        </p:pic>
        <p:pic>
          <p:nvPicPr>
            <p:cNvPr id="19" name="object 19" descr="Une image contenant automate, robot  Description générée automatiquement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150472" y="3125088"/>
              <a:ext cx="374205" cy="1753107"/>
            </a:xfrm>
            <a:prstGeom prst="rect">
              <a:avLst/>
            </a:prstGeom>
          </p:spPr>
        </p:pic>
      </p:grpSp>
      <p:grpSp>
        <p:nvGrpSpPr>
          <p:cNvPr id="20" name="object 20"/>
          <p:cNvGrpSpPr/>
          <p:nvPr/>
        </p:nvGrpSpPr>
        <p:grpSpPr>
          <a:xfrm>
            <a:off x="5210175" y="877532"/>
            <a:ext cx="443865" cy="5499100"/>
            <a:chOff x="5210175" y="877532"/>
            <a:chExt cx="443865" cy="5499100"/>
          </a:xfrm>
        </p:grpSpPr>
        <p:pic>
          <p:nvPicPr>
            <p:cNvPr id="21" name="object 21" descr="Une image contenant texte  Description générée automatiquement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210175" y="877532"/>
              <a:ext cx="443558" cy="5498636"/>
            </a:xfrm>
            <a:prstGeom prst="rect">
              <a:avLst/>
            </a:prstGeom>
          </p:spPr>
        </p:pic>
        <p:pic>
          <p:nvPicPr>
            <p:cNvPr id="22" name="object 22" descr="Une image contenant capture d’écran, vêtement de protection  Description générée automatiquement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268976" y="2996818"/>
              <a:ext cx="333768" cy="1693925"/>
            </a:xfrm>
            <a:prstGeom prst="rect">
              <a:avLst/>
            </a:prstGeom>
          </p:spPr>
        </p:pic>
      </p:grpSp>
      <p:pic>
        <p:nvPicPr>
          <p:cNvPr id="23" name="object 23" descr="Une image contenant texte  Description générée automatiquement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660768" y="877575"/>
            <a:ext cx="483337" cy="5494438"/>
          </a:xfrm>
          <a:prstGeom prst="rect">
            <a:avLst/>
          </a:prstGeom>
        </p:spPr>
      </p:pic>
      <p:grpSp>
        <p:nvGrpSpPr>
          <p:cNvPr id="24" name="object 24"/>
          <p:cNvGrpSpPr/>
          <p:nvPr/>
        </p:nvGrpSpPr>
        <p:grpSpPr>
          <a:xfrm>
            <a:off x="1272286" y="879594"/>
            <a:ext cx="641985" cy="5459095"/>
            <a:chOff x="1272286" y="879594"/>
            <a:chExt cx="641985" cy="5459095"/>
          </a:xfrm>
        </p:grpSpPr>
        <p:pic>
          <p:nvPicPr>
            <p:cNvPr id="25" name="object 2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362329" y="879594"/>
              <a:ext cx="446885" cy="545889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272286" y="3015106"/>
              <a:ext cx="641629" cy="1621027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2673857" y="6358838"/>
            <a:ext cx="117602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60" dirty="0">
                <a:solidFill>
                  <a:srgbClr val="292729"/>
                </a:solidFill>
                <a:latin typeface="Tahoma"/>
                <a:cs typeface="Tahoma"/>
              </a:rPr>
              <a:t>ARCADE</a:t>
            </a:r>
            <a:r>
              <a:rPr sz="1200" b="1" spc="-20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200" b="1" spc="145" dirty="0">
                <a:solidFill>
                  <a:srgbClr val="292729"/>
                </a:solidFill>
                <a:latin typeface="Tahoma"/>
                <a:cs typeface="Tahoma"/>
              </a:rPr>
              <a:t>W</a:t>
            </a:r>
            <a:r>
              <a:rPr sz="1200" b="1" spc="5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200" b="1" spc="-25" dirty="0">
                <a:solidFill>
                  <a:srgbClr val="292729"/>
                </a:solidFill>
                <a:latin typeface="Tahoma"/>
                <a:cs typeface="Tahoma"/>
              </a:rPr>
              <a:t>88</a:t>
            </a:r>
            <a:endParaRPr sz="12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b="1" spc="10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000" spc="40" dirty="0">
                <a:solidFill>
                  <a:srgbClr val="292729"/>
                </a:solidFill>
                <a:latin typeface="Verdana"/>
                <a:cs typeface="Verdana"/>
              </a:rPr>
              <a:t>OPEN</a:t>
            </a:r>
            <a:endParaRPr lang="cs-CZ" sz="10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dirty="0">
                <a:solidFill>
                  <a:srgbClr val="292729"/>
                </a:solidFill>
                <a:latin typeface="Verdana"/>
                <a:cs typeface="Verdana"/>
              </a:rPr>
              <a:t>K</a:t>
            </a:r>
            <a:r>
              <a:rPr sz="1000" spc="-45" dirty="0">
                <a:solidFill>
                  <a:srgbClr val="292729"/>
                </a:solidFill>
                <a:latin typeface="Verdana"/>
                <a:cs typeface="Verdana"/>
              </a:rPr>
              <a:t> </a:t>
            </a:r>
            <a:r>
              <a:rPr sz="1000" spc="-20" dirty="0">
                <a:solidFill>
                  <a:srgbClr val="292729"/>
                </a:solidFill>
                <a:latin typeface="Verdana"/>
                <a:cs typeface="Verdana"/>
              </a:rPr>
              <a:t>NX12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676647" y="6358838"/>
            <a:ext cx="1179830" cy="514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60" dirty="0">
                <a:solidFill>
                  <a:srgbClr val="292729"/>
                </a:solidFill>
                <a:latin typeface="Tahoma"/>
                <a:cs typeface="Tahoma"/>
              </a:rPr>
              <a:t>ARCADE</a:t>
            </a:r>
            <a:r>
              <a:rPr sz="1200" b="1" spc="-20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200" b="1" spc="145" dirty="0">
                <a:solidFill>
                  <a:srgbClr val="292729"/>
                </a:solidFill>
                <a:latin typeface="Tahoma"/>
                <a:cs typeface="Tahoma"/>
              </a:rPr>
              <a:t>W</a:t>
            </a:r>
            <a:r>
              <a:rPr sz="1200" b="1" spc="5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200" b="1" spc="-25" dirty="0">
                <a:solidFill>
                  <a:srgbClr val="292729"/>
                </a:solidFill>
                <a:latin typeface="Tahoma"/>
                <a:cs typeface="Tahoma"/>
              </a:rPr>
              <a:t>84</a:t>
            </a:r>
            <a:endParaRPr sz="12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b="1" spc="-30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000" spc="40" dirty="0">
                <a:solidFill>
                  <a:srgbClr val="292729"/>
                </a:solidFill>
                <a:latin typeface="Verdana"/>
                <a:cs typeface="Verdana"/>
              </a:rPr>
              <a:t>OPEN</a:t>
            </a:r>
            <a:endParaRPr sz="10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000" b="1" spc="15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000" dirty="0">
                <a:solidFill>
                  <a:srgbClr val="292729"/>
                </a:solidFill>
                <a:latin typeface="Verdana"/>
                <a:cs typeface="Verdana"/>
              </a:rPr>
              <a:t>K</a:t>
            </a:r>
            <a:r>
              <a:rPr sz="1000" spc="-65" dirty="0">
                <a:solidFill>
                  <a:srgbClr val="292729"/>
                </a:solidFill>
                <a:latin typeface="Verdana"/>
                <a:cs typeface="Verdana"/>
              </a:rPr>
              <a:t> </a:t>
            </a:r>
            <a:r>
              <a:rPr sz="1000" spc="-20" dirty="0">
                <a:solidFill>
                  <a:srgbClr val="292729"/>
                </a:solidFill>
                <a:latin typeface="Verdana"/>
                <a:cs typeface="Verdana"/>
              </a:rPr>
              <a:t>NX12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65124" y="6340855"/>
            <a:ext cx="1176655" cy="36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60" dirty="0">
                <a:solidFill>
                  <a:srgbClr val="292729"/>
                </a:solidFill>
                <a:latin typeface="Tahoma"/>
                <a:cs typeface="Tahoma"/>
              </a:rPr>
              <a:t>ARCADE</a:t>
            </a:r>
            <a:r>
              <a:rPr sz="1200" b="1" spc="-20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200" b="1" spc="145" dirty="0">
                <a:solidFill>
                  <a:srgbClr val="292729"/>
                </a:solidFill>
                <a:latin typeface="Tahoma"/>
                <a:cs typeface="Tahoma"/>
              </a:rPr>
              <a:t>W</a:t>
            </a:r>
            <a:r>
              <a:rPr sz="1200" b="1" spc="5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200" b="1" spc="-25" dirty="0">
                <a:solidFill>
                  <a:srgbClr val="292729"/>
                </a:solidFill>
                <a:latin typeface="Tahoma"/>
                <a:cs typeface="Tahoma"/>
              </a:rPr>
              <a:t>94</a:t>
            </a:r>
            <a:endParaRPr sz="12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b="1" spc="-15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000" spc="40" dirty="0">
                <a:solidFill>
                  <a:srgbClr val="292729"/>
                </a:solidFill>
                <a:latin typeface="Verdana"/>
                <a:cs typeface="Verdana"/>
              </a:rPr>
              <a:t>OPEN</a:t>
            </a:r>
            <a:endParaRPr sz="1000" dirty="0">
              <a:latin typeface="Verdana"/>
              <a:cs typeface="Verdana"/>
            </a:endParaRPr>
          </a:p>
        </p:txBody>
      </p:sp>
      <p:pic>
        <p:nvPicPr>
          <p:cNvPr id="30" name="object 30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34656" y="842987"/>
            <a:ext cx="502170" cy="5550408"/>
          </a:xfrm>
          <a:prstGeom prst="rect">
            <a:avLst/>
          </a:prstGeom>
        </p:spPr>
      </p:pic>
      <p:sp>
        <p:nvSpPr>
          <p:cNvPr id="31" name="object 31"/>
          <p:cNvSpPr txBox="1"/>
          <p:nvPr/>
        </p:nvSpPr>
        <p:spPr>
          <a:xfrm>
            <a:off x="6615176" y="6373774"/>
            <a:ext cx="1165860" cy="3625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70" dirty="0">
                <a:solidFill>
                  <a:srgbClr val="292729"/>
                </a:solidFill>
                <a:latin typeface="Tahoma"/>
                <a:cs typeface="Tahoma"/>
              </a:rPr>
              <a:t>ARCADE</a:t>
            </a:r>
            <a:r>
              <a:rPr sz="1200" b="1" spc="-35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200" b="1" spc="160" dirty="0">
                <a:solidFill>
                  <a:srgbClr val="292729"/>
                </a:solidFill>
                <a:latin typeface="Tahoma"/>
                <a:cs typeface="Tahoma"/>
              </a:rPr>
              <a:t>W</a:t>
            </a:r>
            <a:r>
              <a:rPr sz="1200" b="1" spc="-15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200" b="1" spc="-25" dirty="0">
                <a:solidFill>
                  <a:srgbClr val="292729"/>
                </a:solidFill>
                <a:latin typeface="Tahoma"/>
                <a:cs typeface="Tahoma"/>
              </a:rPr>
              <a:t>82</a:t>
            </a:r>
            <a:endParaRPr sz="12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1000" b="1" spc="-10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000" spc="-20" dirty="0">
                <a:solidFill>
                  <a:srgbClr val="292729"/>
                </a:solidFill>
                <a:latin typeface="Verdana"/>
                <a:cs typeface="Verdana"/>
              </a:rPr>
              <a:t>XP11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625585" y="6380175"/>
            <a:ext cx="1178560" cy="36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60" dirty="0">
                <a:solidFill>
                  <a:srgbClr val="292729"/>
                </a:solidFill>
                <a:latin typeface="Tahoma"/>
                <a:cs typeface="Tahoma"/>
              </a:rPr>
              <a:t>ARCADE</a:t>
            </a:r>
            <a:r>
              <a:rPr sz="1200" b="1" spc="-20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200" b="1" spc="145" dirty="0">
                <a:solidFill>
                  <a:srgbClr val="292729"/>
                </a:solidFill>
                <a:latin typeface="Tahoma"/>
                <a:cs typeface="Tahoma"/>
              </a:rPr>
              <a:t>W</a:t>
            </a:r>
            <a:r>
              <a:rPr sz="1200" b="1" spc="5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200" b="1" spc="-25" dirty="0">
                <a:solidFill>
                  <a:srgbClr val="292729"/>
                </a:solidFill>
                <a:latin typeface="Tahoma"/>
                <a:cs typeface="Tahoma"/>
              </a:rPr>
              <a:t>80</a:t>
            </a:r>
            <a:endParaRPr sz="12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b="1" spc="20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000" spc="-20" dirty="0">
                <a:solidFill>
                  <a:srgbClr val="292729"/>
                </a:solidFill>
                <a:latin typeface="Verdana"/>
                <a:cs typeface="Verdana"/>
              </a:rPr>
              <a:t>XP10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0558018" y="6377127"/>
            <a:ext cx="1171575" cy="36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65" dirty="0">
                <a:solidFill>
                  <a:srgbClr val="292729"/>
                </a:solidFill>
                <a:latin typeface="Tahoma"/>
                <a:cs typeface="Tahoma"/>
              </a:rPr>
              <a:t>ARCADE</a:t>
            </a:r>
            <a:r>
              <a:rPr sz="1200" b="1" spc="-20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200" b="1" spc="145" dirty="0">
                <a:solidFill>
                  <a:srgbClr val="292729"/>
                </a:solidFill>
                <a:latin typeface="Tahoma"/>
                <a:cs typeface="Tahoma"/>
              </a:rPr>
              <a:t>W</a:t>
            </a:r>
            <a:r>
              <a:rPr sz="1200" b="1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200" b="1" spc="-25" dirty="0">
                <a:solidFill>
                  <a:srgbClr val="292729"/>
                </a:solidFill>
                <a:latin typeface="Tahoma"/>
                <a:cs typeface="Tahoma"/>
              </a:rPr>
              <a:t>78</a:t>
            </a:r>
            <a:endParaRPr sz="12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b="1" spc="45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000" spc="-20" dirty="0">
                <a:solidFill>
                  <a:srgbClr val="292729"/>
                </a:solidFill>
                <a:latin typeface="Verdana"/>
                <a:cs typeface="Verdana"/>
              </a:rPr>
              <a:t>XP10</a:t>
            </a:r>
            <a:endParaRPr sz="1000" dirty="0">
              <a:latin typeface="Verdana"/>
              <a:cs typeface="Verdana"/>
            </a:endParaRPr>
          </a:p>
        </p:txBody>
      </p:sp>
      <p:pic>
        <p:nvPicPr>
          <p:cNvPr id="34" name="object 34" descr="Une image contenant caméra  Description générée automatiquement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638031" y="3043935"/>
            <a:ext cx="399237" cy="1765681"/>
          </a:xfrm>
          <a:prstGeom prst="rect">
            <a:avLst/>
          </a:prstGeom>
        </p:spPr>
      </p:pic>
      <p:pic>
        <p:nvPicPr>
          <p:cNvPr id="35" name="object 35" descr="Une image contenant caméra  Description générée automatiquement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9189846" y="3063620"/>
            <a:ext cx="399237" cy="1765680"/>
          </a:xfrm>
          <a:prstGeom prst="rect">
            <a:avLst/>
          </a:prstGeom>
        </p:spPr>
      </p:pic>
      <p:sp>
        <p:nvSpPr>
          <p:cNvPr id="36" name="object 36"/>
          <p:cNvSpPr txBox="1"/>
          <p:nvPr/>
        </p:nvSpPr>
        <p:spPr>
          <a:xfrm>
            <a:off x="337820" y="267715"/>
            <a:ext cx="1497965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50" dirty="0">
                <a:solidFill>
                  <a:srgbClr val="292729"/>
                </a:solidFill>
                <a:latin typeface="Verdana"/>
                <a:cs typeface="Verdana"/>
              </a:rPr>
              <a:t>ARCADE</a:t>
            </a:r>
            <a:r>
              <a:rPr sz="1250" spc="434" dirty="0">
                <a:solidFill>
                  <a:srgbClr val="292729"/>
                </a:solidFill>
                <a:latin typeface="Verdana"/>
                <a:cs typeface="Verdana"/>
              </a:rPr>
              <a:t> </a:t>
            </a:r>
            <a:r>
              <a:rPr sz="1250" spc="65" dirty="0">
                <a:solidFill>
                  <a:srgbClr val="292729"/>
                </a:solidFill>
                <a:latin typeface="Verdana"/>
                <a:cs typeface="Verdana"/>
              </a:rPr>
              <a:t>WOMEN</a:t>
            </a:r>
            <a:endParaRPr sz="1250">
              <a:latin typeface="Verdana"/>
              <a:cs typeface="Verdana"/>
            </a:endParaRPr>
          </a:p>
        </p:txBody>
      </p:sp>
      <p:sp>
        <p:nvSpPr>
          <p:cNvPr id="37" name="object 37" descr="$PPTXTitle"/>
          <p:cNvSpPr txBox="1">
            <a:spLocks noGrp="1"/>
          </p:cNvSpPr>
          <p:nvPr>
            <p:ph type="title"/>
          </p:nvPr>
        </p:nvSpPr>
        <p:spPr>
          <a:xfrm>
            <a:off x="337820" y="447802"/>
            <a:ext cx="209042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solidFill>
                  <a:srgbClr val="292729"/>
                </a:solidFill>
              </a:rPr>
              <a:t>R</a:t>
            </a:r>
            <a:r>
              <a:rPr sz="3000" spc="375" dirty="0">
                <a:solidFill>
                  <a:srgbClr val="292729"/>
                </a:solidFill>
              </a:rPr>
              <a:t> </a:t>
            </a:r>
            <a:r>
              <a:rPr sz="3000" spc="245" dirty="0">
                <a:solidFill>
                  <a:srgbClr val="292729"/>
                </a:solidFill>
              </a:rPr>
              <a:t>A</a:t>
            </a:r>
            <a:r>
              <a:rPr sz="3000" spc="380" dirty="0">
                <a:solidFill>
                  <a:srgbClr val="292729"/>
                </a:solidFill>
              </a:rPr>
              <a:t> </a:t>
            </a:r>
            <a:r>
              <a:rPr sz="3000" spc="90" dirty="0">
                <a:solidFill>
                  <a:srgbClr val="292729"/>
                </a:solidFill>
              </a:rPr>
              <a:t>N</a:t>
            </a:r>
            <a:r>
              <a:rPr sz="3000" spc="375" dirty="0">
                <a:solidFill>
                  <a:srgbClr val="292729"/>
                </a:solidFill>
              </a:rPr>
              <a:t> </a:t>
            </a:r>
            <a:r>
              <a:rPr sz="3000" spc="65" dirty="0">
                <a:solidFill>
                  <a:srgbClr val="292729"/>
                </a:solidFill>
              </a:rPr>
              <a:t>G</a:t>
            </a:r>
            <a:r>
              <a:rPr sz="3000" spc="375" dirty="0">
                <a:solidFill>
                  <a:srgbClr val="292729"/>
                </a:solidFill>
              </a:rPr>
              <a:t> </a:t>
            </a:r>
            <a:r>
              <a:rPr sz="3000" spc="95" dirty="0">
                <a:solidFill>
                  <a:srgbClr val="292729"/>
                </a:solidFill>
              </a:rPr>
              <a:t>E</a:t>
            </a:r>
            <a:endParaRPr sz="300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93540" y="115478"/>
            <a:ext cx="593651" cy="6660181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527805" y="120173"/>
            <a:ext cx="1348740" cy="6660515"/>
            <a:chOff x="3527805" y="120173"/>
            <a:chExt cx="1348740" cy="666051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27805" y="120173"/>
              <a:ext cx="593651" cy="666006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88511" y="2598927"/>
              <a:ext cx="787908" cy="1990598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239674" y="242062"/>
            <a:ext cx="3013710" cy="727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95"/>
              </a:lnSpc>
              <a:spcBef>
                <a:spcPts val="100"/>
              </a:spcBef>
            </a:pPr>
            <a:r>
              <a:rPr sz="1100" spc="80" dirty="0">
                <a:solidFill>
                  <a:srgbClr val="7E7E7E"/>
                </a:solidFill>
                <a:latin typeface="Verdana"/>
                <a:cs typeface="Verdana"/>
              </a:rPr>
              <a:t>WOMEN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 SKIS</a:t>
            </a:r>
            <a:r>
              <a:rPr sz="1100" spc="-6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60" dirty="0">
                <a:solidFill>
                  <a:srgbClr val="7E7E7E"/>
                </a:solidFill>
                <a:latin typeface="Verdana"/>
                <a:cs typeface="Verdana"/>
              </a:rPr>
              <a:t>–</a:t>
            </a:r>
            <a:r>
              <a:rPr sz="1100" spc="-6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7E7E7E"/>
                </a:solidFill>
                <a:latin typeface="Verdana"/>
                <a:cs typeface="Verdana"/>
              </a:rPr>
              <a:t>ALL</a:t>
            </a:r>
            <a:r>
              <a:rPr sz="1100" spc="-6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MOUNTAIN</a:t>
            </a:r>
            <a:endParaRPr sz="1100">
              <a:latin typeface="Verdana"/>
              <a:cs typeface="Verdana"/>
            </a:endParaRPr>
          </a:p>
          <a:p>
            <a:pPr marL="12700">
              <a:lnSpc>
                <a:spcPts val="2855"/>
              </a:lnSpc>
              <a:tabLst>
                <a:tab pos="1951989" algn="l"/>
              </a:tabLst>
            </a:pPr>
            <a:r>
              <a:rPr sz="2400" b="1" spc="19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R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40" dirty="0">
                <a:solidFill>
                  <a:srgbClr val="030505"/>
                </a:solidFill>
                <a:latin typeface="Tahoma"/>
                <a:cs typeface="Tahoma"/>
              </a:rPr>
              <a:t>C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9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0" dirty="0">
                <a:solidFill>
                  <a:srgbClr val="030505"/>
                </a:solidFill>
                <a:latin typeface="Tahoma"/>
                <a:cs typeface="Tahoma"/>
              </a:rPr>
              <a:t>D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8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	</a:t>
            </a:r>
            <a:r>
              <a:rPr sz="2400" b="1" spc="320" dirty="0">
                <a:solidFill>
                  <a:srgbClr val="030505"/>
                </a:solidFill>
                <a:latin typeface="Tahoma"/>
                <a:cs typeface="Tahoma"/>
              </a:rPr>
              <a:t>W</a:t>
            </a:r>
            <a:r>
              <a:rPr sz="2400" b="1" spc="170" dirty="0">
                <a:solidFill>
                  <a:srgbClr val="030505"/>
                </a:solidFill>
                <a:latin typeface="Tahoma"/>
                <a:cs typeface="Tahoma"/>
              </a:rPr>
              <a:t> 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9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70" dirty="0">
                <a:solidFill>
                  <a:srgbClr val="030505"/>
                </a:solidFill>
                <a:latin typeface="Tahoma"/>
                <a:cs typeface="Tahoma"/>
              </a:rPr>
              <a:t>4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RAOFX03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9674" y="1103502"/>
            <a:ext cx="2221230" cy="1032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474345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Verdana"/>
                <a:cs typeface="Verdana"/>
              </a:rPr>
              <a:t>RAOFX03</a:t>
            </a:r>
            <a:r>
              <a:rPr sz="1100" spc="1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ARCADE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spc="130" dirty="0">
                <a:latin typeface="Verdana"/>
                <a:cs typeface="Verdana"/>
              </a:rPr>
              <a:t>W</a:t>
            </a:r>
            <a:r>
              <a:rPr sz="1100" spc="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94 </a:t>
            </a:r>
            <a:r>
              <a:rPr sz="1100" spc="75" dirty="0">
                <a:latin typeface="Verdana"/>
                <a:cs typeface="Verdana"/>
              </a:rPr>
              <a:t>OPEN</a:t>
            </a:r>
            <a:r>
              <a:rPr sz="1100" spc="-110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105" dirty="0">
                <a:latin typeface="Verdana"/>
                <a:cs typeface="Verdana"/>
              </a:rPr>
              <a:t> </a:t>
            </a:r>
            <a:r>
              <a:rPr lang="cs-CZ" sz="1100" b="1" spc="-105" dirty="0">
                <a:latin typeface="Tahoma"/>
                <a:cs typeface="Tahoma"/>
              </a:rPr>
              <a:t>18 490,- </a:t>
            </a:r>
            <a:endParaRPr sz="1100" dirty="0">
              <a:latin typeface="Tahoma"/>
              <a:cs typeface="Tahoma"/>
            </a:endParaRPr>
          </a:p>
          <a:p>
            <a:pPr marL="12700" marR="11430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RROFX05</a:t>
            </a:r>
            <a:r>
              <a:rPr sz="1100" spc="-2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ARCADE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130" dirty="0">
                <a:latin typeface="Verdana"/>
                <a:cs typeface="Verdana"/>
              </a:rPr>
              <a:t>W</a:t>
            </a:r>
            <a:r>
              <a:rPr sz="1100" spc="-2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94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spc="55" dirty="0">
                <a:latin typeface="Verdana"/>
                <a:cs typeface="Verdana"/>
              </a:rPr>
              <a:t>OPEN </a:t>
            </a:r>
            <a:r>
              <a:rPr sz="1100" dirty="0">
                <a:latin typeface="Verdana"/>
                <a:cs typeface="Verdana"/>
              </a:rPr>
              <a:t>PIVOT</a:t>
            </a:r>
            <a:r>
              <a:rPr sz="1100" spc="-114" dirty="0">
                <a:latin typeface="Verdana"/>
                <a:cs typeface="Verdana"/>
              </a:rPr>
              <a:t> </a:t>
            </a:r>
            <a:r>
              <a:rPr sz="1100" spc="-310" dirty="0">
                <a:latin typeface="Verdana"/>
                <a:cs typeface="Verdana"/>
              </a:rPr>
              <a:t>11</a:t>
            </a:r>
            <a:r>
              <a:rPr sz="1100" spc="-95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105" dirty="0">
                <a:latin typeface="Verdana"/>
                <a:cs typeface="Verdana"/>
              </a:rPr>
              <a:t> </a:t>
            </a:r>
            <a:r>
              <a:rPr lang="cs-CZ" sz="1100" b="1" spc="-25" dirty="0">
                <a:latin typeface="Tahoma"/>
                <a:cs typeface="Tahoma"/>
              </a:rPr>
              <a:t>25 490,- </a:t>
            </a:r>
            <a:endParaRPr sz="11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RROFX06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ARCADE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spc="140" dirty="0">
                <a:latin typeface="Verdana"/>
                <a:cs typeface="Verdana"/>
              </a:rPr>
              <a:t>W</a:t>
            </a:r>
            <a:r>
              <a:rPr sz="1100" spc="-10" dirty="0">
                <a:latin typeface="Verdana"/>
                <a:cs typeface="Verdana"/>
              </a:rPr>
              <a:t> 94</a:t>
            </a:r>
            <a:r>
              <a:rPr sz="1100" spc="-25" dirty="0">
                <a:latin typeface="Verdana"/>
                <a:cs typeface="Verdana"/>
              </a:rPr>
              <a:t> </a:t>
            </a:r>
            <a:r>
              <a:rPr sz="1100" spc="50" dirty="0">
                <a:latin typeface="Verdana"/>
                <a:cs typeface="Verdana"/>
              </a:rPr>
              <a:t>OPEN</a:t>
            </a:r>
            <a:endParaRPr sz="11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SPX</a:t>
            </a:r>
            <a:r>
              <a:rPr sz="1100" spc="-100" dirty="0">
                <a:latin typeface="Verdana"/>
                <a:cs typeface="Verdana"/>
              </a:rPr>
              <a:t> </a:t>
            </a:r>
            <a:r>
              <a:rPr sz="1100" spc="-195" dirty="0">
                <a:latin typeface="Verdana"/>
                <a:cs typeface="Verdana"/>
              </a:rPr>
              <a:t>12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lang="cs-CZ" sz="1100" b="1" spc="-85" dirty="0">
                <a:latin typeface="Tahoma"/>
                <a:cs typeface="Tahoma"/>
              </a:rPr>
              <a:t>24 490,- </a:t>
            </a:r>
            <a:endParaRPr sz="1100" dirty="0">
              <a:latin typeface="Tahoma"/>
              <a:cs typeface="Tahoma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5115178" y="1271243"/>
          <a:ext cx="2825115" cy="112140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251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7325">
                <a:tc>
                  <a:txBody>
                    <a:bodyPr/>
                    <a:lstStyle/>
                    <a:p>
                      <a:pPr>
                        <a:lnSpc>
                          <a:spcPts val="1230"/>
                        </a:lnSpc>
                      </a:pPr>
                      <a:r>
                        <a:rPr sz="1050" spc="50" dirty="0">
                          <a:latin typeface="Verdana"/>
                          <a:cs typeface="Verdana"/>
                        </a:rPr>
                        <a:t>OPEN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14" dirty="0">
                          <a:latin typeface="Verdana"/>
                          <a:cs typeface="Verdana"/>
                        </a:rPr>
                        <a:t>154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162</a:t>
                      </a:r>
                      <a:r>
                        <a:rPr sz="105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170</a:t>
                      </a:r>
                      <a:r>
                        <a:rPr sz="105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178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3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138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94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127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14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0" dirty="0">
                          <a:latin typeface="Verdana"/>
                          <a:cs typeface="Verdana"/>
                        </a:rPr>
                        <a:t>(170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9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4</a:t>
                      </a:r>
                      <a:r>
                        <a:rPr sz="1050" spc="-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(170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9" name="object 9"/>
          <p:cNvGrpSpPr/>
          <p:nvPr/>
        </p:nvGrpSpPr>
        <p:grpSpPr>
          <a:xfrm>
            <a:off x="5885688" y="2823946"/>
            <a:ext cx="2181225" cy="626110"/>
            <a:chOff x="5885688" y="2823946"/>
            <a:chExt cx="2181225" cy="626110"/>
          </a:xfrm>
        </p:grpSpPr>
        <p:pic>
          <p:nvPicPr>
            <p:cNvPr id="10" name="object 10" descr="Une image contenant texte, carte de visite  Description générée automatiquement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73646" y="2980464"/>
              <a:ext cx="993165" cy="46936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53124" y="2855163"/>
              <a:ext cx="772922" cy="58374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85688" y="2823946"/>
              <a:ext cx="757999" cy="612927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5116448" y="2345238"/>
            <a:ext cx="1464310" cy="967740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5"/>
              </a:spcBef>
            </a:pPr>
            <a:r>
              <a:rPr lang="pt-BR" sz="1000" b="1" dirty="0">
                <a:latin typeface="Tahoma"/>
                <a:cs typeface="Tahoma"/>
              </a:rPr>
              <a:t>T E C H N O L O G I E </a:t>
            </a:r>
            <a:endParaRPr sz="1000" dirty="0">
              <a:latin typeface="Tahoma"/>
              <a:cs typeface="Tahoma"/>
            </a:endParaRPr>
          </a:p>
          <a:p>
            <a:pPr marL="187325" indent="-165735">
              <a:lnSpc>
                <a:spcPct val="100000"/>
              </a:lnSpc>
              <a:spcBef>
                <a:spcPts val="605"/>
              </a:spcBef>
              <a:buFont typeface="Times New Roman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V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A</a:t>
            </a:r>
            <a:r>
              <a:rPr sz="1050" spc="-80" dirty="0">
                <a:latin typeface="Verdana"/>
                <a:cs typeface="Verdana"/>
              </a:rPr>
              <a:t> </a:t>
            </a:r>
            <a:r>
              <a:rPr sz="1050" spc="-50" dirty="0">
                <a:latin typeface="Verdana"/>
                <a:cs typeface="Verdana"/>
              </a:rPr>
              <a:t>S</a:t>
            </a:r>
            <a:endParaRPr sz="1050" dirty="0">
              <a:latin typeface="Verdana"/>
              <a:cs typeface="Verdana"/>
            </a:endParaRPr>
          </a:p>
          <a:p>
            <a:pPr marL="187960" indent="-166370">
              <a:lnSpc>
                <a:spcPct val="100000"/>
              </a:lnSpc>
              <a:buFont typeface="Times New Roman"/>
              <a:buChar char="►"/>
              <a:tabLst>
                <a:tab pos="187960" algn="l"/>
              </a:tabLst>
            </a:pPr>
            <a:r>
              <a:rPr sz="1050" dirty="0">
                <a:latin typeface="Verdana"/>
                <a:cs typeface="Verdana"/>
              </a:rPr>
              <a:t>L</a:t>
            </a:r>
            <a:r>
              <a:rPr sz="1050" spc="-80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C</a:t>
            </a:r>
            <a:r>
              <a:rPr sz="1050" spc="-70" dirty="0">
                <a:latin typeface="Verdana"/>
                <a:cs typeface="Verdana"/>
              </a:rPr>
              <a:t> </a:t>
            </a:r>
            <a:r>
              <a:rPr sz="1050" spc="-50" dirty="0">
                <a:latin typeface="Verdana"/>
                <a:cs typeface="Verdana"/>
              </a:rPr>
              <a:t>T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spcBef>
                <a:spcPts val="5"/>
              </a:spcBef>
              <a:buFont typeface="Times New Roman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Air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Tip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buFont typeface="Times New Roman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Boost</a:t>
            </a:r>
            <a:r>
              <a:rPr sz="1050" spc="-35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Flex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118608" y="3654323"/>
            <a:ext cx="1256030" cy="79375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3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LCT</a:t>
            </a:r>
            <a:r>
              <a:rPr sz="1050" spc="-4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wood</a:t>
            </a:r>
            <a:r>
              <a:rPr sz="1050" spc="-5" dirty="0">
                <a:latin typeface="Verdana"/>
                <a:cs typeface="Verdana"/>
              </a:rPr>
              <a:t> </a:t>
            </a:r>
            <a:r>
              <a:rPr sz="1050" spc="35" dirty="0">
                <a:latin typeface="Verdana"/>
                <a:cs typeface="Verdana"/>
              </a:rPr>
              <a:t>PEFC</a:t>
            </a:r>
            <a:endParaRPr sz="105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Central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titanal</a:t>
            </a:r>
            <a:endParaRPr sz="1050">
              <a:latin typeface="Verdana"/>
              <a:cs typeface="Verdana"/>
            </a:endParaRPr>
          </a:p>
          <a:p>
            <a:pPr marL="177800" marR="236220" indent="-165735">
              <a:lnSpc>
                <a:spcPct val="120000"/>
              </a:lnSpc>
              <a:buFont typeface="Times New Roman"/>
              <a:buChar char="►"/>
              <a:tabLst>
                <a:tab pos="195580" algn="l"/>
              </a:tabLst>
            </a:pPr>
            <a:r>
              <a:rPr sz="1050" spc="-10" dirty="0">
                <a:latin typeface="Verdana"/>
                <a:cs typeface="Verdana"/>
              </a:rPr>
              <a:t>Rectangular 	sidewall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566661" y="3685413"/>
            <a:ext cx="124650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Tip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70" dirty="0">
                <a:latin typeface="Verdana"/>
                <a:cs typeface="Verdana"/>
              </a:rPr>
              <a:t>&amp;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Tail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566661" y="4116704"/>
            <a:ext cx="136906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Extended</a:t>
            </a:r>
            <a:r>
              <a:rPr sz="1050" spc="6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pic>
        <p:nvPicPr>
          <p:cNvPr id="17" name="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95960" y="3884167"/>
            <a:ext cx="2387000" cy="946137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243027" y="2976117"/>
            <a:ext cx="1476375" cy="657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2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M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M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0" dirty="0">
                <a:latin typeface="Tahoma"/>
                <a:cs typeface="Tahoma"/>
              </a:rPr>
              <a:t>D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D</a:t>
            </a:r>
            <a:endParaRPr sz="1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050" spc="-10" dirty="0">
                <a:latin typeface="Verdana"/>
                <a:cs typeface="Verdana"/>
              </a:rPr>
              <a:t>FCOPC13</a:t>
            </a:r>
            <a:endParaRPr sz="1050">
              <a:latin typeface="Verdana"/>
              <a:cs typeface="Verdana"/>
            </a:endParaRPr>
          </a:p>
          <a:p>
            <a:pPr marL="12700" marR="100965">
              <a:lnSpc>
                <a:spcPct val="100000"/>
              </a:lnSpc>
            </a:pPr>
            <a:r>
              <a:rPr sz="1050" dirty="0">
                <a:latin typeface="Verdana"/>
                <a:cs typeface="Verdana"/>
              </a:rPr>
              <a:t>PIVOT</a:t>
            </a:r>
            <a:r>
              <a:rPr sz="1050" spc="-114" dirty="0">
                <a:latin typeface="Verdana"/>
                <a:cs typeface="Verdana"/>
              </a:rPr>
              <a:t> </a:t>
            </a:r>
            <a:r>
              <a:rPr sz="1050" spc="-75" dirty="0">
                <a:latin typeface="Verdana"/>
                <a:cs typeface="Verdana"/>
              </a:rPr>
              <a:t>2.0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spc="-285" dirty="0">
                <a:latin typeface="Verdana"/>
                <a:cs typeface="Verdana"/>
              </a:rPr>
              <a:t>11</a:t>
            </a:r>
            <a:r>
              <a:rPr sz="1050" spc="-95" dirty="0">
                <a:latin typeface="Verdana"/>
                <a:cs typeface="Verdana"/>
              </a:rPr>
              <a:t> </a:t>
            </a:r>
            <a:r>
              <a:rPr sz="1050" spc="60" dirty="0">
                <a:latin typeface="Verdana"/>
                <a:cs typeface="Verdana"/>
              </a:rPr>
              <a:t>GW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B95 </a:t>
            </a:r>
            <a:r>
              <a:rPr sz="1050" dirty="0">
                <a:latin typeface="Verdana"/>
                <a:cs typeface="Verdana"/>
              </a:rPr>
              <a:t>BLACK</a:t>
            </a:r>
            <a:r>
              <a:rPr sz="1050" spc="4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METAL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798878" y="2976117"/>
            <a:ext cx="93726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V Á Z Á N Í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41985" y="2931414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5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object 21"/>
          <p:cNvGrpSpPr/>
          <p:nvPr/>
        </p:nvGrpSpPr>
        <p:grpSpPr>
          <a:xfrm>
            <a:off x="247840" y="2315082"/>
            <a:ext cx="2412365" cy="86995"/>
            <a:chOff x="247840" y="2315082"/>
            <a:chExt cx="2412365" cy="86995"/>
          </a:xfrm>
        </p:grpSpPr>
        <p:sp>
          <p:nvSpPr>
            <p:cNvPr id="22" name="object 22"/>
            <p:cNvSpPr/>
            <p:nvPr/>
          </p:nvSpPr>
          <p:spPr>
            <a:xfrm>
              <a:off x="247840" y="2315082"/>
              <a:ext cx="2412365" cy="86995"/>
            </a:xfrm>
            <a:custGeom>
              <a:avLst/>
              <a:gdLst/>
              <a:ahLst/>
              <a:cxnLst/>
              <a:rect l="l" t="t" r="r" b="b"/>
              <a:pathLst>
                <a:path w="2412365" h="86994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700"/>
                  </a:lnTo>
                  <a:lnTo>
                    <a:pt x="3428" y="26542"/>
                  </a:lnTo>
                  <a:lnTo>
                    <a:pt x="0" y="43561"/>
                  </a:lnTo>
                  <a:lnTo>
                    <a:pt x="3428" y="60451"/>
                  </a:lnTo>
                  <a:lnTo>
                    <a:pt x="12750" y="74294"/>
                  </a:lnTo>
                  <a:lnTo>
                    <a:pt x="26593" y="83565"/>
                  </a:lnTo>
                  <a:lnTo>
                    <a:pt x="43535" y="86994"/>
                  </a:lnTo>
                  <a:lnTo>
                    <a:pt x="2368486" y="86994"/>
                  </a:lnTo>
                  <a:lnTo>
                    <a:pt x="2385504" y="83565"/>
                  </a:lnTo>
                  <a:lnTo>
                    <a:pt x="2399347" y="74294"/>
                  </a:lnTo>
                  <a:lnTo>
                    <a:pt x="2408618" y="60451"/>
                  </a:lnTo>
                  <a:lnTo>
                    <a:pt x="2412047" y="43561"/>
                  </a:lnTo>
                  <a:lnTo>
                    <a:pt x="2408618" y="26542"/>
                  </a:lnTo>
                  <a:lnTo>
                    <a:pt x="2399347" y="12700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236129" y="2326512"/>
              <a:ext cx="944880" cy="60960"/>
            </a:xfrm>
            <a:custGeom>
              <a:avLst/>
              <a:gdLst/>
              <a:ahLst/>
              <a:cxnLst/>
              <a:rect l="l" t="t" r="r" b="b"/>
              <a:pathLst>
                <a:path w="944880" h="60960">
                  <a:moveTo>
                    <a:pt x="912202" y="0"/>
                  </a:moveTo>
                  <a:lnTo>
                    <a:pt x="32588" y="0"/>
                  </a:lnTo>
                  <a:lnTo>
                    <a:pt x="19900" y="2412"/>
                  </a:lnTo>
                  <a:lnTo>
                    <a:pt x="9537" y="8889"/>
                  </a:lnTo>
                  <a:lnTo>
                    <a:pt x="2565" y="18541"/>
                  </a:lnTo>
                  <a:lnTo>
                    <a:pt x="0" y="30352"/>
                  </a:lnTo>
                  <a:lnTo>
                    <a:pt x="2565" y="42290"/>
                  </a:lnTo>
                  <a:lnTo>
                    <a:pt x="9537" y="51942"/>
                  </a:lnTo>
                  <a:lnTo>
                    <a:pt x="19900" y="58420"/>
                  </a:lnTo>
                  <a:lnTo>
                    <a:pt x="32588" y="60833"/>
                  </a:lnTo>
                  <a:lnTo>
                    <a:pt x="912202" y="60833"/>
                  </a:lnTo>
                  <a:lnTo>
                    <a:pt x="924902" y="58420"/>
                  </a:lnTo>
                  <a:lnTo>
                    <a:pt x="935316" y="51942"/>
                  </a:lnTo>
                  <a:lnTo>
                    <a:pt x="942301" y="42290"/>
                  </a:lnTo>
                  <a:lnTo>
                    <a:pt x="944841" y="30352"/>
                  </a:lnTo>
                  <a:lnTo>
                    <a:pt x="942301" y="18541"/>
                  </a:lnTo>
                  <a:lnTo>
                    <a:pt x="935316" y="8889"/>
                  </a:lnTo>
                  <a:lnTo>
                    <a:pt x="924902" y="2412"/>
                  </a:lnTo>
                  <a:lnTo>
                    <a:pt x="912202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247840" y="2585339"/>
            <a:ext cx="2412365" cy="87630"/>
            <a:chOff x="247840" y="2585339"/>
            <a:chExt cx="2412365" cy="87630"/>
          </a:xfrm>
        </p:grpSpPr>
        <p:sp>
          <p:nvSpPr>
            <p:cNvPr id="25" name="object 25"/>
            <p:cNvSpPr/>
            <p:nvPr/>
          </p:nvSpPr>
          <p:spPr>
            <a:xfrm>
              <a:off x="247840" y="2585339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826"/>
                  </a:lnTo>
                  <a:lnTo>
                    <a:pt x="3428" y="26670"/>
                  </a:lnTo>
                  <a:lnTo>
                    <a:pt x="0" y="43561"/>
                  </a:lnTo>
                  <a:lnTo>
                    <a:pt x="3428" y="60451"/>
                  </a:lnTo>
                  <a:lnTo>
                    <a:pt x="12750" y="74295"/>
                  </a:lnTo>
                  <a:lnTo>
                    <a:pt x="26593" y="83693"/>
                  </a:lnTo>
                  <a:lnTo>
                    <a:pt x="43535" y="87122"/>
                  </a:lnTo>
                  <a:lnTo>
                    <a:pt x="2368486" y="87122"/>
                  </a:lnTo>
                  <a:lnTo>
                    <a:pt x="2385504" y="83693"/>
                  </a:lnTo>
                  <a:lnTo>
                    <a:pt x="2399347" y="74295"/>
                  </a:lnTo>
                  <a:lnTo>
                    <a:pt x="2408618" y="60451"/>
                  </a:lnTo>
                  <a:lnTo>
                    <a:pt x="2412047" y="43561"/>
                  </a:lnTo>
                  <a:lnTo>
                    <a:pt x="2408618" y="26670"/>
                  </a:lnTo>
                  <a:lnTo>
                    <a:pt x="2399347" y="12826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165478" y="2598293"/>
              <a:ext cx="785495" cy="60960"/>
            </a:xfrm>
            <a:custGeom>
              <a:avLst/>
              <a:gdLst/>
              <a:ahLst/>
              <a:cxnLst/>
              <a:rect l="l" t="t" r="r" b="b"/>
              <a:pathLst>
                <a:path w="785494" h="60960">
                  <a:moveTo>
                    <a:pt x="757554" y="0"/>
                  </a:moveTo>
                  <a:lnTo>
                    <a:pt x="27622" y="0"/>
                  </a:lnTo>
                  <a:lnTo>
                    <a:pt x="16865" y="2412"/>
                  </a:lnTo>
                  <a:lnTo>
                    <a:pt x="8089" y="8890"/>
                  </a:lnTo>
                  <a:lnTo>
                    <a:pt x="2171" y="18542"/>
                  </a:lnTo>
                  <a:lnTo>
                    <a:pt x="0" y="30353"/>
                  </a:lnTo>
                  <a:lnTo>
                    <a:pt x="2171" y="42291"/>
                  </a:lnTo>
                  <a:lnTo>
                    <a:pt x="8089" y="51943"/>
                  </a:lnTo>
                  <a:lnTo>
                    <a:pt x="16865" y="58420"/>
                  </a:lnTo>
                  <a:lnTo>
                    <a:pt x="27622" y="60833"/>
                  </a:lnTo>
                  <a:lnTo>
                    <a:pt x="757554" y="60833"/>
                  </a:lnTo>
                  <a:lnTo>
                    <a:pt x="768350" y="58420"/>
                  </a:lnTo>
                  <a:lnTo>
                    <a:pt x="777113" y="51943"/>
                  </a:lnTo>
                  <a:lnTo>
                    <a:pt x="783082" y="42291"/>
                  </a:lnTo>
                  <a:lnTo>
                    <a:pt x="785241" y="30353"/>
                  </a:lnTo>
                  <a:lnTo>
                    <a:pt x="783082" y="18542"/>
                  </a:lnTo>
                  <a:lnTo>
                    <a:pt x="777113" y="8890"/>
                  </a:lnTo>
                  <a:lnTo>
                    <a:pt x="768350" y="2412"/>
                  </a:lnTo>
                  <a:lnTo>
                    <a:pt x="757554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496620" y="2410714"/>
            <a:ext cx="21717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52245" y="2410714"/>
            <a:ext cx="5969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096770" y="2410714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07009" y="2680208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211681" y="2680208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068829" y="2680208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11851893" y="187528"/>
            <a:ext cx="245745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35" dirty="0">
                <a:solidFill>
                  <a:srgbClr val="FCFBFF"/>
                </a:solidFill>
                <a:latin typeface="Tahoma"/>
                <a:cs typeface="Tahoma"/>
              </a:rPr>
              <a:t>CO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8720835" y="102717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8723503" y="1052322"/>
            <a:ext cx="227711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733281" y="4912042"/>
            <a:ext cx="2827655" cy="179536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200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712200" y="5638800"/>
            <a:ext cx="3385438" cy="985526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34925">
              <a:lnSpc>
                <a:spcPct val="100000"/>
              </a:lnSpc>
              <a:spcBef>
                <a:spcPts val="445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38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Precizní kontrola ovládání a síla pro progresivní carving Sebedůvěra a kontrola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lang="en-US" sz="1050" dirty="0" err="1">
                <a:latin typeface="Verdana"/>
                <a:cs typeface="Verdana"/>
              </a:rPr>
              <a:t>Manévrovatelnost</a:t>
            </a:r>
            <a:r>
              <a:rPr lang="en-US" sz="1050" dirty="0">
                <a:latin typeface="Verdana"/>
                <a:cs typeface="Verdana"/>
              </a:rPr>
              <a:t> a </a:t>
            </a:r>
            <a:r>
              <a:rPr lang="en-US" sz="1050" dirty="0" err="1">
                <a:latin typeface="Verdana"/>
                <a:cs typeface="Verdana"/>
              </a:rPr>
              <a:t>přizpůsobivost</a:t>
            </a:r>
            <a:r>
              <a:rPr lang="en-US" sz="1050" dirty="0">
                <a:latin typeface="Verdana"/>
                <a:cs typeface="Verdana"/>
              </a:rPr>
              <a:t> </a:t>
            </a:r>
            <a:endParaRPr lang="cs-CZ"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lang="en-US" sz="1050" dirty="0" err="1">
                <a:latin typeface="Verdana"/>
                <a:cs typeface="Verdana"/>
              </a:rPr>
              <a:t>Pohodlí</a:t>
            </a:r>
            <a:r>
              <a:rPr lang="en-US" sz="1050" dirty="0">
                <a:latin typeface="Verdana"/>
                <a:cs typeface="Verdana"/>
              </a:rPr>
              <a:t> a </a:t>
            </a:r>
            <a:r>
              <a:rPr lang="cs-CZ" sz="1050" dirty="0">
                <a:latin typeface="Verdana"/>
                <a:cs typeface="Verdana"/>
              </a:rPr>
              <a:t>universálnost</a:t>
            </a:r>
            <a:endParaRPr lang="en-US" sz="1050" dirty="0">
              <a:latin typeface="Verdana"/>
              <a:cs typeface="Verdana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8712200" y="4912233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8747252" y="5693752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5096383" y="1046225"/>
            <a:ext cx="10731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L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248725" y="1046225"/>
            <a:ext cx="159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093715" y="1018539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123307" y="3435477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5125592" y="3463874"/>
            <a:ext cx="148336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</p:txBody>
      </p:sp>
      <p:pic>
        <p:nvPicPr>
          <p:cNvPr id="49" name="object 49" descr="Une image contenant flèche  Description générée automatiquement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683120" y="4261205"/>
            <a:ext cx="982433" cy="385343"/>
          </a:xfrm>
          <a:prstGeom prst="rect">
            <a:avLst/>
          </a:prstGeom>
        </p:spPr>
      </p:pic>
      <p:pic>
        <p:nvPicPr>
          <p:cNvPr id="50" name="object 5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683120" y="3850220"/>
            <a:ext cx="982433" cy="284391"/>
          </a:xfrm>
          <a:prstGeom prst="rect">
            <a:avLst/>
          </a:prstGeom>
        </p:spPr>
      </p:pic>
      <p:pic>
        <p:nvPicPr>
          <p:cNvPr id="51" name="object 5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382889" y="4921673"/>
            <a:ext cx="390088" cy="389913"/>
          </a:xfrm>
          <a:prstGeom prst="rect">
            <a:avLst/>
          </a:prstGeom>
        </p:spPr>
      </p:pic>
      <p:sp>
        <p:nvSpPr>
          <p:cNvPr id="52" name="object 52"/>
          <p:cNvSpPr/>
          <p:nvPr/>
        </p:nvSpPr>
        <p:spPr>
          <a:xfrm>
            <a:off x="5117210" y="4811395"/>
            <a:ext cx="2817495" cy="10795"/>
          </a:xfrm>
          <a:custGeom>
            <a:avLst/>
            <a:gdLst/>
            <a:ahLst/>
            <a:cxnLst/>
            <a:rect l="l" t="t" r="r" b="b"/>
            <a:pathLst>
              <a:path w="2817495" h="10795">
                <a:moveTo>
                  <a:pt x="0" y="0"/>
                </a:moveTo>
                <a:lnTo>
                  <a:pt x="2816987" y="10794"/>
                </a:lnTo>
              </a:path>
            </a:pathLst>
          </a:custGeom>
          <a:ln w="63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5121402" y="4794617"/>
            <a:ext cx="2531110" cy="1825500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20320">
              <a:lnSpc>
                <a:spcPct val="100000"/>
              </a:lnSpc>
              <a:spcBef>
                <a:spcPts val="455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385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Bio pryskyřice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05" dirty="0">
                <a:latin typeface="Verdana"/>
                <a:cs typeface="Verdana"/>
              </a:rPr>
              <a:t>30%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Snížení uhlíkové stopy o 8 %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80%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</a:t>
            </a:r>
            <a:r>
              <a:rPr lang="cs-CZ" sz="1050" spc="65" dirty="0" err="1">
                <a:latin typeface="Verdana"/>
                <a:cs typeface="Verdana"/>
              </a:rPr>
              <a:t>titanalu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20%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LCT PEFC </a:t>
            </a: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dřevěné jádro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"zelená energie" při výrobě</a:t>
            </a: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pl-PL" sz="1050" dirty="0">
                <a:latin typeface="Verdana"/>
                <a:cs typeface="Verdana"/>
              </a:rPr>
              <a:t>Výroba i zdroje materiálů z Evropy  </a:t>
            </a:r>
            <a:endParaRPr sz="1050" dirty="0">
              <a:latin typeface="Verdana"/>
              <a:cs typeface="Verdana"/>
            </a:endParaRPr>
          </a:p>
        </p:txBody>
      </p:sp>
      <p:pic>
        <p:nvPicPr>
          <p:cNvPr id="54" name="object 5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909338" y="4922151"/>
            <a:ext cx="252131" cy="356116"/>
          </a:xfrm>
          <a:prstGeom prst="rect">
            <a:avLst/>
          </a:prstGeom>
        </p:spPr>
      </p:pic>
      <p:sp>
        <p:nvSpPr>
          <p:cNvPr id="58" name="object 51">
            <a:extLst>
              <a:ext uri="{FF2B5EF4-FFF2-40B4-BE49-F238E27FC236}">
                <a16:creationId xmlns:a16="http://schemas.microsoft.com/office/drawing/2014/main" id="{791078FE-088F-D0E5-5B87-0CB4BC93D541}"/>
              </a:ext>
            </a:extLst>
          </p:cNvPr>
          <p:cNvSpPr txBox="1"/>
          <p:nvPr/>
        </p:nvSpPr>
        <p:spPr>
          <a:xfrm>
            <a:off x="5124958" y="260350"/>
            <a:ext cx="4307840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15950" algn="l"/>
                <a:tab pos="878205" algn="l"/>
                <a:tab pos="1309370" algn="l"/>
                <a:tab pos="1887220" algn="l"/>
                <a:tab pos="2195195" algn="l"/>
                <a:tab pos="2888615" algn="l"/>
                <a:tab pos="3321050" algn="l"/>
                <a:tab pos="3795395" algn="l"/>
              </a:tabLst>
            </a:pPr>
            <a:r>
              <a:rPr lang="cs-CZ" sz="1100" b="1" i="1" kern="0" spc="-5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Pro sněhové podmínky které skutečně najdete, ne pro ty, které očekáváte. </a:t>
            </a:r>
            <a:r>
              <a:rPr sz="1100" b="1" i="1" dirty="0">
                <a:latin typeface="Verdana"/>
                <a:cs typeface="Verdana"/>
              </a:rPr>
              <a:t>	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59" name="object 15">
            <a:extLst>
              <a:ext uri="{FF2B5EF4-FFF2-40B4-BE49-F238E27FC236}">
                <a16:creationId xmlns:a16="http://schemas.microsoft.com/office/drawing/2014/main" id="{4E4B9C83-F22D-FD6F-A84E-4E39729C9C47}"/>
              </a:ext>
            </a:extLst>
          </p:cNvPr>
          <p:cNvSpPr txBox="1"/>
          <p:nvPr/>
        </p:nvSpPr>
        <p:spPr>
          <a:xfrm>
            <a:off x="189128" y="5334000"/>
            <a:ext cx="2513408" cy="1192633"/>
          </a:xfrm>
          <a:prstGeom prst="rect">
            <a:avLst/>
          </a:prstGeom>
          <a:ln w="12700">
            <a:noFill/>
          </a:ln>
        </p:spPr>
        <p:txBody>
          <a:bodyPr vert="horz" wrap="square" lIns="0" tIns="58419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459"/>
              </a:spcBef>
            </a:pP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50" dirty="0">
                <a:latin typeface="Tahoma"/>
                <a:cs typeface="Tahoma"/>
              </a:rPr>
              <a:t>D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114" dirty="0">
                <a:latin typeface="Tahoma"/>
                <a:cs typeface="Tahoma"/>
              </a:rPr>
              <a:t> 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G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" dirty="0">
                <a:latin typeface="Tahoma"/>
                <a:cs typeface="Tahoma"/>
              </a:rPr>
              <a:t>E</a:t>
            </a:r>
            <a:endParaRPr sz="1000" dirty="0">
              <a:latin typeface="Tahoma"/>
              <a:cs typeface="Tahoma"/>
            </a:endParaRPr>
          </a:p>
          <a:p>
            <a:pPr marL="8890">
              <a:lnSpc>
                <a:spcPct val="115000"/>
              </a:lnSpc>
              <a:spcBef>
                <a:spcPts val="265"/>
              </a:spcBef>
              <a:spcAft>
                <a:spcPts val="800"/>
              </a:spcAft>
            </a:pPr>
            <a:r>
              <a:rPr lang="cs-CZ" sz="1000" i="1" kern="100" spc="-9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ARCADE jsou určeny pro sníh, jaký skutečně                        najdete, a ne pro ten, jaký očekáváte. </a:t>
            </a:r>
            <a:endParaRPr lang="cs-CZ" sz="1000" kern="10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cs-CZ" sz="1000" b="1" i="1" spc="-90" dirty="0">
                <a:solidFill>
                  <a:schemeClr val="bg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100 % delší oblouky.</a:t>
            </a:r>
            <a:r>
              <a:rPr lang="cs-CZ" sz="1000" dirty="0">
                <a:solidFill>
                  <a:schemeClr val="bg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cs-CZ" sz="1000" b="1" i="1" kern="100" spc="-90" dirty="0">
                <a:solidFill>
                  <a:schemeClr val="bg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</a:t>
            </a:r>
            <a:endParaRPr lang="cs-CZ" sz="1000" kern="100" dirty="0">
              <a:solidFill>
                <a:schemeClr val="bg1">
                  <a:lumMod val="50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73660" marR="321310">
              <a:spcBef>
                <a:spcPts val="409"/>
              </a:spcBef>
            </a:pPr>
            <a:endParaRPr sz="1000" b="1" i="1" spc="-330" dirty="0">
              <a:solidFill>
                <a:srgbClr val="7E7E7E"/>
              </a:solidFill>
              <a:latin typeface="Verdana"/>
            </a:endParaRPr>
          </a:p>
        </p:txBody>
      </p:sp>
      <p:sp>
        <p:nvSpPr>
          <p:cNvPr id="56" name="TextovéPole 55">
            <a:extLst>
              <a:ext uri="{FF2B5EF4-FFF2-40B4-BE49-F238E27FC236}">
                <a16:creationId xmlns:a16="http://schemas.microsoft.com/office/drawing/2014/main" id="{EB5560D5-A059-B13E-15F9-4BE9ECF056C6}"/>
              </a:ext>
            </a:extLst>
          </p:cNvPr>
          <p:cNvSpPr txBox="1"/>
          <p:nvPr/>
        </p:nvSpPr>
        <p:spPr>
          <a:xfrm>
            <a:off x="8324976" y="1219200"/>
            <a:ext cx="3714623" cy="3647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50" dirty="0"/>
              <a:t>Lyže Rossignol </a:t>
            </a:r>
            <a:r>
              <a:rPr lang="cs-CZ" sz="1050" dirty="0" err="1"/>
              <a:t>Arcade</a:t>
            </a:r>
            <a:r>
              <a:rPr lang="cs-CZ" sz="1050" dirty="0"/>
              <a:t> 94 W kombinují hbitost se stabilním sjezdovým výkonem, který umožňuje skvělé držení linie na upravené pistě ale i jízdu mimo sjezdovku. Byly navrženy pro zkušené lyžařky a instruktorky a představují </a:t>
            </a:r>
            <a:r>
              <a:rPr lang="cs-CZ" sz="1050" dirty="0" err="1"/>
              <a:t>all</a:t>
            </a:r>
            <a:r>
              <a:rPr lang="cs-CZ" sz="1050" dirty="0"/>
              <a:t> </a:t>
            </a:r>
            <a:r>
              <a:rPr lang="cs-CZ" sz="1050" dirty="0" err="1"/>
              <a:t>mountain</a:t>
            </a:r>
            <a:r>
              <a:rPr lang="cs-CZ" sz="1050" dirty="0"/>
              <a:t> lyže , které skvěle fungují za všech podmínek. Díky nízkému swing </a:t>
            </a:r>
            <a:r>
              <a:rPr lang="cs-CZ" sz="1050" dirty="0" err="1"/>
              <a:t>weight</a:t>
            </a:r>
            <a:r>
              <a:rPr lang="cs-CZ" sz="1050" dirty="0"/>
              <a:t> a AIR TIP společně s VAS </a:t>
            </a:r>
            <a:r>
              <a:rPr lang="cs-CZ" sz="1050" dirty="0" err="1"/>
              <a:t>techologií</a:t>
            </a:r>
            <a:r>
              <a:rPr lang="cs-CZ" sz="1050" dirty="0"/>
              <a:t> na tlumení vibrací nabízejí rychlou iniciaci oblouků a plynulé ovládání v rychlosti. Skvělé držení pak zabezpečí LCT konstrukce jádra s technologií </a:t>
            </a:r>
            <a:r>
              <a:rPr lang="cs-CZ" sz="1050" dirty="0" err="1"/>
              <a:t>Titanal</a:t>
            </a:r>
            <a:r>
              <a:rPr lang="cs-CZ" sz="1050" dirty="0"/>
              <a:t> </a:t>
            </a:r>
            <a:r>
              <a:rPr lang="cs-CZ" sz="1050" dirty="0" err="1"/>
              <a:t>Beam</a:t>
            </a:r>
            <a:r>
              <a:rPr lang="cs-CZ" sz="1050" dirty="0"/>
              <a:t> ve středu lyže a v dámské </a:t>
            </a:r>
            <a:r>
              <a:rPr lang="cs-CZ" sz="1050" dirty="0" err="1"/>
              <a:t>nejvrdší</a:t>
            </a:r>
            <a:r>
              <a:rPr lang="cs-CZ" sz="1050" dirty="0"/>
              <a:t> flexi </a:t>
            </a:r>
            <a:r>
              <a:rPr lang="cs-CZ" sz="1050" dirty="0" err="1"/>
              <a:t>Boost</a:t>
            </a:r>
            <a:r>
              <a:rPr lang="cs-CZ" sz="1050" dirty="0"/>
              <a:t> </a:t>
            </a:r>
            <a:r>
              <a:rPr lang="cs-CZ" sz="1050" dirty="0" err="1"/>
              <a:t>Flex</a:t>
            </a:r>
            <a:r>
              <a:rPr lang="cs-CZ" sz="1050" dirty="0"/>
              <a:t>. Špička a patka s rockerem udržují </a:t>
            </a:r>
            <a:r>
              <a:rPr lang="cs-CZ" sz="1050" dirty="0" err="1"/>
              <a:t>freeridovou</a:t>
            </a:r>
            <a:r>
              <a:rPr lang="cs-CZ" sz="1050" dirty="0"/>
              <a:t> přizpůsobivost v měnících se sněhových podmínkách a rozšířené boční krojení </a:t>
            </a:r>
            <a:r>
              <a:rPr lang="cs-CZ" sz="1050" dirty="0" err="1"/>
              <a:t>Extended</a:t>
            </a:r>
            <a:r>
              <a:rPr lang="cs-CZ" sz="1050" dirty="0"/>
              <a:t> s obdélníkovou konstrukcí  </a:t>
            </a:r>
            <a:r>
              <a:rPr lang="cs-CZ" sz="1050" dirty="0" err="1"/>
              <a:t>Rectangular</a:t>
            </a:r>
            <a:r>
              <a:rPr lang="cs-CZ" sz="1050" dirty="0"/>
              <a:t> </a:t>
            </a:r>
            <a:r>
              <a:rPr lang="cs-CZ" sz="1050" dirty="0" err="1"/>
              <a:t>Sidewall</a:t>
            </a:r>
            <a:r>
              <a:rPr lang="cs-CZ" sz="1050" dirty="0"/>
              <a:t> nabízí přesnost při carvingu. Lyže mají </a:t>
            </a:r>
            <a:r>
              <a:rPr lang="cs-CZ" sz="1050" dirty="0" err="1"/>
              <a:t>Sintrovanou</a:t>
            </a:r>
            <a:r>
              <a:rPr lang="cs-CZ" sz="1050" dirty="0"/>
              <a:t> HD skluznici pro maximální skluz. Jsou vyrobeny pro pistu, která je v daný den realitou, oproti sněhovým podmínkám které očekáváte, takže můžete </a:t>
            </a:r>
            <a:r>
              <a:rPr lang="cs-CZ" sz="1050" dirty="0" err="1"/>
              <a:t>carvovat</a:t>
            </a:r>
            <a:r>
              <a:rPr lang="cs-CZ" sz="1050" dirty="0"/>
              <a:t> i lyžovat mimo pistu od první sedačky až po poslední "lano" a to po celou zimní sezonu. Jsou stoprocentní v každém oblouku. Lyže jsou ve verzi FLAT - OPEN, tedy bez </a:t>
            </a:r>
            <a:r>
              <a:rPr lang="cs-CZ" sz="1050" dirty="0" err="1"/>
              <a:t>předmontované</a:t>
            </a:r>
            <a:r>
              <a:rPr lang="cs-CZ" sz="1050" dirty="0"/>
              <a:t> desky, vázání se musí do lyží přišroubovat.</a:t>
            </a:r>
          </a:p>
        </p:txBody>
      </p:sp>
      <p:sp>
        <p:nvSpPr>
          <p:cNvPr id="60" name="TextovéPole 59">
            <a:extLst>
              <a:ext uri="{FF2B5EF4-FFF2-40B4-BE49-F238E27FC236}">
                <a16:creationId xmlns:a16="http://schemas.microsoft.com/office/drawing/2014/main" id="{7931DAC8-9903-CBA4-5BB9-9F01F0D6D508}"/>
              </a:ext>
            </a:extLst>
          </p:cNvPr>
          <p:cNvSpPr txBox="1"/>
          <p:nvPr/>
        </p:nvSpPr>
        <p:spPr>
          <a:xfrm>
            <a:off x="8720834" y="5105400"/>
            <a:ext cx="3170597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50" dirty="0"/>
              <a:t>Zkušené lyžařky a instruktorky, které hledají nejvýkonnější lyže do všech podmínek.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Une image contenant horloge, tour  Description générée automatiquement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23107" y="102527"/>
            <a:ext cx="561703" cy="667720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4195698" y="97156"/>
            <a:ext cx="561975" cy="6673215"/>
            <a:chOff x="4195698" y="97156"/>
            <a:chExt cx="561975" cy="6673215"/>
          </a:xfrm>
        </p:grpSpPr>
        <p:pic>
          <p:nvPicPr>
            <p:cNvPr id="4" name="object 4" descr="Une image contenant horloge, tour  Description générée automatiquement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95698" y="97156"/>
              <a:ext cx="561703" cy="6672959"/>
            </a:xfrm>
            <a:prstGeom prst="rect">
              <a:avLst/>
            </a:prstGeom>
          </p:spPr>
        </p:pic>
        <p:pic>
          <p:nvPicPr>
            <p:cNvPr id="5" name="object 5" descr="Une image contenant habits, Équipement de protection individuelle, casque  Description générée automatiquement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72406" y="2524759"/>
              <a:ext cx="412559" cy="2093849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8716771" y="1103122"/>
            <a:ext cx="2784475" cy="40350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050" algn="just">
              <a:lnSpc>
                <a:spcPct val="100000"/>
              </a:lnSpc>
              <a:spcBef>
                <a:spcPts val="95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  <a:p>
            <a:pPr marL="12700" marR="5080" algn="just">
              <a:lnSpc>
                <a:spcPct val="120000"/>
              </a:lnSpc>
              <a:spcBef>
                <a:spcPts val="500"/>
              </a:spcBef>
            </a:pPr>
            <a:endParaRPr sz="1050" dirty="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7845" y="242696"/>
            <a:ext cx="3012440" cy="727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95"/>
              </a:lnSpc>
              <a:spcBef>
                <a:spcPts val="100"/>
              </a:spcBef>
            </a:pPr>
            <a:r>
              <a:rPr sz="1100" spc="80" dirty="0">
                <a:solidFill>
                  <a:srgbClr val="7E7E7E"/>
                </a:solidFill>
                <a:latin typeface="Verdana"/>
                <a:cs typeface="Verdana"/>
              </a:rPr>
              <a:t>WOMEN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 SKIS</a:t>
            </a:r>
            <a:r>
              <a:rPr sz="1100" spc="-6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60" dirty="0">
                <a:solidFill>
                  <a:srgbClr val="7E7E7E"/>
                </a:solidFill>
                <a:latin typeface="Verdana"/>
                <a:cs typeface="Verdana"/>
              </a:rPr>
              <a:t>–</a:t>
            </a:r>
            <a:r>
              <a:rPr sz="1100" spc="-6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7E7E7E"/>
                </a:solidFill>
                <a:latin typeface="Verdana"/>
                <a:cs typeface="Verdana"/>
              </a:rPr>
              <a:t>ALL</a:t>
            </a:r>
            <a:r>
              <a:rPr sz="1100" spc="-6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MOUNTAIN</a:t>
            </a:r>
            <a:endParaRPr sz="1100">
              <a:latin typeface="Verdana"/>
              <a:cs typeface="Verdana"/>
            </a:endParaRPr>
          </a:p>
          <a:p>
            <a:pPr marL="12700">
              <a:lnSpc>
                <a:spcPts val="2855"/>
              </a:lnSpc>
              <a:tabLst>
                <a:tab pos="1951355" algn="l"/>
              </a:tabLst>
            </a:pPr>
            <a:r>
              <a:rPr sz="2400" b="1" spc="19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R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0" dirty="0">
                <a:solidFill>
                  <a:srgbClr val="030505"/>
                </a:solidFill>
                <a:latin typeface="Tahoma"/>
                <a:cs typeface="Tahoma"/>
              </a:rPr>
              <a:t>C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9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0" dirty="0">
                <a:solidFill>
                  <a:srgbClr val="030505"/>
                </a:solidFill>
                <a:latin typeface="Tahoma"/>
                <a:cs typeface="Tahoma"/>
              </a:rPr>
              <a:t>D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8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	</a:t>
            </a:r>
            <a:r>
              <a:rPr sz="2400" b="1" spc="320" dirty="0">
                <a:solidFill>
                  <a:srgbClr val="030505"/>
                </a:solidFill>
                <a:latin typeface="Tahoma"/>
                <a:cs typeface="Tahoma"/>
              </a:rPr>
              <a:t>W</a:t>
            </a:r>
            <a:r>
              <a:rPr sz="2400" b="1" spc="185" dirty="0">
                <a:solidFill>
                  <a:srgbClr val="030505"/>
                </a:solidFill>
                <a:latin typeface="Tahoma"/>
                <a:cs typeface="Tahoma"/>
              </a:rPr>
              <a:t> 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8</a:t>
            </a:r>
            <a:r>
              <a:rPr sz="2400" b="1" spc="-15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50" dirty="0">
                <a:solidFill>
                  <a:srgbClr val="030505"/>
                </a:solidFill>
                <a:latin typeface="Tahoma"/>
                <a:cs typeface="Tahoma"/>
              </a:rPr>
              <a:t>8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RAOFW01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7845" y="1104138"/>
            <a:ext cx="2434590" cy="10318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610235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Verdana"/>
                <a:cs typeface="Verdana"/>
              </a:rPr>
              <a:t>RROFW05</a:t>
            </a:r>
            <a:r>
              <a:rPr sz="1100" spc="17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ARCADE</a:t>
            </a:r>
            <a:r>
              <a:rPr sz="1100" spc="20" dirty="0">
                <a:latin typeface="Verdana"/>
                <a:cs typeface="Verdana"/>
              </a:rPr>
              <a:t> </a:t>
            </a:r>
            <a:r>
              <a:rPr sz="1100" spc="130" dirty="0">
                <a:latin typeface="Verdana"/>
                <a:cs typeface="Verdana"/>
              </a:rPr>
              <a:t>W</a:t>
            </a:r>
            <a:r>
              <a:rPr sz="1100" spc="4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88 </a:t>
            </a:r>
            <a:r>
              <a:rPr sz="1100" spc="-80" dirty="0">
                <a:latin typeface="Verdana"/>
                <a:cs typeface="Verdana"/>
              </a:rPr>
              <a:t>SPX12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MTRX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lang="cs-CZ" sz="1100" b="1" spc="-35" dirty="0">
                <a:latin typeface="Tahoma"/>
                <a:cs typeface="Tahoma"/>
              </a:rPr>
              <a:t>22 990,- </a:t>
            </a:r>
            <a:endParaRPr sz="1100" dirty="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RROFW01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ARCADE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spc="130" dirty="0">
                <a:latin typeface="Verdana"/>
                <a:cs typeface="Verdana"/>
              </a:rPr>
              <a:t>W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88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KONECT </a:t>
            </a:r>
            <a:r>
              <a:rPr sz="1100" spc="-95" dirty="0">
                <a:latin typeface="Verdana"/>
                <a:cs typeface="Verdana"/>
              </a:rPr>
              <a:t>NX12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spc="-160" dirty="0">
                <a:latin typeface="Verdana"/>
                <a:cs typeface="Verdana"/>
              </a:rPr>
              <a:t>–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lang="cs-CZ" sz="1100" b="1" spc="-80" dirty="0">
                <a:latin typeface="Tahoma"/>
                <a:cs typeface="Tahoma"/>
              </a:rPr>
              <a:t>20 990,- </a:t>
            </a:r>
            <a:endParaRPr sz="1100" dirty="0">
              <a:latin typeface="Tahoma"/>
              <a:cs typeface="Tahoma"/>
            </a:endParaRPr>
          </a:p>
          <a:p>
            <a:pPr marL="12700" marR="646430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RAOFW01</a:t>
            </a:r>
            <a:r>
              <a:rPr sz="1100" spc="2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ARCADE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spc="130" dirty="0">
                <a:latin typeface="Verdana"/>
                <a:cs typeface="Verdana"/>
              </a:rPr>
              <a:t>W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88 </a:t>
            </a:r>
            <a:r>
              <a:rPr sz="1100" spc="75" dirty="0">
                <a:latin typeface="Verdana"/>
                <a:cs typeface="Verdana"/>
              </a:rPr>
              <a:t>OPEN</a:t>
            </a:r>
            <a:r>
              <a:rPr sz="1100" spc="-100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95" dirty="0">
                <a:latin typeface="Verdana"/>
                <a:cs typeface="Verdana"/>
              </a:rPr>
              <a:t> </a:t>
            </a:r>
            <a:r>
              <a:rPr lang="cs-CZ" sz="1100" b="1" spc="-95" dirty="0">
                <a:latin typeface="Tahoma"/>
                <a:cs typeface="Tahoma"/>
              </a:rPr>
              <a:t>16 990,- </a:t>
            </a:r>
            <a:endParaRPr sz="1100" dirty="0">
              <a:latin typeface="Tahoma"/>
              <a:cs typeface="Tahoma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5120004" y="1351507"/>
          <a:ext cx="2926080" cy="111188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26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7325">
                <a:tc>
                  <a:txBody>
                    <a:bodyPr/>
                    <a:lstStyle/>
                    <a:p>
                      <a:pPr>
                        <a:lnSpc>
                          <a:spcPts val="1230"/>
                        </a:lnSpc>
                      </a:pPr>
                      <a:r>
                        <a:rPr sz="1050" spc="70" dirty="0">
                          <a:latin typeface="Verdana"/>
                          <a:cs typeface="Verdana"/>
                        </a:rPr>
                        <a:t>OPEN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KONECT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85" dirty="0">
                          <a:latin typeface="Verdana"/>
                          <a:cs typeface="Verdana"/>
                        </a:rPr>
                        <a:t>148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154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162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170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178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3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135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88</a:t>
                      </a:r>
                      <a:r>
                        <a:rPr sz="105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124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14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0" dirty="0">
                          <a:latin typeface="Verdana"/>
                          <a:cs typeface="Verdana"/>
                        </a:rPr>
                        <a:t>(170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01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3,7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(170</a:t>
                      </a:r>
                      <a:r>
                        <a:rPr sz="105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5123179" y="3725316"/>
            <a:ext cx="1256030" cy="79375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3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LCT</a:t>
            </a:r>
            <a:r>
              <a:rPr sz="1050" spc="-4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wood</a:t>
            </a:r>
            <a:r>
              <a:rPr sz="1050" spc="-10" dirty="0">
                <a:latin typeface="Verdana"/>
                <a:cs typeface="Verdana"/>
              </a:rPr>
              <a:t> </a:t>
            </a:r>
            <a:r>
              <a:rPr sz="1050" spc="35" dirty="0">
                <a:latin typeface="Verdana"/>
                <a:cs typeface="Verdana"/>
              </a:rPr>
              <a:t>PEFC</a:t>
            </a:r>
            <a:endParaRPr sz="105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Full</a:t>
            </a:r>
            <a:r>
              <a:rPr sz="1050" spc="1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titanal</a:t>
            </a:r>
            <a:endParaRPr sz="1050">
              <a:latin typeface="Verdana"/>
              <a:cs typeface="Verdana"/>
            </a:endParaRPr>
          </a:p>
          <a:p>
            <a:pPr marL="177800" marR="238125" indent="-165735">
              <a:lnSpc>
                <a:spcPct val="120000"/>
              </a:lnSpc>
              <a:buFont typeface="Times New Roman"/>
              <a:buChar char="►"/>
              <a:tabLst>
                <a:tab pos="195580" algn="l"/>
              </a:tabLst>
            </a:pPr>
            <a:r>
              <a:rPr sz="1050" spc="-10" dirty="0">
                <a:latin typeface="Verdana"/>
                <a:cs typeface="Verdana"/>
              </a:rPr>
              <a:t>Rectangular 	sidewall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571233" y="3756405"/>
            <a:ext cx="124650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Tip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70" dirty="0">
                <a:latin typeface="Verdana"/>
                <a:cs typeface="Verdana"/>
              </a:rPr>
              <a:t>&amp;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Tail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571233" y="4187697"/>
            <a:ext cx="136906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Extended</a:t>
            </a:r>
            <a:r>
              <a:rPr sz="1050" spc="6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pic>
        <p:nvPicPr>
          <p:cNvPr id="13" name="object 13" descr="Une image contenant flèche  Description générée automatiquement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73164" y="4349064"/>
            <a:ext cx="890866" cy="349427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833501" y="4008735"/>
            <a:ext cx="770191" cy="139688"/>
          </a:xfrm>
          <a:prstGeom prst="rect">
            <a:avLst/>
          </a:prstGeom>
        </p:spPr>
      </p:pic>
      <p:pic>
        <p:nvPicPr>
          <p:cNvPr id="15" name="object 15" descr="Une image contenant habits, Équipement de protection individuelle, casque  Description générée automatiquement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22580" y="4144390"/>
            <a:ext cx="2650235" cy="522198"/>
          </a:xfrm>
          <a:prstGeom prst="rect">
            <a:avLst/>
          </a:prstGeom>
        </p:spPr>
      </p:pic>
      <p:sp>
        <p:nvSpPr>
          <p:cNvPr id="16" name="object 16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1851893" y="187528"/>
            <a:ext cx="245745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35" dirty="0">
                <a:solidFill>
                  <a:srgbClr val="FCFBFF"/>
                </a:solidFill>
                <a:latin typeface="Tahoma"/>
                <a:cs typeface="Tahoma"/>
              </a:rPr>
              <a:t>CO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798878" y="2976117"/>
            <a:ext cx="93726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V Á Z Á N Í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43027" y="2976117"/>
            <a:ext cx="1581150" cy="657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2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M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M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0" dirty="0">
                <a:latin typeface="Tahoma"/>
                <a:cs typeface="Tahoma"/>
              </a:rPr>
              <a:t>D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D</a:t>
            </a:r>
            <a:endParaRPr sz="1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050" spc="-10" dirty="0">
                <a:latin typeface="Verdana"/>
                <a:cs typeface="Verdana"/>
              </a:rPr>
              <a:t>FCOCN05</a:t>
            </a:r>
            <a:endParaRPr sz="105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</a:pPr>
            <a:r>
              <a:rPr sz="1050" dirty="0">
                <a:latin typeface="Verdana"/>
                <a:cs typeface="Verdana"/>
              </a:rPr>
              <a:t>NX</a:t>
            </a:r>
            <a:r>
              <a:rPr sz="1050" spc="-65" dirty="0">
                <a:latin typeface="Verdana"/>
                <a:cs typeface="Verdana"/>
              </a:rPr>
              <a:t> </a:t>
            </a:r>
            <a:r>
              <a:rPr sz="1050" spc="-180" dirty="0">
                <a:latin typeface="Verdana"/>
                <a:cs typeface="Verdana"/>
              </a:rPr>
              <a:t>12</a:t>
            </a:r>
            <a:r>
              <a:rPr sz="1050" spc="-50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KONECT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60" dirty="0">
                <a:latin typeface="Verdana"/>
                <a:cs typeface="Verdana"/>
              </a:rPr>
              <a:t>GW</a:t>
            </a:r>
            <a:r>
              <a:rPr sz="1050" spc="-50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B90 </a:t>
            </a:r>
            <a:r>
              <a:rPr sz="1050" dirty="0">
                <a:latin typeface="Verdana"/>
                <a:cs typeface="Verdana"/>
              </a:rPr>
              <a:t>CORAL</a:t>
            </a:r>
            <a:r>
              <a:rPr sz="1050" spc="4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BLACK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41985" y="2931414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5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object 21"/>
          <p:cNvGrpSpPr/>
          <p:nvPr/>
        </p:nvGrpSpPr>
        <p:grpSpPr>
          <a:xfrm>
            <a:off x="247840" y="2315082"/>
            <a:ext cx="2412365" cy="86995"/>
            <a:chOff x="247840" y="2315082"/>
            <a:chExt cx="2412365" cy="86995"/>
          </a:xfrm>
        </p:grpSpPr>
        <p:sp>
          <p:nvSpPr>
            <p:cNvPr id="22" name="object 22"/>
            <p:cNvSpPr/>
            <p:nvPr/>
          </p:nvSpPr>
          <p:spPr>
            <a:xfrm>
              <a:off x="247840" y="2315082"/>
              <a:ext cx="2412365" cy="86995"/>
            </a:xfrm>
            <a:custGeom>
              <a:avLst/>
              <a:gdLst/>
              <a:ahLst/>
              <a:cxnLst/>
              <a:rect l="l" t="t" r="r" b="b"/>
              <a:pathLst>
                <a:path w="2412365" h="86994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700"/>
                  </a:lnTo>
                  <a:lnTo>
                    <a:pt x="3428" y="26542"/>
                  </a:lnTo>
                  <a:lnTo>
                    <a:pt x="0" y="43561"/>
                  </a:lnTo>
                  <a:lnTo>
                    <a:pt x="3428" y="60451"/>
                  </a:lnTo>
                  <a:lnTo>
                    <a:pt x="12750" y="74294"/>
                  </a:lnTo>
                  <a:lnTo>
                    <a:pt x="26593" y="83565"/>
                  </a:lnTo>
                  <a:lnTo>
                    <a:pt x="43535" y="86994"/>
                  </a:lnTo>
                  <a:lnTo>
                    <a:pt x="2368486" y="86994"/>
                  </a:lnTo>
                  <a:lnTo>
                    <a:pt x="2385504" y="83565"/>
                  </a:lnTo>
                  <a:lnTo>
                    <a:pt x="2399347" y="74294"/>
                  </a:lnTo>
                  <a:lnTo>
                    <a:pt x="2408618" y="60451"/>
                  </a:lnTo>
                  <a:lnTo>
                    <a:pt x="2412047" y="43561"/>
                  </a:lnTo>
                  <a:lnTo>
                    <a:pt x="2408618" y="26542"/>
                  </a:lnTo>
                  <a:lnTo>
                    <a:pt x="2399347" y="12700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994829" y="2326512"/>
              <a:ext cx="944880" cy="60960"/>
            </a:xfrm>
            <a:custGeom>
              <a:avLst/>
              <a:gdLst/>
              <a:ahLst/>
              <a:cxnLst/>
              <a:rect l="l" t="t" r="r" b="b"/>
              <a:pathLst>
                <a:path w="944880" h="60960">
                  <a:moveTo>
                    <a:pt x="912202" y="0"/>
                  </a:moveTo>
                  <a:lnTo>
                    <a:pt x="32588" y="0"/>
                  </a:lnTo>
                  <a:lnTo>
                    <a:pt x="19900" y="2412"/>
                  </a:lnTo>
                  <a:lnTo>
                    <a:pt x="9537" y="8889"/>
                  </a:lnTo>
                  <a:lnTo>
                    <a:pt x="2565" y="18541"/>
                  </a:lnTo>
                  <a:lnTo>
                    <a:pt x="0" y="30352"/>
                  </a:lnTo>
                  <a:lnTo>
                    <a:pt x="2565" y="42290"/>
                  </a:lnTo>
                  <a:lnTo>
                    <a:pt x="9537" y="51942"/>
                  </a:lnTo>
                  <a:lnTo>
                    <a:pt x="19900" y="58420"/>
                  </a:lnTo>
                  <a:lnTo>
                    <a:pt x="32588" y="60833"/>
                  </a:lnTo>
                  <a:lnTo>
                    <a:pt x="912202" y="60833"/>
                  </a:lnTo>
                  <a:lnTo>
                    <a:pt x="924902" y="58420"/>
                  </a:lnTo>
                  <a:lnTo>
                    <a:pt x="935316" y="51942"/>
                  </a:lnTo>
                  <a:lnTo>
                    <a:pt x="942301" y="42290"/>
                  </a:lnTo>
                  <a:lnTo>
                    <a:pt x="944841" y="30352"/>
                  </a:lnTo>
                  <a:lnTo>
                    <a:pt x="942301" y="18541"/>
                  </a:lnTo>
                  <a:lnTo>
                    <a:pt x="935316" y="8889"/>
                  </a:lnTo>
                  <a:lnTo>
                    <a:pt x="924902" y="2412"/>
                  </a:lnTo>
                  <a:lnTo>
                    <a:pt x="912202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247840" y="2585339"/>
            <a:ext cx="2412365" cy="87630"/>
            <a:chOff x="247840" y="2585339"/>
            <a:chExt cx="2412365" cy="87630"/>
          </a:xfrm>
        </p:grpSpPr>
        <p:sp>
          <p:nvSpPr>
            <p:cNvPr id="25" name="object 25"/>
            <p:cNvSpPr/>
            <p:nvPr/>
          </p:nvSpPr>
          <p:spPr>
            <a:xfrm>
              <a:off x="247840" y="2585339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826"/>
                  </a:lnTo>
                  <a:lnTo>
                    <a:pt x="3428" y="26670"/>
                  </a:lnTo>
                  <a:lnTo>
                    <a:pt x="0" y="43561"/>
                  </a:lnTo>
                  <a:lnTo>
                    <a:pt x="3428" y="60451"/>
                  </a:lnTo>
                  <a:lnTo>
                    <a:pt x="12750" y="74295"/>
                  </a:lnTo>
                  <a:lnTo>
                    <a:pt x="26593" y="83693"/>
                  </a:lnTo>
                  <a:lnTo>
                    <a:pt x="43535" y="87122"/>
                  </a:lnTo>
                  <a:lnTo>
                    <a:pt x="2368486" y="87122"/>
                  </a:lnTo>
                  <a:lnTo>
                    <a:pt x="2385504" y="83693"/>
                  </a:lnTo>
                  <a:lnTo>
                    <a:pt x="2399347" y="74295"/>
                  </a:lnTo>
                  <a:lnTo>
                    <a:pt x="2408618" y="60451"/>
                  </a:lnTo>
                  <a:lnTo>
                    <a:pt x="2412047" y="43561"/>
                  </a:lnTo>
                  <a:lnTo>
                    <a:pt x="2408618" y="26670"/>
                  </a:lnTo>
                  <a:lnTo>
                    <a:pt x="2399347" y="12826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165478" y="2598293"/>
              <a:ext cx="785495" cy="60960"/>
            </a:xfrm>
            <a:custGeom>
              <a:avLst/>
              <a:gdLst/>
              <a:ahLst/>
              <a:cxnLst/>
              <a:rect l="l" t="t" r="r" b="b"/>
              <a:pathLst>
                <a:path w="785494" h="60960">
                  <a:moveTo>
                    <a:pt x="757554" y="0"/>
                  </a:moveTo>
                  <a:lnTo>
                    <a:pt x="27622" y="0"/>
                  </a:lnTo>
                  <a:lnTo>
                    <a:pt x="16865" y="2412"/>
                  </a:lnTo>
                  <a:lnTo>
                    <a:pt x="8089" y="8890"/>
                  </a:lnTo>
                  <a:lnTo>
                    <a:pt x="2171" y="18542"/>
                  </a:lnTo>
                  <a:lnTo>
                    <a:pt x="0" y="30353"/>
                  </a:lnTo>
                  <a:lnTo>
                    <a:pt x="2171" y="42291"/>
                  </a:lnTo>
                  <a:lnTo>
                    <a:pt x="8089" y="51943"/>
                  </a:lnTo>
                  <a:lnTo>
                    <a:pt x="16865" y="58420"/>
                  </a:lnTo>
                  <a:lnTo>
                    <a:pt x="27622" y="60833"/>
                  </a:lnTo>
                  <a:lnTo>
                    <a:pt x="757554" y="60833"/>
                  </a:lnTo>
                  <a:lnTo>
                    <a:pt x="768350" y="58420"/>
                  </a:lnTo>
                  <a:lnTo>
                    <a:pt x="777113" y="51943"/>
                  </a:lnTo>
                  <a:lnTo>
                    <a:pt x="783082" y="42291"/>
                  </a:lnTo>
                  <a:lnTo>
                    <a:pt x="785241" y="30353"/>
                  </a:lnTo>
                  <a:lnTo>
                    <a:pt x="783082" y="18542"/>
                  </a:lnTo>
                  <a:lnTo>
                    <a:pt x="777113" y="8890"/>
                  </a:lnTo>
                  <a:lnTo>
                    <a:pt x="768350" y="2412"/>
                  </a:lnTo>
                  <a:lnTo>
                    <a:pt x="757554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496620" y="2410714"/>
            <a:ext cx="21717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52245" y="2410714"/>
            <a:ext cx="5969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096770" y="2410714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07009" y="2680208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211681" y="2680208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068829" y="2680208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733281" y="4830822"/>
            <a:ext cx="3269591" cy="807978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525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12700" marR="5080">
              <a:lnSpc>
                <a:spcPct val="120000"/>
              </a:lnSpc>
              <a:spcBef>
                <a:spcPts val="209"/>
              </a:spcBef>
            </a:pPr>
            <a:r>
              <a:rPr lang="cs-CZ" sz="1050" spc="60" dirty="0">
                <a:latin typeface="Verdana"/>
                <a:cs typeface="Verdana"/>
              </a:rPr>
              <a:t>Zkušené lyžařky a lyžařské instruktorky, které hledají lyže s nejlepším výkonem za všech podmínek.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8738996" y="5638800"/>
            <a:ext cx="3130550" cy="1198405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34925">
              <a:lnSpc>
                <a:spcPct val="100000"/>
              </a:lnSpc>
              <a:spcBef>
                <a:spcPts val="445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380"/>
              </a:spcBef>
              <a:buFont typeface="Tahoma"/>
              <a:buChar char="►"/>
              <a:tabLst>
                <a:tab pos="177800" algn="l"/>
              </a:tabLst>
            </a:pPr>
            <a:r>
              <a:rPr lang="en-US" sz="1050" dirty="0" err="1">
                <a:latin typeface="Verdana"/>
                <a:cs typeface="Verdana"/>
              </a:rPr>
              <a:t>Precizní</a:t>
            </a:r>
            <a:r>
              <a:rPr lang="en-US" sz="1050" dirty="0">
                <a:latin typeface="Verdana"/>
                <a:cs typeface="Verdana"/>
              </a:rPr>
              <a:t> </a:t>
            </a:r>
            <a:r>
              <a:rPr lang="en-US" sz="1050" dirty="0" err="1">
                <a:latin typeface="Verdana"/>
                <a:cs typeface="Verdana"/>
              </a:rPr>
              <a:t>kontrola</a:t>
            </a:r>
            <a:r>
              <a:rPr lang="en-US" sz="1050" dirty="0">
                <a:latin typeface="Verdana"/>
                <a:cs typeface="Verdana"/>
              </a:rPr>
              <a:t> </a:t>
            </a:r>
            <a:r>
              <a:rPr lang="en-US" sz="1050" dirty="0" err="1">
                <a:latin typeface="Verdana"/>
                <a:cs typeface="Verdana"/>
              </a:rPr>
              <a:t>ovládání</a:t>
            </a:r>
            <a:r>
              <a:rPr lang="en-US" sz="1050" dirty="0">
                <a:latin typeface="Verdana"/>
                <a:cs typeface="Verdana"/>
              </a:rPr>
              <a:t> a </a:t>
            </a:r>
            <a:r>
              <a:rPr lang="en-US" sz="1050" dirty="0" err="1">
                <a:latin typeface="Verdana"/>
                <a:cs typeface="Verdana"/>
              </a:rPr>
              <a:t>síla</a:t>
            </a:r>
            <a:r>
              <a:rPr lang="en-US" sz="1050" dirty="0">
                <a:latin typeface="Verdana"/>
                <a:cs typeface="Verdana"/>
              </a:rPr>
              <a:t> pro </a:t>
            </a:r>
            <a:r>
              <a:rPr lang="en-US" sz="1050" dirty="0" err="1">
                <a:latin typeface="Verdana"/>
                <a:cs typeface="Verdana"/>
              </a:rPr>
              <a:t>progresivní</a:t>
            </a:r>
            <a:r>
              <a:rPr lang="en-US" sz="1050" dirty="0">
                <a:latin typeface="Verdana"/>
                <a:cs typeface="Verdana"/>
              </a:rPr>
              <a:t> carving</a:t>
            </a:r>
            <a:endParaRPr lang="cs-CZ"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380"/>
              </a:spcBef>
              <a:buFont typeface="Tahoma"/>
              <a:buChar char="►"/>
              <a:tabLst>
                <a:tab pos="177800" algn="l"/>
              </a:tabLst>
            </a:pPr>
            <a:r>
              <a:rPr lang="en-US" sz="1050" dirty="0">
                <a:latin typeface="Verdana"/>
                <a:cs typeface="Verdana"/>
              </a:rPr>
              <a:t> </a:t>
            </a:r>
            <a:r>
              <a:rPr lang="en-US" sz="1050" dirty="0" err="1">
                <a:latin typeface="Verdana"/>
                <a:cs typeface="Verdana"/>
              </a:rPr>
              <a:t>Sebevědomí</a:t>
            </a:r>
            <a:r>
              <a:rPr lang="en-US" sz="1050" dirty="0">
                <a:latin typeface="Verdana"/>
                <a:cs typeface="Verdana"/>
              </a:rPr>
              <a:t> a </a:t>
            </a:r>
            <a:r>
              <a:rPr lang="en-US" sz="1050" dirty="0" err="1">
                <a:latin typeface="Verdana"/>
                <a:cs typeface="Verdana"/>
              </a:rPr>
              <a:t>kontrola</a:t>
            </a:r>
            <a:r>
              <a:rPr lang="en-US" sz="1050" dirty="0">
                <a:latin typeface="Verdana"/>
                <a:cs typeface="Verdana"/>
              </a:rPr>
              <a:t> </a:t>
            </a:r>
            <a:endParaRPr lang="cs-CZ"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Manévrovatelnost a přizpůsobivost </a:t>
            </a: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K</a:t>
            </a:r>
            <a:r>
              <a:rPr sz="1050" dirty="0" err="1">
                <a:latin typeface="Verdana"/>
                <a:cs typeface="Verdana"/>
              </a:rPr>
              <a:t>omfort</a:t>
            </a:r>
            <a:r>
              <a:rPr sz="1050" spc="-40" dirty="0">
                <a:latin typeface="Verdana"/>
                <a:cs typeface="Verdana"/>
              </a:rPr>
              <a:t> </a:t>
            </a:r>
            <a:r>
              <a:rPr sz="1050" spc="-70" dirty="0">
                <a:latin typeface="Verdana"/>
                <a:cs typeface="Verdana"/>
              </a:rPr>
              <a:t>&amp;</a:t>
            </a:r>
            <a:r>
              <a:rPr sz="1050" spc="-35" dirty="0">
                <a:latin typeface="Verdana"/>
                <a:cs typeface="Verdana"/>
              </a:rPr>
              <a:t> </a:t>
            </a:r>
            <a:r>
              <a:rPr lang="cs-CZ" sz="1050" spc="-35" dirty="0">
                <a:latin typeface="Verdana"/>
                <a:cs typeface="Verdana"/>
              </a:rPr>
              <a:t>universálnost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8712200" y="48768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747252" y="56388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720835" y="107797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5096383" y="1113536"/>
            <a:ext cx="10731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L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248725" y="1113536"/>
            <a:ext cx="159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5093715" y="108585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123307" y="2464942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123307" y="3502786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5116448" y="2416269"/>
            <a:ext cx="1464310" cy="960119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lang="pt-BR" sz="1000" b="1" dirty="0">
                <a:latin typeface="Tahoma"/>
                <a:cs typeface="Tahoma"/>
              </a:rPr>
              <a:t>T E C H N O L O G I E </a:t>
            </a:r>
            <a:endParaRPr sz="1000" dirty="0">
              <a:latin typeface="Tahoma"/>
              <a:cs typeface="Tahoma"/>
            </a:endParaRPr>
          </a:p>
          <a:p>
            <a:pPr marL="187325" indent="-165735">
              <a:lnSpc>
                <a:spcPct val="100000"/>
              </a:lnSpc>
              <a:spcBef>
                <a:spcPts val="580"/>
              </a:spcBef>
              <a:buFont typeface="Times New Roman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V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A</a:t>
            </a:r>
            <a:r>
              <a:rPr sz="1050" spc="-80" dirty="0">
                <a:latin typeface="Verdana"/>
                <a:cs typeface="Verdana"/>
              </a:rPr>
              <a:t> </a:t>
            </a:r>
            <a:r>
              <a:rPr sz="1050" spc="-50" dirty="0">
                <a:latin typeface="Verdana"/>
                <a:cs typeface="Verdana"/>
              </a:rPr>
              <a:t>S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buFont typeface="Times New Roman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L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C</a:t>
            </a:r>
            <a:r>
              <a:rPr sz="1050" spc="-80" dirty="0">
                <a:latin typeface="Verdana"/>
                <a:cs typeface="Verdana"/>
              </a:rPr>
              <a:t> </a:t>
            </a:r>
            <a:r>
              <a:rPr sz="1050" spc="-50" dirty="0">
                <a:latin typeface="Verdana"/>
                <a:cs typeface="Verdana"/>
              </a:rPr>
              <a:t>T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buFont typeface="Times New Roman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Air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Tip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buFont typeface="Times New Roman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Boost</a:t>
            </a:r>
            <a:r>
              <a:rPr sz="1050" spc="-35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Flex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125592" y="3531870"/>
            <a:ext cx="148272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5885688" y="2887510"/>
            <a:ext cx="2181225" cy="626110"/>
            <a:chOff x="5885688" y="2887510"/>
            <a:chExt cx="2181225" cy="626110"/>
          </a:xfrm>
        </p:grpSpPr>
        <p:pic>
          <p:nvPicPr>
            <p:cNvPr id="46" name="object 46" descr="Une image contenant texte, carte de visite  Description générée automatiquement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073646" y="2887510"/>
              <a:ext cx="993165" cy="625817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453124" y="2918663"/>
              <a:ext cx="772922" cy="583742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885688" y="2893796"/>
              <a:ext cx="757999" cy="612927"/>
            </a:xfrm>
            <a:prstGeom prst="rect">
              <a:avLst/>
            </a:prstGeom>
          </p:spPr>
        </p:pic>
      </p:grpSp>
      <p:pic>
        <p:nvPicPr>
          <p:cNvPr id="49" name="object 4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382889" y="4921673"/>
            <a:ext cx="390088" cy="389913"/>
          </a:xfrm>
          <a:prstGeom prst="rect">
            <a:avLst/>
          </a:prstGeom>
        </p:spPr>
      </p:pic>
      <p:sp>
        <p:nvSpPr>
          <p:cNvPr id="50" name="object 50"/>
          <p:cNvSpPr/>
          <p:nvPr/>
        </p:nvSpPr>
        <p:spPr>
          <a:xfrm>
            <a:off x="5117210" y="4811395"/>
            <a:ext cx="2817495" cy="10795"/>
          </a:xfrm>
          <a:custGeom>
            <a:avLst/>
            <a:gdLst/>
            <a:ahLst/>
            <a:cxnLst/>
            <a:rect l="l" t="t" r="r" b="b"/>
            <a:pathLst>
              <a:path w="2817495" h="10795">
                <a:moveTo>
                  <a:pt x="0" y="0"/>
                </a:moveTo>
                <a:lnTo>
                  <a:pt x="2816987" y="10794"/>
                </a:lnTo>
              </a:path>
            </a:pathLst>
          </a:custGeom>
          <a:ln w="63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5121402" y="4794617"/>
            <a:ext cx="2531110" cy="1825500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20320">
              <a:lnSpc>
                <a:spcPct val="100000"/>
              </a:lnSpc>
              <a:spcBef>
                <a:spcPts val="455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385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Bio pryskyřice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05" dirty="0">
                <a:latin typeface="Verdana"/>
                <a:cs typeface="Verdana"/>
              </a:rPr>
              <a:t>30%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Snížení uhlíkové stopy o 8 %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80%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</a:t>
            </a:r>
            <a:r>
              <a:rPr lang="cs-CZ" sz="1050" spc="65" dirty="0" err="1">
                <a:latin typeface="Verdana"/>
                <a:cs typeface="Verdana"/>
              </a:rPr>
              <a:t>titanalu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20%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LCT PEFC </a:t>
            </a: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dřevěné jádro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"zelená energie" při výrobě</a:t>
            </a: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pl-PL" sz="1050" dirty="0">
                <a:latin typeface="Verdana"/>
                <a:cs typeface="Verdana"/>
              </a:rPr>
              <a:t>Výroba i zdroje materiálů z Evropy  </a:t>
            </a:r>
            <a:endParaRPr sz="1050" dirty="0">
              <a:latin typeface="Verdana"/>
              <a:cs typeface="Verdana"/>
            </a:endParaRPr>
          </a:p>
        </p:txBody>
      </p:sp>
      <p:pic>
        <p:nvPicPr>
          <p:cNvPr id="52" name="object 5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909338" y="4922151"/>
            <a:ext cx="252131" cy="356116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315702" y="198831"/>
            <a:ext cx="558647" cy="733221"/>
          </a:xfrm>
          <a:prstGeom prst="rect">
            <a:avLst/>
          </a:prstGeom>
        </p:spPr>
      </p:pic>
      <p:pic>
        <p:nvPicPr>
          <p:cNvPr id="56" name="object 5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9620757" y="243001"/>
            <a:ext cx="558647" cy="670382"/>
          </a:xfrm>
          <a:prstGeom prst="rect">
            <a:avLst/>
          </a:prstGeom>
        </p:spPr>
      </p:pic>
      <p:sp>
        <p:nvSpPr>
          <p:cNvPr id="58" name="object 51">
            <a:extLst>
              <a:ext uri="{FF2B5EF4-FFF2-40B4-BE49-F238E27FC236}">
                <a16:creationId xmlns:a16="http://schemas.microsoft.com/office/drawing/2014/main" id="{2A5280CB-BAEE-4657-1346-013B6B4E04B9}"/>
              </a:ext>
            </a:extLst>
          </p:cNvPr>
          <p:cNvSpPr txBox="1"/>
          <p:nvPr/>
        </p:nvSpPr>
        <p:spPr>
          <a:xfrm>
            <a:off x="5124958" y="260350"/>
            <a:ext cx="4307840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15950" algn="l"/>
                <a:tab pos="878205" algn="l"/>
                <a:tab pos="1309370" algn="l"/>
                <a:tab pos="1887220" algn="l"/>
                <a:tab pos="2195195" algn="l"/>
                <a:tab pos="2888615" algn="l"/>
                <a:tab pos="3321050" algn="l"/>
                <a:tab pos="3795395" algn="l"/>
              </a:tabLst>
            </a:pPr>
            <a:r>
              <a:rPr lang="cs-CZ" sz="1100" b="1" i="1" kern="0" spc="-5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Pro sněhové podmínky které skutečně najdete, ne pro ty, které očekáváte. </a:t>
            </a:r>
            <a:r>
              <a:rPr sz="1100" b="1" i="1" dirty="0">
                <a:latin typeface="Verdana"/>
                <a:cs typeface="Verdana"/>
              </a:rPr>
              <a:t>	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59" name="object 15">
            <a:extLst>
              <a:ext uri="{FF2B5EF4-FFF2-40B4-BE49-F238E27FC236}">
                <a16:creationId xmlns:a16="http://schemas.microsoft.com/office/drawing/2014/main" id="{86C20100-7DBA-4677-1816-525A2930BBC2}"/>
              </a:ext>
            </a:extLst>
          </p:cNvPr>
          <p:cNvSpPr txBox="1"/>
          <p:nvPr/>
        </p:nvSpPr>
        <p:spPr>
          <a:xfrm>
            <a:off x="189128" y="5334000"/>
            <a:ext cx="2513408" cy="1192633"/>
          </a:xfrm>
          <a:prstGeom prst="rect">
            <a:avLst/>
          </a:prstGeom>
          <a:ln w="12700">
            <a:noFill/>
          </a:ln>
        </p:spPr>
        <p:txBody>
          <a:bodyPr vert="horz" wrap="square" lIns="0" tIns="58419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459"/>
              </a:spcBef>
            </a:pP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50" dirty="0">
                <a:latin typeface="Tahoma"/>
                <a:cs typeface="Tahoma"/>
              </a:rPr>
              <a:t>D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114" dirty="0">
                <a:latin typeface="Tahoma"/>
                <a:cs typeface="Tahoma"/>
              </a:rPr>
              <a:t> 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G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" dirty="0">
                <a:latin typeface="Tahoma"/>
                <a:cs typeface="Tahoma"/>
              </a:rPr>
              <a:t>E</a:t>
            </a:r>
            <a:endParaRPr sz="1000" dirty="0">
              <a:latin typeface="Tahoma"/>
              <a:cs typeface="Tahoma"/>
            </a:endParaRPr>
          </a:p>
          <a:p>
            <a:pPr marL="8890">
              <a:lnSpc>
                <a:spcPct val="115000"/>
              </a:lnSpc>
              <a:spcBef>
                <a:spcPts val="265"/>
              </a:spcBef>
              <a:spcAft>
                <a:spcPts val="800"/>
              </a:spcAft>
            </a:pPr>
            <a:r>
              <a:rPr lang="cs-CZ" sz="1000" i="1" kern="100" spc="-9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ARCADE jsou určeny pro sníh, jaký skutečně                        najdete, a ne pro ten, jaký očekáváte. </a:t>
            </a:r>
            <a:endParaRPr lang="cs-CZ" sz="1000" kern="10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cs-CZ" sz="1000" b="1" i="1" spc="-90" dirty="0">
                <a:solidFill>
                  <a:schemeClr val="bg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100 % delší oblouky.</a:t>
            </a:r>
            <a:r>
              <a:rPr lang="cs-CZ" sz="1000" dirty="0">
                <a:solidFill>
                  <a:schemeClr val="bg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cs-CZ" sz="1000" b="1" i="1" kern="100" spc="-90" dirty="0">
                <a:solidFill>
                  <a:schemeClr val="bg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</a:t>
            </a:r>
            <a:endParaRPr lang="cs-CZ" sz="1000" kern="100" dirty="0">
              <a:solidFill>
                <a:schemeClr val="bg1">
                  <a:lumMod val="50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73660" marR="321310">
              <a:spcBef>
                <a:spcPts val="409"/>
              </a:spcBef>
            </a:pPr>
            <a:endParaRPr sz="1000" b="1" i="1" spc="-330" dirty="0">
              <a:solidFill>
                <a:srgbClr val="7E7E7E"/>
              </a:solidFill>
              <a:latin typeface="Verdana"/>
            </a:endParaRPr>
          </a:p>
        </p:txBody>
      </p:sp>
      <p:sp>
        <p:nvSpPr>
          <p:cNvPr id="60" name="TextovéPole 59">
            <a:extLst>
              <a:ext uri="{FF2B5EF4-FFF2-40B4-BE49-F238E27FC236}">
                <a16:creationId xmlns:a16="http://schemas.microsoft.com/office/drawing/2014/main" id="{0B0B8118-8A9E-8B7A-1894-BFAAA1800749}"/>
              </a:ext>
            </a:extLst>
          </p:cNvPr>
          <p:cNvSpPr txBox="1"/>
          <p:nvPr/>
        </p:nvSpPr>
        <p:spPr>
          <a:xfrm>
            <a:off x="8142224" y="1223899"/>
            <a:ext cx="4139883" cy="32778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cs-CZ" sz="1000" dirty="0">
                <a:latin typeface="Verdana"/>
                <a:ea typeface="Verdana"/>
              </a:rPr>
              <a:t>Lyže Rossignol </a:t>
            </a:r>
            <a:r>
              <a:rPr lang="cs-CZ" sz="1000" dirty="0" err="1">
                <a:latin typeface="Verdana"/>
                <a:ea typeface="Verdana"/>
              </a:rPr>
              <a:t>Arcade</a:t>
            </a:r>
            <a:r>
              <a:rPr lang="cs-CZ" sz="1000" dirty="0">
                <a:latin typeface="Verdana"/>
                <a:ea typeface="Verdana"/>
              </a:rPr>
              <a:t> 88 W nově definují kategorii </a:t>
            </a:r>
            <a:r>
              <a:rPr lang="cs-CZ" sz="1000" dirty="0" err="1">
                <a:latin typeface="Verdana"/>
                <a:ea typeface="Verdana"/>
              </a:rPr>
              <a:t>all-mountain</a:t>
            </a:r>
            <a:r>
              <a:rPr lang="cs-CZ" sz="1000" dirty="0">
                <a:latin typeface="Verdana"/>
                <a:ea typeface="Verdana"/>
              </a:rPr>
              <a:t> lyží s osobitostí, na kterých dokážete lyžovat doslova 100% kdekoliv za jakýchkoli i v průběhu dne měnících se  sněhových podmínek. Jsou navrženy s ohledem na pokročilé a zkušené lyžařky a vyvažují kombinaci závodní technologie a </a:t>
            </a:r>
            <a:r>
              <a:rPr lang="cs-CZ" sz="1000" dirty="0" err="1">
                <a:latin typeface="Verdana"/>
                <a:ea typeface="Verdana"/>
              </a:rPr>
              <a:t>freeridové</a:t>
            </a:r>
            <a:r>
              <a:rPr lang="cs-CZ" sz="1000" dirty="0">
                <a:latin typeface="Verdana"/>
                <a:ea typeface="Verdana"/>
              </a:rPr>
              <a:t> konstrukce a vytvářejí tak zcela nový zážitek. Kombinace kratšího poloměru oblouku a širšího 88 mm středu s rockerem špičky a patky, umožňují progresivní carving v každém terénu. Díky AIR TIP společně s VAS </a:t>
            </a:r>
            <a:r>
              <a:rPr lang="cs-CZ" sz="1000" dirty="0" err="1">
                <a:latin typeface="Verdana"/>
                <a:ea typeface="Verdana"/>
              </a:rPr>
              <a:t>techologií</a:t>
            </a:r>
            <a:r>
              <a:rPr lang="cs-CZ" sz="1000" dirty="0">
                <a:latin typeface="Verdana"/>
                <a:ea typeface="Verdana"/>
              </a:rPr>
              <a:t> na tlumení vibrací nabízejí rychlou iniciaci oblouků a plynulé ovládání v rychlosti. Skvělé držení pak zabezpečí LCT konstrukce jádra s </a:t>
            </a:r>
            <a:r>
              <a:rPr lang="cs-CZ" sz="1000" dirty="0" err="1">
                <a:latin typeface="Verdana"/>
                <a:ea typeface="Verdana"/>
              </a:rPr>
              <a:t>Titanalem</a:t>
            </a:r>
            <a:r>
              <a:rPr lang="cs-CZ" sz="1000" dirty="0">
                <a:latin typeface="Verdana"/>
                <a:ea typeface="Verdana"/>
              </a:rPr>
              <a:t> ve středu lyže a v dámské nejtvrdší  flexi </a:t>
            </a:r>
            <a:r>
              <a:rPr lang="cs-CZ" sz="1000" dirty="0" err="1">
                <a:latin typeface="Verdana"/>
                <a:ea typeface="Verdana"/>
              </a:rPr>
              <a:t>Boost</a:t>
            </a:r>
            <a:r>
              <a:rPr lang="cs-CZ" sz="1000" dirty="0">
                <a:latin typeface="Verdana"/>
                <a:ea typeface="Verdana"/>
              </a:rPr>
              <a:t> </a:t>
            </a:r>
            <a:r>
              <a:rPr lang="cs-CZ" sz="1000" dirty="0" err="1">
                <a:latin typeface="Verdana"/>
                <a:ea typeface="Verdana"/>
              </a:rPr>
              <a:t>Flex</a:t>
            </a:r>
            <a:r>
              <a:rPr lang="cs-CZ" sz="1000" dirty="0">
                <a:latin typeface="Verdana"/>
                <a:ea typeface="Verdana"/>
              </a:rPr>
              <a:t>. Špička a pata s rockerem udržují </a:t>
            </a:r>
            <a:r>
              <a:rPr lang="cs-CZ" sz="1000" dirty="0" err="1">
                <a:latin typeface="Verdana"/>
                <a:ea typeface="Verdana"/>
              </a:rPr>
              <a:t>freeridovou</a:t>
            </a:r>
            <a:r>
              <a:rPr lang="cs-CZ" sz="1000" dirty="0">
                <a:latin typeface="Verdana"/>
                <a:ea typeface="Verdana"/>
              </a:rPr>
              <a:t> přizpůsobivost v měnících se sněhových podmínkách a rozšířené boční krojení </a:t>
            </a:r>
            <a:r>
              <a:rPr lang="cs-CZ" sz="1000" dirty="0" err="1">
                <a:latin typeface="Verdana"/>
                <a:ea typeface="Verdana"/>
              </a:rPr>
              <a:t>Extended</a:t>
            </a:r>
            <a:r>
              <a:rPr lang="cs-CZ" sz="1000" dirty="0">
                <a:latin typeface="Verdana"/>
                <a:ea typeface="Verdana"/>
              </a:rPr>
              <a:t> s obdélníkovou konstrukcí  </a:t>
            </a:r>
            <a:r>
              <a:rPr lang="cs-CZ" sz="1000" dirty="0" err="1">
                <a:latin typeface="Verdana"/>
                <a:ea typeface="Verdana"/>
              </a:rPr>
              <a:t>Rectangular</a:t>
            </a:r>
            <a:r>
              <a:rPr lang="cs-CZ" sz="1000" dirty="0">
                <a:latin typeface="Verdana"/>
                <a:ea typeface="Verdana"/>
              </a:rPr>
              <a:t> </a:t>
            </a:r>
            <a:r>
              <a:rPr lang="cs-CZ" sz="1000" dirty="0" err="1">
                <a:latin typeface="Verdana"/>
                <a:ea typeface="Verdana"/>
              </a:rPr>
              <a:t>Sidewall</a:t>
            </a:r>
            <a:r>
              <a:rPr lang="cs-CZ" sz="1000" dirty="0">
                <a:latin typeface="Verdana"/>
                <a:ea typeface="Verdana"/>
              </a:rPr>
              <a:t> nabízí přesnost při carvingu. Lyže mají </a:t>
            </a:r>
            <a:r>
              <a:rPr lang="cs-CZ" sz="1000" dirty="0" err="1">
                <a:latin typeface="Verdana"/>
                <a:ea typeface="Verdana"/>
              </a:rPr>
              <a:t>Sintrovanou</a:t>
            </a:r>
            <a:r>
              <a:rPr lang="cs-CZ" sz="1000" dirty="0">
                <a:latin typeface="Verdana"/>
                <a:ea typeface="Verdana"/>
              </a:rPr>
              <a:t> HD skluznici pro maximální skluz. Jsou vyrobeny pro pistu, která je v daný den realitou, oproti sněhovým podmínkám které očekáváte, takže můžete </a:t>
            </a:r>
            <a:r>
              <a:rPr lang="cs-CZ" sz="1000" dirty="0" err="1">
                <a:latin typeface="Verdana"/>
                <a:ea typeface="Verdana"/>
              </a:rPr>
              <a:t>carvovat</a:t>
            </a:r>
            <a:r>
              <a:rPr lang="cs-CZ" sz="1000" dirty="0">
                <a:latin typeface="Verdana"/>
                <a:ea typeface="Verdana"/>
              </a:rPr>
              <a:t> od první sedačky až po poslední "lano" a to po celou zimní sezonu. Maximální skluz a odolnost přináší </a:t>
            </a:r>
            <a:r>
              <a:rPr lang="cs-CZ" sz="1000" dirty="0" err="1">
                <a:latin typeface="Verdana"/>
                <a:ea typeface="Verdana"/>
              </a:rPr>
              <a:t>sintrovaná</a:t>
            </a:r>
            <a:r>
              <a:rPr lang="cs-CZ" sz="1000" dirty="0">
                <a:latin typeface="Verdana"/>
                <a:ea typeface="Verdana"/>
              </a:rPr>
              <a:t> skluznice s vysokou hustotou (HD) pro výkonnostní skluz a odolnost za všech podmínek</a:t>
            </a:r>
          </a:p>
        </p:txBody>
      </p:sp>
    </p:spTree>
    <p:extLst>
      <p:ext uri="{BB962C8B-B14F-4D97-AF65-F5344CB8AC3E}">
        <p14:creationId xmlns:p14="http://schemas.microsoft.com/office/powerpoint/2010/main" val="390529872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223280" y="131579"/>
            <a:ext cx="514984" cy="6654800"/>
            <a:chOff x="4223280" y="131579"/>
            <a:chExt cx="514984" cy="6654800"/>
          </a:xfrm>
        </p:grpSpPr>
        <p:pic>
          <p:nvPicPr>
            <p:cNvPr id="3" name="object 3" descr="Une image contenant texte  Description générée automatiquement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23280" y="131579"/>
              <a:ext cx="514616" cy="6654764"/>
            </a:xfrm>
            <a:prstGeom prst="rect">
              <a:avLst/>
            </a:prstGeom>
          </p:spPr>
        </p:pic>
        <p:pic>
          <p:nvPicPr>
            <p:cNvPr id="4" name="object 4" descr="Une image contenant capture d’écran, vêtement de protection  Description générée automatiquement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79645" y="2454148"/>
              <a:ext cx="406730" cy="2064258"/>
            </a:xfrm>
            <a:prstGeom prst="rect">
              <a:avLst/>
            </a:prstGeom>
          </p:spPr>
        </p:pic>
      </p:grpSp>
      <p:pic>
        <p:nvPicPr>
          <p:cNvPr id="5" name="object 5" descr="Une image contenant texte  Description générée automatiquement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47681" y="140186"/>
            <a:ext cx="509547" cy="664624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37236" y="243586"/>
            <a:ext cx="3021330" cy="727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95"/>
              </a:lnSpc>
              <a:spcBef>
                <a:spcPts val="100"/>
              </a:spcBef>
            </a:pPr>
            <a:r>
              <a:rPr sz="1100" spc="80" dirty="0">
                <a:solidFill>
                  <a:srgbClr val="7E7E7E"/>
                </a:solidFill>
                <a:latin typeface="Verdana"/>
                <a:cs typeface="Verdana"/>
              </a:rPr>
              <a:t>WOMEN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 SKIS</a:t>
            </a:r>
            <a:r>
              <a:rPr sz="1100" spc="-6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60" dirty="0">
                <a:solidFill>
                  <a:srgbClr val="7E7E7E"/>
                </a:solidFill>
                <a:latin typeface="Verdana"/>
                <a:cs typeface="Verdana"/>
              </a:rPr>
              <a:t>–</a:t>
            </a:r>
            <a:r>
              <a:rPr sz="1100" spc="-6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7E7E7E"/>
                </a:solidFill>
                <a:latin typeface="Verdana"/>
                <a:cs typeface="Verdana"/>
              </a:rPr>
              <a:t>ALL</a:t>
            </a:r>
            <a:r>
              <a:rPr sz="1100" spc="-6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MOUNTAIN</a:t>
            </a:r>
            <a:endParaRPr sz="1100">
              <a:latin typeface="Verdana"/>
              <a:cs typeface="Verdana"/>
            </a:endParaRPr>
          </a:p>
          <a:p>
            <a:pPr marL="12700">
              <a:lnSpc>
                <a:spcPts val="2855"/>
              </a:lnSpc>
              <a:tabLst>
                <a:tab pos="1951989" algn="l"/>
              </a:tabLst>
            </a:pPr>
            <a:r>
              <a:rPr sz="2400" b="1" spc="19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R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40" dirty="0">
                <a:solidFill>
                  <a:srgbClr val="030505"/>
                </a:solidFill>
                <a:latin typeface="Tahoma"/>
                <a:cs typeface="Tahoma"/>
              </a:rPr>
              <a:t>C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9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0" dirty="0">
                <a:solidFill>
                  <a:srgbClr val="030505"/>
                </a:solidFill>
                <a:latin typeface="Tahoma"/>
                <a:cs typeface="Tahoma"/>
              </a:rPr>
              <a:t>D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8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	</a:t>
            </a:r>
            <a:r>
              <a:rPr sz="2400" b="1" spc="320" dirty="0">
                <a:solidFill>
                  <a:srgbClr val="030505"/>
                </a:solidFill>
                <a:latin typeface="Tahoma"/>
                <a:cs typeface="Tahoma"/>
              </a:rPr>
              <a:t>W</a:t>
            </a:r>
            <a:r>
              <a:rPr sz="2400" b="1" spc="190" dirty="0">
                <a:solidFill>
                  <a:srgbClr val="030505"/>
                </a:solidFill>
                <a:latin typeface="Tahoma"/>
                <a:cs typeface="Tahoma"/>
              </a:rPr>
              <a:t> 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8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70" dirty="0">
                <a:solidFill>
                  <a:srgbClr val="030505"/>
                </a:solidFill>
                <a:latin typeface="Tahoma"/>
                <a:cs typeface="Tahoma"/>
              </a:rPr>
              <a:t>4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RAOFV01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7236" y="1105026"/>
            <a:ext cx="2374900" cy="10318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611505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Verdana"/>
                <a:cs typeface="Verdana"/>
              </a:rPr>
              <a:t>RROFV06</a:t>
            </a:r>
            <a:r>
              <a:rPr sz="1100" spc="2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ARCADE</a:t>
            </a:r>
            <a:r>
              <a:rPr sz="1100" spc="20" dirty="0">
                <a:latin typeface="Verdana"/>
                <a:cs typeface="Verdana"/>
              </a:rPr>
              <a:t> </a:t>
            </a:r>
            <a:r>
              <a:rPr sz="1100" spc="130" dirty="0">
                <a:latin typeface="Verdana"/>
                <a:cs typeface="Verdana"/>
              </a:rPr>
              <a:t>W</a:t>
            </a:r>
            <a:r>
              <a:rPr sz="1100" spc="4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84 </a:t>
            </a:r>
            <a:r>
              <a:rPr sz="1100" spc="-80" dirty="0">
                <a:latin typeface="Verdana"/>
                <a:cs typeface="Verdana"/>
              </a:rPr>
              <a:t>SPX12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MTRX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lang="cs-CZ" sz="1100" b="1" spc="-45" dirty="0">
                <a:latin typeface="Tahoma"/>
                <a:cs typeface="Tahoma"/>
              </a:rPr>
              <a:t>19 990,- </a:t>
            </a:r>
            <a:endParaRPr sz="1100" dirty="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</a:pPr>
            <a:r>
              <a:rPr sz="1100" spc="-20" dirty="0">
                <a:latin typeface="Verdana"/>
                <a:cs typeface="Verdana"/>
              </a:rPr>
              <a:t>RROFV01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ARCADE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130" dirty="0">
                <a:latin typeface="Verdana"/>
                <a:cs typeface="Verdana"/>
              </a:rPr>
              <a:t>W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84</a:t>
            </a:r>
            <a:r>
              <a:rPr sz="1100" spc="-3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KONECT </a:t>
            </a:r>
            <a:r>
              <a:rPr sz="1100" dirty="0">
                <a:latin typeface="Verdana"/>
                <a:cs typeface="Verdana"/>
              </a:rPr>
              <a:t>NX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spc="-200" dirty="0">
                <a:latin typeface="Verdana"/>
                <a:cs typeface="Verdana"/>
              </a:rPr>
              <a:t>12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lang="cs-CZ" sz="1100" b="1" spc="-80" dirty="0">
                <a:latin typeface="Tahoma"/>
                <a:cs typeface="Tahoma"/>
              </a:rPr>
              <a:t>17 990,- </a:t>
            </a:r>
            <a:endParaRPr sz="1100" dirty="0">
              <a:latin typeface="Tahoma"/>
              <a:cs typeface="Tahoma"/>
            </a:endParaRPr>
          </a:p>
          <a:p>
            <a:pPr marL="12700" marR="647700">
              <a:lnSpc>
                <a:spcPct val="100000"/>
              </a:lnSpc>
            </a:pPr>
            <a:r>
              <a:rPr sz="1100" spc="-20" dirty="0">
                <a:latin typeface="Verdana"/>
                <a:cs typeface="Verdana"/>
              </a:rPr>
              <a:t>RAOFV01</a:t>
            </a:r>
            <a:r>
              <a:rPr sz="1100" spc="-2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ARCADE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spc="130" dirty="0">
                <a:latin typeface="Verdana"/>
                <a:cs typeface="Verdana"/>
              </a:rPr>
              <a:t>W</a:t>
            </a:r>
            <a:r>
              <a:rPr sz="1100" spc="-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84 </a:t>
            </a:r>
            <a:r>
              <a:rPr sz="1100" spc="75" dirty="0">
                <a:latin typeface="Verdana"/>
                <a:cs typeface="Verdana"/>
              </a:rPr>
              <a:t>OPEN</a:t>
            </a:r>
            <a:r>
              <a:rPr sz="1100" spc="-110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105" dirty="0">
                <a:latin typeface="Verdana"/>
                <a:cs typeface="Verdana"/>
              </a:rPr>
              <a:t> </a:t>
            </a:r>
            <a:r>
              <a:rPr lang="cs-CZ" sz="1100" b="1" spc="-105" dirty="0">
                <a:latin typeface="Tahoma"/>
                <a:cs typeface="Tahoma"/>
              </a:rPr>
              <a:t>13 990,- </a:t>
            </a:r>
            <a:endParaRPr sz="1100" dirty="0">
              <a:latin typeface="Tahoma"/>
              <a:cs typeface="Tahoma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5120004" y="1287499"/>
          <a:ext cx="2924810" cy="112140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248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7325">
                <a:tc>
                  <a:txBody>
                    <a:bodyPr/>
                    <a:lstStyle/>
                    <a:p>
                      <a:pPr>
                        <a:lnSpc>
                          <a:spcPts val="1230"/>
                        </a:lnSpc>
                      </a:pPr>
                      <a:r>
                        <a:rPr sz="1050" spc="70" dirty="0">
                          <a:latin typeface="Verdana"/>
                          <a:cs typeface="Verdana"/>
                        </a:rPr>
                        <a:t>OPEN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KONECT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00" dirty="0">
                          <a:latin typeface="Verdana"/>
                          <a:cs typeface="Verdana"/>
                        </a:rPr>
                        <a:t>146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50" dirty="0">
                          <a:latin typeface="Verdana"/>
                          <a:cs typeface="Verdana"/>
                        </a:rPr>
                        <a:t>152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160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168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176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3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50" dirty="0">
                          <a:latin typeface="Verdana"/>
                          <a:cs typeface="Verdana"/>
                        </a:rPr>
                        <a:t>133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84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120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14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(168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9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0" dirty="0">
                          <a:latin typeface="Verdana"/>
                          <a:cs typeface="Verdana"/>
                        </a:rPr>
                        <a:t>3,5</a:t>
                      </a:r>
                      <a:r>
                        <a:rPr sz="105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(168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5121402" y="3669944"/>
            <a:ext cx="1255395" cy="79375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3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LCT</a:t>
            </a:r>
            <a:r>
              <a:rPr sz="1050" spc="-4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wood</a:t>
            </a:r>
            <a:r>
              <a:rPr sz="1050" spc="-10" dirty="0">
                <a:latin typeface="Verdana"/>
                <a:cs typeface="Verdana"/>
              </a:rPr>
              <a:t> </a:t>
            </a:r>
            <a:r>
              <a:rPr sz="1050" spc="35" dirty="0">
                <a:latin typeface="Verdana"/>
                <a:cs typeface="Verdana"/>
              </a:rPr>
              <a:t>PEFC</a:t>
            </a:r>
            <a:endParaRPr sz="105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Central</a:t>
            </a:r>
            <a:r>
              <a:rPr sz="1050" spc="-5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titanal</a:t>
            </a:r>
            <a:endParaRPr sz="1050">
              <a:latin typeface="Verdana"/>
              <a:cs typeface="Verdana"/>
            </a:endParaRPr>
          </a:p>
          <a:p>
            <a:pPr marL="178435" marR="238125" indent="-165735">
              <a:lnSpc>
                <a:spcPct val="120000"/>
              </a:lnSpc>
              <a:buFont typeface="Times New Roman"/>
              <a:buChar char="►"/>
              <a:tabLst>
                <a:tab pos="195580" algn="l"/>
              </a:tabLst>
            </a:pPr>
            <a:r>
              <a:rPr sz="1050" spc="-10" dirty="0">
                <a:latin typeface="Verdana"/>
                <a:cs typeface="Verdana"/>
              </a:rPr>
              <a:t>Rectangular 	sidewall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69202" y="3701033"/>
            <a:ext cx="124650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Tip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70" dirty="0">
                <a:latin typeface="Verdana"/>
                <a:cs typeface="Verdana"/>
              </a:rPr>
              <a:t>&amp;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Tail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569202" y="4132326"/>
            <a:ext cx="136969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Extended</a:t>
            </a:r>
            <a:r>
              <a:rPr sz="1050" spc="6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pic>
        <p:nvPicPr>
          <p:cNvPr id="12" name="object 12" descr="Une image contenant flèche  Description générée automatiquement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63004" y="4263364"/>
            <a:ext cx="982433" cy="385343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763004" y="3875875"/>
            <a:ext cx="982433" cy="284391"/>
          </a:xfrm>
          <a:prstGeom prst="rect">
            <a:avLst/>
          </a:prstGeom>
        </p:spPr>
      </p:pic>
      <p:pic>
        <p:nvPicPr>
          <p:cNvPr id="14" name="object 14" descr="Une image contenant capture d’écran, vêtement de protection  Description générée automatiquement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68439" y="4132960"/>
            <a:ext cx="2615692" cy="515365"/>
          </a:xfrm>
          <a:prstGeom prst="rect">
            <a:avLst/>
          </a:prstGeom>
        </p:spPr>
      </p:pic>
      <p:sp>
        <p:nvSpPr>
          <p:cNvPr id="15" name="object 15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1851893" y="187528"/>
            <a:ext cx="245745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35" dirty="0">
                <a:solidFill>
                  <a:srgbClr val="FCFBFF"/>
                </a:solidFill>
                <a:latin typeface="Tahoma"/>
                <a:cs typeface="Tahoma"/>
              </a:rPr>
              <a:t>CO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798878" y="2976117"/>
            <a:ext cx="93726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V Á Z Á N Í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43027" y="2976117"/>
            <a:ext cx="1581150" cy="657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2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M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M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0" dirty="0">
                <a:latin typeface="Tahoma"/>
                <a:cs typeface="Tahoma"/>
              </a:rPr>
              <a:t>D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D</a:t>
            </a:r>
            <a:endParaRPr sz="1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050" spc="-10" dirty="0">
                <a:latin typeface="Verdana"/>
                <a:cs typeface="Verdana"/>
              </a:rPr>
              <a:t>FCOCN06</a:t>
            </a:r>
            <a:endParaRPr sz="105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</a:pPr>
            <a:r>
              <a:rPr sz="1050" dirty="0">
                <a:latin typeface="Verdana"/>
                <a:cs typeface="Verdana"/>
              </a:rPr>
              <a:t>NX</a:t>
            </a:r>
            <a:r>
              <a:rPr sz="1050" spc="-65" dirty="0">
                <a:latin typeface="Verdana"/>
                <a:cs typeface="Verdana"/>
              </a:rPr>
              <a:t> </a:t>
            </a:r>
            <a:r>
              <a:rPr sz="1050" spc="-180" dirty="0">
                <a:latin typeface="Verdana"/>
                <a:cs typeface="Verdana"/>
              </a:rPr>
              <a:t>12</a:t>
            </a:r>
            <a:r>
              <a:rPr sz="1050" spc="-50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KONECT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60" dirty="0">
                <a:latin typeface="Verdana"/>
                <a:cs typeface="Verdana"/>
              </a:rPr>
              <a:t>GW</a:t>
            </a:r>
            <a:r>
              <a:rPr sz="1050" spc="-50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B90 </a:t>
            </a:r>
            <a:r>
              <a:rPr sz="1050" spc="50" dirty="0">
                <a:latin typeface="Verdana"/>
                <a:cs typeface="Verdana"/>
              </a:rPr>
              <a:t>AQUA</a:t>
            </a:r>
            <a:r>
              <a:rPr sz="1050" spc="-12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BLACK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41985" y="2931414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5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247840" y="2315082"/>
            <a:ext cx="2412365" cy="86995"/>
            <a:chOff x="247840" y="2315082"/>
            <a:chExt cx="2412365" cy="86995"/>
          </a:xfrm>
        </p:grpSpPr>
        <p:sp>
          <p:nvSpPr>
            <p:cNvPr id="21" name="object 21"/>
            <p:cNvSpPr/>
            <p:nvPr/>
          </p:nvSpPr>
          <p:spPr>
            <a:xfrm>
              <a:off x="247840" y="2315082"/>
              <a:ext cx="2412365" cy="86995"/>
            </a:xfrm>
            <a:custGeom>
              <a:avLst/>
              <a:gdLst/>
              <a:ahLst/>
              <a:cxnLst/>
              <a:rect l="l" t="t" r="r" b="b"/>
              <a:pathLst>
                <a:path w="2412365" h="86994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700"/>
                  </a:lnTo>
                  <a:lnTo>
                    <a:pt x="3428" y="26542"/>
                  </a:lnTo>
                  <a:lnTo>
                    <a:pt x="0" y="43561"/>
                  </a:lnTo>
                  <a:lnTo>
                    <a:pt x="3428" y="60451"/>
                  </a:lnTo>
                  <a:lnTo>
                    <a:pt x="12750" y="74294"/>
                  </a:lnTo>
                  <a:lnTo>
                    <a:pt x="26593" y="83565"/>
                  </a:lnTo>
                  <a:lnTo>
                    <a:pt x="43535" y="86994"/>
                  </a:lnTo>
                  <a:lnTo>
                    <a:pt x="2368486" y="86994"/>
                  </a:lnTo>
                  <a:lnTo>
                    <a:pt x="2385504" y="83565"/>
                  </a:lnTo>
                  <a:lnTo>
                    <a:pt x="2399347" y="74294"/>
                  </a:lnTo>
                  <a:lnTo>
                    <a:pt x="2408618" y="60451"/>
                  </a:lnTo>
                  <a:lnTo>
                    <a:pt x="2412047" y="43561"/>
                  </a:lnTo>
                  <a:lnTo>
                    <a:pt x="2408618" y="26542"/>
                  </a:lnTo>
                  <a:lnTo>
                    <a:pt x="2399347" y="12700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994829" y="2326512"/>
              <a:ext cx="944880" cy="60960"/>
            </a:xfrm>
            <a:custGeom>
              <a:avLst/>
              <a:gdLst/>
              <a:ahLst/>
              <a:cxnLst/>
              <a:rect l="l" t="t" r="r" b="b"/>
              <a:pathLst>
                <a:path w="944880" h="60960">
                  <a:moveTo>
                    <a:pt x="912202" y="0"/>
                  </a:moveTo>
                  <a:lnTo>
                    <a:pt x="32588" y="0"/>
                  </a:lnTo>
                  <a:lnTo>
                    <a:pt x="19900" y="2412"/>
                  </a:lnTo>
                  <a:lnTo>
                    <a:pt x="9537" y="8889"/>
                  </a:lnTo>
                  <a:lnTo>
                    <a:pt x="2565" y="18541"/>
                  </a:lnTo>
                  <a:lnTo>
                    <a:pt x="0" y="30352"/>
                  </a:lnTo>
                  <a:lnTo>
                    <a:pt x="2565" y="42290"/>
                  </a:lnTo>
                  <a:lnTo>
                    <a:pt x="9537" y="51942"/>
                  </a:lnTo>
                  <a:lnTo>
                    <a:pt x="19900" y="58420"/>
                  </a:lnTo>
                  <a:lnTo>
                    <a:pt x="32588" y="60833"/>
                  </a:lnTo>
                  <a:lnTo>
                    <a:pt x="912202" y="60833"/>
                  </a:lnTo>
                  <a:lnTo>
                    <a:pt x="924902" y="58420"/>
                  </a:lnTo>
                  <a:lnTo>
                    <a:pt x="935316" y="51942"/>
                  </a:lnTo>
                  <a:lnTo>
                    <a:pt x="942301" y="42290"/>
                  </a:lnTo>
                  <a:lnTo>
                    <a:pt x="944841" y="30352"/>
                  </a:lnTo>
                  <a:lnTo>
                    <a:pt x="942301" y="18541"/>
                  </a:lnTo>
                  <a:lnTo>
                    <a:pt x="935316" y="8889"/>
                  </a:lnTo>
                  <a:lnTo>
                    <a:pt x="924902" y="2412"/>
                  </a:lnTo>
                  <a:lnTo>
                    <a:pt x="912202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247840" y="2585339"/>
            <a:ext cx="2412365" cy="87630"/>
            <a:chOff x="247840" y="2585339"/>
            <a:chExt cx="2412365" cy="87630"/>
          </a:xfrm>
        </p:grpSpPr>
        <p:sp>
          <p:nvSpPr>
            <p:cNvPr id="24" name="object 24"/>
            <p:cNvSpPr/>
            <p:nvPr/>
          </p:nvSpPr>
          <p:spPr>
            <a:xfrm>
              <a:off x="247840" y="2585339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826"/>
                  </a:lnTo>
                  <a:lnTo>
                    <a:pt x="3428" y="26670"/>
                  </a:lnTo>
                  <a:lnTo>
                    <a:pt x="0" y="43561"/>
                  </a:lnTo>
                  <a:lnTo>
                    <a:pt x="3428" y="60451"/>
                  </a:lnTo>
                  <a:lnTo>
                    <a:pt x="12750" y="74295"/>
                  </a:lnTo>
                  <a:lnTo>
                    <a:pt x="26593" y="83693"/>
                  </a:lnTo>
                  <a:lnTo>
                    <a:pt x="43535" y="87122"/>
                  </a:lnTo>
                  <a:lnTo>
                    <a:pt x="2368486" y="87122"/>
                  </a:lnTo>
                  <a:lnTo>
                    <a:pt x="2385504" y="83693"/>
                  </a:lnTo>
                  <a:lnTo>
                    <a:pt x="2399347" y="74295"/>
                  </a:lnTo>
                  <a:lnTo>
                    <a:pt x="2408618" y="60451"/>
                  </a:lnTo>
                  <a:lnTo>
                    <a:pt x="2412047" y="43561"/>
                  </a:lnTo>
                  <a:lnTo>
                    <a:pt x="2408618" y="26670"/>
                  </a:lnTo>
                  <a:lnTo>
                    <a:pt x="2399347" y="12826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165478" y="2598293"/>
              <a:ext cx="785495" cy="60960"/>
            </a:xfrm>
            <a:custGeom>
              <a:avLst/>
              <a:gdLst/>
              <a:ahLst/>
              <a:cxnLst/>
              <a:rect l="l" t="t" r="r" b="b"/>
              <a:pathLst>
                <a:path w="785494" h="60960">
                  <a:moveTo>
                    <a:pt x="757554" y="0"/>
                  </a:moveTo>
                  <a:lnTo>
                    <a:pt x="27622" y="0"/>
                  </a:lnTo>
                  <a:lnTo>
                    <a:pt x="16865" y="2412"/>
                  </a:lnTo>
                  <a:lnTo>
                    <a:pt x="8089" y="8890"/>
                  </a:lnTo>
                  <a:lnTo>
                    <a:pt x="2171" y="18542"/>
                  </a:lnTo>
                  <a:lnTo>
                    <a:pt x="0" y="30353"/>
                  </a:lnTo>
                  <a:lnTo>
                    <a:pt x="2171" y="42291"/>
                  </a:lnTo>
                  <a:lnTo>
                    <a:pt x="8089" y="51943"/>
                  </a:lnTo>
                  <a:lnTo>
                    <a:pt x="16865" y="58420"/>
                  </a:lnTo>
                  <a:lnTo>
                    <a:pt x="27622" y="60833"/>
                  </a:lnTo>
                  <a:lnTo>
                    <a:pt x="757554" y="60833"/>
                  </a:lnTo>
                  <a:lnTo>
                    <a:pt x="768350" y="58420"/>
                  </a:lnTo>
                  <a:lnTo>
                    <a:pt x="777113" y="51943"/>
                  </a:lnTo>
                  <a:lnTo>
                    <a:pt x="783082" y="42291"/>
                  </a:lnTo>
                  <a:lnTo>
                    <a:pt x="785241" y="30353"/>
                  </a:lnTo>
                  <a:lnTo>
                    <a:pt x="783082" y="18542"/>
                  </a:lnTo>
                  <a:lnTo>
                    <a:pt x="777113" y="8890"/>
                  </a:lnTo>
                  <a:lnTo>
                    <a:pt x="768350" y="2412"/>
                  </a:lnTo>
                  <a:lnTo>
                    <a:pt x="757554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496620" y="2410714"/>
            <a:ext cx="21717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52245" y="2410714"/>
            <a:ext cx="5969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096770" y="2410714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07009" y="2680208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211681" y="2680208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068829" y="2680208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8720835" y="102717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8716771" y="1034498"/>
            <a:ext cx="3102610" cy="37125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9050" algn="just">
              <a:lnSpc>
                <a:spcPct val="100000"/>
              </a:lnSpc>
              <a:spcBef>
                <a:spcPts val="235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  <a:p>
            <a:pPr marL="12700" algn="just">
              <a:lnSpc>
                <a:spcPct val="100000"/>
              </a:lnSpc>
              <a:spcBef>
                <a:spcPts val="155"/>
              </a:spcBef>
            </a:pPr>
            <a:endParaRPr sz="1050" dirty="0">
              <a:latin typeface="Verdana"/>
              <a:cs typeface="Verdan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726805" y="4956175"/>
            <a:ext cx="2682875" cy="614079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20320">
              <a:lnSpc>
                <a:spcPct val="100000"/>
              </a:lnSpc>
              <a:spcBef>
                <a:spcPts val="525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12700" marR="5080">
              <a:lnSpc>
                <a:spcPct val="120000"/>
              </a:lnSpc>
              <a:spcBef>
                <a:spcPts val="209"/>
              </a:spcBef>
            </a:pPr>
            <a:r>
              <a:rPr lang="cs-CZ" sz="1050" dirty="0">
                <a:latin typeface="Verdana"/>
                <a:cs typeface="Verdana"/>
              </a:rPr>
              <a:t>Pokročilé lyžařky, které hledají lyže vhodné pro celodenní lyžování.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8738996" y="5638800"/>
            <a:ext cx="2421890" cy="1049646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34925">
              <a:lnSpc>
                <a:spcPct val="100000"/>
              </a:lnSpc>
              <a:spcBef>
                <a:spcPts val="445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38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Progresivní carving a hravost</a:t>
            </a:r>
          </a:p>
          <a:p>
            <a:pPr marL="177800" indent="-165100">
              <a:lnSpc>
                <a:spcPct val="100000"/>
              </a:lnSpc>
              <a:spcBef>
                <a:spcPts val="38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Sebedůvěra a kontrola</a:t>
            </a:r>
          </a:p>
          <a:p>
            <a:pPr marL="177800" indent="-165100">
              <a:lnSpc>
                <a:spcPct val="100000"/>
              </a:lnSpc>
              <a:spcBef>
                <a:spcPts val="38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-60" dirty="0">
                <a:latin typeface="Verdana"/>
                <a:cs typeface="Verdana"/>
              </a:rPr>
              <a:t>Dobrá ovladatelnost</a:t>
            </a:r>
            <a:r>
              <a:rPr sz="1050" spc="-60" dirty="0">
                <a:latin typeface="Verdana"/>
                <a:cs typeface="Verdana"/>
              </a:rPr>
              <a:t> 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lang="cs-CZ" sz="1050" spc="-10" dirty="0">
                <a:latin typeface="Verdana"/>
                <a:cs typeface="Verdana"/>
              </a:rPr>
              <a:t>Snadné a pohodlné</a:t>
            </a:r>
          </a:p>
        </p:txBody>
      </p:sp>
      <p:sp>
        <p:nvSpPr>
          <p:cNvPr id="36" name="object 36"/>
          <p:cNvSpPr/>
          <p:nvPr/>
        </p:nvSpPr>
        <p:spPr>
          <a:xfrm>
            <a:off x="8712200" y="49530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747252" y="56388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5096383" y="1058925"/>
            <a:ext cx="10731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L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248725" y="1058925"/>
            <a:ext cx="159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5093715" y="1031494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123307" y="2410460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5116448" y="2362033"/>
            <a:ext cx="1464310" cy="959485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lang="pt-BR" sz="1000" b="1" dirty="0">
                <a:latin typeface="Tahoma"/>
                <a:cs typeface="Tahoma"/>
              </a:rPr>
              <a:t>T E C H N O L O G I E </a:t>
            </a:r>
            <a:endParaRPr sz="1000" dirty="0">
              <a:latin typeface="Tahoma"/>
              <a:cs typeface="Tahoma"/>
            </a:endParaRPr>
          </a:p>
          <a:p>
            <a:pPr marL="187325" indent="-165735">
              <a:lnSpc>
                <a:spcPct val="100000"/>
              </a:lnSpc>
              <a:spcBef>
                <a:spcPts val="575"/>
              </a:spcBef>
              <a:buFont typeface="Times New Roman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V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A</a:t>
            </a:r>
            <a:r>
              <a:rPr sz="1050" spc="-80" dirty="0">
                <a:latin typeface="Verdana"/>
                <a:cs typeface="Verdana"/>
              </a:rPr>
              <a:t> </a:t>
            </a:r>
            <a:r>
              <a:rPr sz="1050" spc="-50" dirty="0">
                <a:latin typeface="Verdana"/>
                <a:cs typeface="Verdana"/>
              </a:rPr>
              <a:t>S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buFont typeface="Times New Roman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L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C</a:t>
            </a:r>
            <a:r>
              <a:rPr sz="1050" spc="-80" dirty="0">
                <a:latin typeface="Verdana"/>
                <a:cs typeface="Verdana"/>
              </a:rPr>
              <a:t> </a:t>
            </a:r>
            <a:r>
              <a:rPr sz="1050" spc="-50" dirty="0">
                <a:latin typeface="Verdana"/>
                <a:cs typeface="Verdana"/>
              </a:rPr>
              <a:t>T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buFont typeface="Times New Roman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Air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Tip</a:t>
            </a:r>
            <a:endParaRPr sz="1050" dirty="0">
              <a:latin typeface="Verdana"/>
              <a:cs typeface="Verdana"/>
            </a:endParaRPr>
          </a:p>
          <a:p>
            <a:pPr marL="187960" indent="-166370">
              <a:lnSpc>
                <a:spcPct val="100000"/>
              </a:lnSpc>
              <a:buFont typeface="Times New Roman"/>
              <a:buChar char="►"/>
              <a:tabLst>
                <a:tab pos="187960" algn="l"/>
              </a:tabLst>
            </a:pPr>
            <a:r>
              <a:rPr sz="1050" dirty="0">
                <a:latin typeface="Verdana"/>
                <a:cs typeface="Verdana"/>
              </a:rPr>
              <a:t>Boost</a:t>
            </a:r>
            <a:r>
              <a:rPr sz="1050" spc="-25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Flex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125592" y="3477259"/>
            <a:ext cx="148272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5123307" y="2839440"/>
            <a:ext cx="2943860" cy="619760"/>
            <a:chOff x="5123307" y="2839440"/>
            <a:chExt cx="2943860" cy="619760"/>
          </a:xfrm>
        </p:grpSpPr>
        <p:pic>
          <p:nvPicPr>
            <p:cNvPr id="45" name="object 45" descr="Une image contenant texte, carte de visite  Description générée automatiquement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073646" y="2989481"/>
              <a:ext cx="993165" cy="469363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453124" y="2864180"/>
              <a:ext cx="772922" cy="583742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885688" y="2839440"/>
              <a:ext cx="757999" cy="612800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5123307" y="3448431"/>
              <a:ext cx="2817495" cy="0"/>
            </a:xfrm>
            <a:custGeom>
              <a:avLst/>
              <a:gdLst/>
              <a:ahLst/>
              <a:cxnLst/>
              <a:rect l="l" t="t" r="r" b="b"/>
              <a:pathLst>
                <a:path w="2817495">
                  <a:moveTo>
                    <a:pt x="0" y="0"/>
                  </a:moveTo>
                  <a:lnTo>
                    <a:pt x="2816987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9" name="object 4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382889" y="4867317"/>
            <a:ext cx="390088" cy="389913"/>
          </a:xfrm>
          <a:prstGeom prst="rect">
            <a:avLst/>
          </a:prstGeom>
        </p:spPr>
      </p:pic>
      <p:sp>
        <p:nvSpPr>
          <p:cNvPr id="50" name="object 50"/>
          <p:cNvSpPr/>
          <p:nvPr/>
        </p:nvSpPr>
        <p:spPr>
          <a:xfrm>
            <a:off x="5117210" y="4757039"/>
            <a:ext cx="2817495" cy="10795"/>
          </a:xfrm>
          <a:custGeom>
            <a:avLst/>
            <a:gdLst/>
            <a:ahLst/>
            <a:cxnLst/>
            <a:rect l="l" t="t" r="r" b="b"/>
            <a:pathLst>
              <a:path w="2817495" h="10795">
                <a:moveTo>
                  <a:pt x="0" y="0"/>
                </a:moveTo>
                <a:lnTo>
                  <a:pt x="2816987" y="10668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5121402" y="4740747"/>
            <a:ext cx="2531110" cy="1824859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20320">
              <a:lnSpc>
                <a:spcPct val="100000"/>
              </a:lnSpc>
              <a:spcBef>
                <a:spcPts val="450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385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Bio pryskyřice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05" dirty="0">
                <a:latin typeface="Verdana"/>
                <a:cs typeface="Verdana"/>
              </a:rPr>
              <a:t>30%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Snížení uhlíkové stopy o 8 %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80%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</a:t>
            </a:r>
            <a:r>
              <a:rPr lang="cs-CZ" sz="1050" spc="65" dirty="0" err="1">
                <a:latin typeface="Verdana"/>
                <a:cs typeface="Verdana"/>
              </a:rPr>
              <a:t>titanalu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20%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LCT PEFC </a:t>
            </a: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dřevěné jádro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"zelená energie" při výrobě</a:t>
            </a: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pl-PL" sz="1050" dirty="0">
                <a:latin typeface="Verdana"/>
                <a:cs typeface="Verdana"/>
              </a:rPr>
              <a:t>Výroba i zdroje materiálů z Evropy  </a:t>
            </a:r>
            <a:endParaRPr sz="1050" dirty="0">
              <a:latin typeface="Verdana"/>
              <a:cs typeface="Verdana"/>
            </a:endParaRPr>
          </a:p>
        </p:txBody>
      </p:sp>
      <p:pic>
        <p:nvPicPr>
          <p:cNvPr id="52" name="object 5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909338" y="4867795"/>
            <a:ext cx="252131" cy="356116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9599421" y="153504"/>
            <a:ext cx="640803" cy="817283"/>
          </a:xfrm>
          <a:prstGeom prst="rect">
            <a:avLst/>
          </a:prstGeom>
        </p:spPr>
      </p:pic>
      <p:sp>
        <p:nvSpPr>
          <p:cNvPr id="57" name="object 51">
            <a:extLst>
              <a:ext uri="{FF2B5EF4-FFF2-40B4-BE49-F238E27FC236}">
                <a16:creationId xmlns:a16="http://schemas.microsoft.com/office/drawing/2014/main" id="{895FD45E-82E7-C66A-B6C6-D8F3632CDEF8}"/>
              </a:ext>
            </a:extLst>
          </p:cNvPr>
          <p:cNvSpPr txBox="1"/>
          <p:nvPr/>
        </p:nvSpPr>
        <p:spPr>
          <a:xfrm>
            <a:off x="5124958" y="260350"/>
            <a:ext cx="4307840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15950" algn="l"/>
                <a:tab pos="878205" algn="l"/>
                <a:tab pos="1309370" algn="l"/>
                <a:tab pos="1887220" algn="l"/>
                <a:tab pos="2195195" algn="l"/>
                <a:tab pos="2888615" algn="l"/>
                <a:tab pos="3321050" algn="l"/>
                <a:tab pos="3795395" algn="l"/>
              </a:tabLst>
            </a:pPr>
            <a:r>
              <a:rPr lang="cs-CZ" sz="1100" b="1" i="1" kern="0" spc="-5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Pro sněhové podmínky které skutečně najdete, ne pro ty, které očekáváte. </a:t>
            </a:r>
            <a:r>
              <a:rPr sz="1100" b="1" i="1" dirty="0">
                <a:latin typeface="Verdana"/>
                <a:cs typeface="Verdana"/>
              </a:rPr>
              <a:t>	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58" name="object 15">
            <a:extLst>
              <a:ext uri="{FF2B5EF4-FFF2-40B4-BE49-F238E27FC236}">
                <a16:creationId xmlns:a16="http://schemas.microsoft.com/office/drawing/2014/main" id="{F1D60B6A-B611-B97E-74E4-0801F008EBBD}"/>
              </a:ext>
            </a:extLst>
          </p:cNvPr>
          <p:cNvSpPr txBox="1"/>
          <p:nvPr/>
        </p:nvSpPr>
        <p:spPr>
          <a:xfrm>
            <a:off x="189128" y="5334000"/>
            <a:ext cx="2513408" cy="1192633"/>
          </a:xfrm>
          <a:prstGeom prst="rect">
            <a:avLst/>
          </a:prstGeom>
          <a:ln w="12700">
            <a:noFill/>
          </a:ln>
        </p:spPr>
        <p:txBody>
          <a:bodyPr vert="horz" wrap="square" lIns="0" tIns="58419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459"/>
              </a:spcBef>
            </a:pP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50" dirty="0">
                <a:latin typeface="Tahoma"/>
                <a:cs typeface="Tahoma"/>
              </a:rPr>
              <a:t>D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114" dirty="0">
                <a:latin typeface="Tahoma"/>
                <a:cs typeface="Tahoma"/>
              </a:rPr>
              <a:t> 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G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" dirty="0">
                <a:latin typeface="Tahoma"/>
                <a:cs typeface="Tahoma"/>
              </a:rPr>
              <a:t>E</a:t>
            </a:r>
            <a:endParaRPr sz="1000" dirty="0">
              <a:latin typeface="Tahoma"/>
              <a:cs typeface="Tahoma"/>
            </a:endParaRPr>
          </a:p>
          <a:p>
            <a:pPr marL="8890">
              <a:lnSpc>
                <a:spcPct val="115000"/>
              </a:lnSpc>
              <a:spcBef>
                <a:spcPts val="265"/>
              </a:spcBef>
              <a:spcAft>
                <a:spcPts val="800"/>
              </a:spcAft>
            </a:pPr>
            <a:r>
              <a:rPr lang="cs-CZ" sz="1000" i="1" kern="100" spc="-9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ARCADE jsou určeny pro sníh, jaký skutečně                        najdete, a ne pro ten, jaký očekáváte. </a:t>
            </a:r>
            <a:endParaRPr lang="cs-CZ" sz="1000" kern="10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cs-CZ" sz="1000" b="1" i="1" spc="-90" dirty="0">
                <a:solidFill>
                  <a:schemeClr val="bg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100 % delší oblouky.</a:t>
            </a:r>
            <a:r>
              <a:rPr lang="cs-CZ" sz="1000" dirty="0">
                <a:solidFill>
                  <a:schemeClr val="bg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cs-CZ" sz="1000" b="1" i="1" kern="100" spc="-90" dirty="0">
                <a:solidFill>
                  <a:schemeClr val="bg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</a:t>
            </a:r>
            <a:endParaRPr lang="cs-CZ" sz="1000" kern="100" dirty="0">
              <a:solidFill>
                <a:schemeClr val="bg1">
                  <a:lumMod val="50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73660" marR="321310">
              <a:spcBef>
                <a:spcPts val="409"/>
              </a:spcBef>
            </a:pPr>
            <a:endParaRPr sz="1000" b="1" i="1" spc="-330" dirty="0">
              <a:solidFill>
                <a:srgbClr val="7E7E7E"/>
              </a:solidFill>
              <a:latin typeface="Verdana"/>
            </a:endParaRPr>
          </a:p>
        </p:txBody>
      </p:sp>
      <p:sp>
        <p:nvSpPr>
          <p:cNvPr id="54" name="TextovéPole 53">
            <a:extLst>
              <a:ext uri="{FF2B5EF4-FFF2-40B4-BE49-F238E27FC236}">
                <a16:creationId xmlns:a16="http://schemas.microsoft.com/office/drawing/2014/main" id="{F2B79258-4D28-F505-8D37-EB97AFBC33E2}"/>
              </a:ext>
            </a:extLst>
          </p:cNvPr>
          <p:cNvSpPr txBox="1"/>
          <p:nvPr/>
        </p:nvSpPr>
        <p:spPr>
          <a:xfrm>
            <a:off x="8460241" y="1182231"/>
            <a:ext cx="357935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00" dirty="0">
                <a:latin typeface="Verdana"/>
                <a:ea typeface="Verdana"/>
              </a:rPr>
              <a:t>Lyže Rossignol </a:t>
            </a:r>
            <a:r>
              <a:rPr lang="cs-CZ" sz="1000" dirty="0" err="1">
                <a:latin typeface="Verdana"/>
                <a:ea typeface="Verdana"/>
              </a:rPr>
              <a:t>Arcade</a:t>
            </a:r>
            <a:r>
              <a:rPr lang="cs-CZ" sz="1000" dirty="0">
                <a:latin typeface="Verdana"/>
                <a:ea typeface="Verdana"/>
              </a:rPr>
              <a:t> W 84 nově definují kategorii </a:t>
            </a:r>
            <a:r>
              <a:rPr lang="cs-CZ" sz="1000" dirty="0" err="1">
                <a:latin typeface="Verdana"/>
                <a:ea typeface="Verdana"/>
              </a:rPr>
              <a:t>all-mountain</a:t>
            </a:r>
            <a:r>
              <a:rPr lang="cs-CZ" sz="1000" dirty="0">
                <a:latin typeface="Verdana"/>
                <a:ea typeface="Verdana"/>
              </a:rPr>
              <a:t> lyží s osobitostí, na kterých dokážete lyžovat doslova 100% kdekoliv za jakýchkoli i v průběhu dne za měnících se  sněhových podmínek. Jsou navrženy s ohledem na pokročilé a zkušené lyžařky a vyvažují kombinaci závodní technologie a </a:t>
            </a:r>
            <a:r>
              <a:rPr lang="cs-CZ" sz="1000" dirty="0" err="1">
                <a:latin typeface="Verdana"/>
                <a:ea typeface="Verdana"/>
              </a:rPr>
              <a:t>freeridové</a:t>
            </a:r>
            <a:r>
              <a:rPr lang="cs-CZ" sz="1000" dirty="0">
                <a:latin typeface="Verdana"/>
                <a:ea typeface="Verdana"/>
              </a:rPr>
              <a:t> konstrukce a vytvářejí tak zcela nový zážitek. Kombinace kratšího poloměru oblouku a širšího 84 mm středu s rockerem špičky a patky, umožňují progresivní carving v každém terénu.  Díky AIR TIP společně s VAS </a:t>
            </a:r>
            <a:r>
              <a:rPr lang="cs-CZ" sz="1000" dirty="0" err="1">
                <a:latin typeface="Verdana"/>
                <a:ea typeface="Verdana"/>
              </a:rPr>
              <a:t>techologií</a:t>
            </a:r>
            <a:r>
              <a:rPr lang="cs-CZ" sz="1000" dirty="0">
                <a:latin typeface="Verdana"/>
                <a:ea typeface="Verdana"/>
              </a:rPr>
              <a:t> na tlumení vibrací nabízejí rychlou iniciaci oblouků a plynulé ovládání v rychlosti. Skvělé držení pak zabezpečí LCT konstrukce jádra s </a:t>
            </a:r>
            <a:r>
              <a:rPr lang="cs-CZ" sz="1000" dirty="0" err="1">
                <a:latin typeface="Verdana"/>
                <a:ea typeface="Verdana"/>
              </a:rPr>
              <a:t>Titanalem</a:t>
            </a:r>
            <a:r>
              <a:rPr lang="cs-CZ" sz="1000" dirty="0">
                <a:latin typeface="Verdana"/>
                <a:ea typeface="Verdana"/>
              </a:rPr>
              <a:t> ve středu lyže - v dámské nejtvrdší  flexi </a:t>
            </a:r>
            <a:r>
              <a:rPr lang="cs-CZ" sz="1000" dirty="0" err="1">
                <a:latin typeface="Verdana"/>
                <a:ea typeface="Verdana"/>
              </a:rPr>
              <a:t>Boost</a:t>
            </a:r>
            <a:r>
              <a:rPr lang="cs-CZ" sz="1000" dirty="0">
                <a:latin typeface="Verdana"/>
                <a:ea typeface="Verdana"/>
              </a:rPr>
              <a:t> </a:t>
            </a:r>
            <a:r>
              <a:rPr lang="cs-CZ" sz="1000" dirty="0" err="1">
                <a:latin typeface="Verdana"/>
                <a:ea typeface="Verdana"/>
              </a:rPr>
              <a:t>Flex</a:t>
            </a:r>
            <a:r>
              <a:rPr lang="cs-CZ" sz="1000" dirty="0">
                <a:latin typeface="Verdana"/>
                <a:ea typeface="Verdana"/>
              </a:rPr>
              <a:t>. Špička a pata s rockerem udržují </a:t>
            </a:r>
            <a:r>
              <a:rPr lang="cs-CZ" sz="1000" dirty="0" err="1">
                <a:latin typeface="Verdana"/>
                <a:ea typeface="Verdana"/>
              </a:rPr>
              <a:t>freeridovou</a:t>
            </a:r>
            <a:r>
              <a:rPr lang="cs-CZ" sz="1000" dirty="0">
                <a:latin typeface="Verdana"/>
                <a:ea typeface="Verdana"/>
              </a:rPr>
              <a:t> přizpůsobivost v měnících se sněhových podmínkách a rozšířené boční krojení </a:t>
            </a:r>
            <a:r>
              <a:rPr lang="cs-CZ" sz="1000" dirty="0" err="1">
                <a:latin typeface="Verdana"/>
                <a:ea typeface="Verdana"/>
              </a:rPr>
              <a:t>Extended</a:t>
            </a:r>
            <a:r>
              <a:rPr lang="cs-CZ" sz="1000" dirty="0">
                <a:latin typeface="Verdana"/>
                <a:ea typeface="Verdana"/>
              </a:rPr>
              <a:t> s obdélníkovou konstrukcí  </a:t>
            </a:r>
            <a:r>
              <a:rPr lang="cs-CZ" sz="1000" dirty="0" err="1">
                <a:latin typeface="Verdana"/>
                <a:ea typeface="Verdana"/>
              </a:rPr>
              <a:t>Rectangular</a:t>
            </a:r>
            <a:r>
              <a:rPr lang="cs-CZ" sz="1000" dirty="0">
                <a:latin typeface="Verdana"/>
                <a:ea typeface="Verdana"/>
              </a:rPr>
              <a:t> </a:t>
            </a:r>
            <a:r>
              <a:rPr lang="cs-CZ" sz="1000" dirty="0" err="1">
                <a:latin typeface="Verdana"/>
                <a:ea typeface="Verdana"/>
              </a:rPr>
              <a:t>Sidewall</a:t>
            </a:r>
            <a:r>
              <a:rPr lang="cs-CZ" sz="1000" dirty="0">
                <a:latin typeface="Verdana"/>
                <a:ea typeface="Verdana"/>
              </a:rPr>
              <a:t> nabízí přesnost při carvingu. Lyže mají </a:t>
            </a:r>
            <a:r>
              <a:rPr lang="cs-CZ" sz="1000" dirty="0" err="1">
                <a:latin typeface="Verdana"/>
                <a:ea typeface="Verdana"/>
              </a:rPr>
              <a:t>Sintrovanou</a:t>
            </a:r>
            <a:r>
              <a:rPr lang="cs-CZ" sz="1000" dirty="0">
                <a:latin typeface="Verdana"/>
                <a:ea typeface="Verdana"/>
              </a:rPr>
              <a:t> HD skluznici pro maximální skluz. Jsou vyrobeny pro pistu, která je v daný den realitou, oproti sněhovým podmínkám které očekáváte, takže můžete </a:t>
            </a:r>
            <a:r>
              <a:rPr lang="cs-CZ" sz="1000" dirty="0" err="1">
                <a:latin typeface="Verdana"/>
                <a:ea typeface="Verdana"/>
              </a:rPr>
              <a:t>carvovat</a:t>
            </a:r>
            <a:r>
              <a:rPr lang="cs-CZ" sz="1000" dirty="0">
                <a:latin typeface="Verdana"/>
                <a:ea typeface="Verdana"/>
              </a:rPr>
              <a:t> od první sedačky až po poslední "lano" a to po celou zimní sezonu.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Une image contenant boisson gazeuse, Matière transparente, bouteille, verre  Description générée automatiquement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57670" y="104029"/>
            <a:ext cx="1157951" cy="668244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7845" y="242392"/>
            <a:ext cx="2991485" cy="7283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295"/>
              </a:lnSpc>
              <a:spcBef>
                <a:spcPts val="105"/>
              </a:spcBef>
            </a:pPr>
            <a:r>
              <a:rPr sz="1100" spc="85" dirty="0">
                <a:solidFill>
                  <a:srgbClr val="7E7E7E"/>
                </a:solidFill>
                <a:latin typeface="Verdana"/>
                <a:cs typeface="Verdana"/>
              </a:rPr>
              <a:t>WOMEN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 SKIS</a:t>
            </a:r>
            <a:r>
              <a:rPr sz="1100" spc="-6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55" dirty="0">
                <a:solidFill>
                  <a:srgbClr val="7E7E7E"/>
                </a:solidFill>
                <a:latin typeface="Verdana"/>
                <a:cs typeface="Verdana"/>
              </a:rPr>
              <a:t>–</a:t>
            </a:r>
            <a:r>
              <a:rPr sz="1100" spc="-5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7E7E7E"/>
                </a:solidFill>
                <a:latin typeface="Verdana"/>
                <a:cs typeface="Verdana"/>
              </a:rPr>
              <a:t>ALL</a:t>
            </a:r>
            <a:r>
              <a:rPr sz="1100" spc="-6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MOUNTAIN</a:t>
            </a:r>
            <a:endParaRPr sz="1100">
              <a:latin typeface="Verdana"/>
              <a:cs typeface="Verdana"/>
            </a:endParaRPr>
          </a:p>
          <a:p>
            <a:pPr marL="12700">
              <a:lnSpc>
                <a:spcPts val="2855"/>
              </a:lnSpc>
              <a:tabLst>
                <a:tab pos="1951989" algn="l"/>
              </a:tabLst>
            </a:pPr>
            <a:r>
              <a:rPr sz="2400" b="1" spc="19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R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40" dirty="0">
                <a:solidFill>
                  <a:srgbClr val="030505"/>
                </a:solidFill>
                <a:latin typeface="Tahoma"/>
                <a:cs typeface="Tahoma"/>
              </a:rPr>
              <a:t>C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9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0" dirty="0">
                <a:solidFill>
                  <a:srgbClr val="030505"/>
                </a:solidFill>
                <a:latin typeface="Tahoma"/>
                <a:cs typeface="Tahoma"/>
              </a:rPr>
              <a:t>D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8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	</a:t>
            </a:r>
            <a:r>
              <a:rPr sz="2400" b="1" spc="320" dirty="0">
                <a:solidFill>
                  <a:srgbClr val="030505"/>
                </a:solidFill>
                <a:latin typeface="Tahoma"/>
                <a:cs typeface="Tahoma"/>
              </a:rPr>
              <a:t>W</a:t>
            </a:r>
            <a:r>
              <a:rPr sz="2400" b="1" spc="190" dirty="0">
                <a:solidFill>
                  <a:srgbClr val="030505"/>
                </a:solidFill>
                <a:latin typeface="Tahoma"/>
                <a:cs typeface="Tahoma"/>
              </a:rPr>
              <a:t> 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8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50" dirty="0">
                <a:solidFill>
                  <a:srgbClr val="030505"/>
                </a:solidFill>
                <a:latin typeface="Tahoma"/>
                <a:cs typeface="Tahoma"/>
              </a:rPr>
              <a:t>2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RAOFY04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7845" y="1104138"/>
            <a:ext cx="1783080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Verdana"/>
                <a:cs typeface="Verdana"/>
              </a:rPr>
              <a:t>RROFY04</a:t>
            </a:r>
            <a:r>
              <a:rPr sz="1100" spc="34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ARCADE </a:t>
            </a:r>
            <a:r>
              <a:rPr sz="1100" spc="130" dirty="0">
                <a:latin typeface="Verdana"/>
                <a:cs typeface="Verdana"/>
              </a:rPr>
              <a:t>W</a:t>
            </a:r>
            <a:r>
              <a:rPr sz="1100" spc="2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82 </a:t>
            </a:r>
            <a:r>
              <a:rPr sz="1100" spc="-135" dirty="0">
                <a:latin typeface="Verdana"/>
                <a:cs typeface="Verdana"/>
              </a:rPr>
              <a:t>XP11</a:t>
            </a:r>
            <a:r>
              <a:rPr sz="1100" spc="-95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105" dirty="0">
                <a:latin typeface="Verdana"/>
                <a:cs typeface="Verdana"/>
              </a:rPr>
              <a:t> </a:t>
            </a:r>
            <a:r>
              <a:rPr lang="cs-CZ" sz="1100" b="1" spc="-105" dirty="0">
                <a:solidFill>
                  <a:srgbClr val="292729"/>
                </a:solidFill>
                <a:latin typeface="Tahoma"/>
                <a:cs typeface="Tahoma"/>
              </a:rPr>
              <a:t>13 990,- </a:t>
            </a:r>
            <a:endParaRPr sz="1100" dirty="0">
              <a:latin typeface="Tahoma"/>
              <a:cs typeface="Tahoma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5123307" y="1272005"/>
          <a:ext cx="2940050" cy="113664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4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7325">
                <a:tc>
                  <a:txBody>
                    <a:bodyPr/>
                    <a:lstStyle/>
                    <a:p>
                      <a:pPr marL="3175">
                        <a:lnSpc>
                          <a:spcPts val="1230"/>
                        </a:lnSpc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XPRESS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 marL="317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80" dirty="0">
                          <a:latin typeface="Verdana"/>
                          <a:cs typeface="Verdana"/>
                        </a:rPr>
                        <a:t>144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50" dirty="0">
                          <a:latin typeface="Verdana"/>
                          <a:cs typeface="Verdana"/>
                        </a:rPr>
                        <a:t>152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160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168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176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40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 marL="317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132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82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120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 marL="317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85" dirty="0">
                          <a:latin typeface="Verdana"/>
                          <a:cs typeface="Verdana"/>
                        </a:rPr>
                        <a:t>13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(168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pPr marL="317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3,4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(168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5120385" y="3654958"/>
            <a:ext cx="1256030" cy="986155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3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LCT</a:t>
            </a:r>
            <a:r>
              <a:rPr sz="1050" spc="-40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wood</a:t>
            </a:r>
            <a:r>
              <a:rPr sz="1050" spc="-10" dirty="0">
                <a:latin typeface="Verdana"/>
                <a:cs typeface="Verdana"/>
              </a:rPr>
              <a:t> </a:t>
            </a:r>
            <a:r>
              <a:rPr sz="1050" spc="35" dirty="0">
                <a:latin typeface="Verdana"/>
                <a:cs typeface="Verdana"/>
              </a:rPr>
              <a:t>PEFC</a:t>
            </a:r>
            <a:endParaRPr sz="105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-10" dirty="0">
                <a:latin typeface="Verdana"/>
                <a:cs typeface="Verdana"/>
              </a:rPr>
              <a:t>Carbon</a:t>
            </a:r>
            <a:endParaRPr sz="1050">
              <a:latin typeface="Verdana"/>
              <a:cs typeface="Verdana"/>
            </a:endParaRPr>
          </a:p>
          <a:p>
            <a:pPr marL="187960">
              <a:lnSpc>
                <a:spcPct val="100000"/>
              </a:lnSpc>
              <a:spcBef>
                <a:spcPts val="254"/>
              </a:spcBef>
            </a:pPr>
            <a:r>
              <a:rPr sz="1050" spc="-10" dirty="0">
                <a:latin typeface="Verdana"/>
                <a:cs typeface="Verdana"/>
              </a:rPr>
              <a:t>reinforcement</a:t>
            </a:r>
            <a:endParaRPr sz="1050">
              <a:latin typeface="Verdana"/>
              <a:cs typeface="Verdana"/>
            </a:endParaRPr>
          </a:p>
          <a:p>
            <a:pPr marL="177800" marR="238760" indent="-165735">
              <a:lnSpc>
                <a:spcPct val="120000"/>
              </a:lnSpc>
              <a:buFont typeface="Times New Roman"/>
              <a:buChar char="►"/>
              <a:tabLst>
                <a:tab pos="194945" algn="l"/>
              </a:tabLst>
            </a:pPr>
            <a:r>
              <a:rPr sz="1050" spc="-10" dirty="0">
                <a:latin typeface="Verdana"/>
                <a:cs typeface="Verdana"/>
              </a:rPr>
              <a:t>Rectangular 	sidewall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68567" y="3686047"/>
            <a:ext cx="124650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Tip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70" dirty="0">
                <a:latin typeface="Verdana"/>
                <a:cs typeface="Verdana"/>
              </a:rPr>
              <a:t>&amp;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Tail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68567" y="4117035"/>
            <a:ext cx="1369060" cy="1873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Extended</a:t>
            </a:r>
            <a:r>
              <a:rPr sz="1050" spc="5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pic>
        <p:nvPicPr>
          <p:cNvPr id="9" name="object 9" descr="Une image contenant léger  Description générée automatiquement avec une confiance moyenne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4838" y="3247263"/>
            <a:ext cx="2478201" cy="560565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243027" y="2385517"/>
            <a:ext cx="1454785" cy="657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75" dirty="0">
                <a:latin typeface="Tahoma"/>
                <a:cs typeface="Tahoma"/>
              </a:rPr>
              <a:t>V Á Z Á N Í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050" spc="-10" dirty="0">
                <a:latin typeface="Verdana"/>
                <a:cs typeface="Verdana"/>
              </a:rPr>
              <a:t>FCODW03</a:t>
            </a:r>
            <a:endParaRPr sz="1050" dirty="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</a:pPr>
            <a:r>
              <a:rPr sz="1050" dirty="0">
                <a:latin typeface="Verdana"/>
                <a:cs typeface="Verdana"/>
              </a:rPr>
              <a:t>XPRESS</a:t>
            </a:r>
            <a:r>
              <a:rPr sz="1050" spc="-110" dirty="0">
                <a:latin typeface="Verdana"/>
                <a:cs typeface="Verdana"/>
              </a:rPr>
              <a:t> </a:t>
            </a:r>
            <a:r>
              <a:rPr sz="1050" spc="130" dirty="0">
                <a:latin typeface="Verdana"/>
                <a:cs typeface="Verdana"/>
              </a:rPr>
              <a:t>W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285" dirty="0">
                <a:latin typeface="Verdana"/>
                <a:cs typeface="Verdana"/>
              </a:rPr>
              <a:t>11</a:t>
            </a:r>
            <a:r>
              <a:rPr sz="1050" spc="-105" dirty="0">
                <a:latin typeface="Verdana"/>
                <a:cs typeface="Verdana"/>
              </a:rPr>
              <a:t> </a:t>
            </a:r>
            <a:r>
              <a:rPr sz="1050" spc="60" dirty="0">
                <a:latin typeface="Verdana"/>
                <a:cs typeface="Verdana"/>
              </a:rPr>
              <a:t>GW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B83 </a:t>
            </a:r>
            <a:r>
              <a:rPr sz="1050" dirty="0">
                <a:latin typeface="Verdana"/>
                <a:cs typeface="Verdana"/>
              </a:rPr>
              <a:t>WHITE</a:t>
            </a:r>
            <a:r>
              <a:rPr sz="1050" spc="-75" dirty="0">
                <a:latin typeface="Verdana"/>
                <a:cs typeface="Verdana"/>
              </a:rPr>
              <a:t> </a:t>
            </a:r>
            <a:r>
              <a:rPr sz="1050" spc="45" dirty="0">
                <a:latin typeface="Verdana"/>
                <a:cs typeface="Verdana"/>
              </a:rPr>
              <a:t>ALMOND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41985" y="2341372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5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247840" y="1648079"/>
            <a:ext cx="2412365" cy="86995"/>
            <a:chOff x="247840" y="1648079"/>
            <a:chExt cx="2412365" cy="86995"/>
          </a:xfrm>
        </p:grpSpPr>
        <p:sp>
          <p:nvSpPr>
            <p:cNvPr id="13" name="object 13"/>
            <p:cNvSpPr/>
            <p:nvPr/>
          </p:nvSpPr>
          <p:spPr>
            <a:xfrm>
              <a:off x="247840" y="1648079"/>
              <a:ext cx="2412365" cy="86995"/>
            </a:xfrm>
            <a:custGeom>
              <a:avLst/>
              <a:gdLst/>
              <a:ahLst/>
              <a:cxnLst/>
              <a:rect l="l" t="t" r="r" b="b"/>
              <a:pathLst>
                <a:path w="2412365" h="86994">
                  <a:moveTo>
                    <a:pt x="2368486" y="0"/>
                  </a:moveTo>
                  <a:lnTo>
                    <a:pt x="43535" y="0"/>
                  </a:lnTo>
                  <a:lnTo>
                    <a:pt x="26593" y="3429"/>
                  </a:lnTo>
                  <a:lnTo>
                    <a:pt x="12750" y="12700"/>
                  </a:lnTo>
                  <a:lnTo>
                    <a:pt x="3428" y="26543"/>
                  </a:lnTo>
                  <a:lnTo>
                    <a:pt x="0" y="43434"/>
                  </a:lnTo>
                  <a:lnTo>
                    <a:pt x="3428" y="60451"/>
                  </a:lnTo>
                  <a:lnTo>
                    <a:pt x="12750" y="74295"/>
                  </a:lnTo>
                  <a:lnTo>
                    <a:pt x="26593" y="83566"/>
                  </a:lnTo>
                  <a:lnTo>
                    <a:pt x="43535" y="86995"/>
                  </a:lnTo>
                  <a:lnTo>
                    <a:pt x="2368486" y="86995"/>
                  </a:lnTo>
                  <a:lnTo>
                    <a:pt x="2385504" y="83566"/>
                  </a:lnTo>
                  <a:lnTo>
                    <a:pt x="2399347" y="74295"/>
                  </a:lnTo>
                  <a:lnTo>
                    <a:pt x="2408618" y="60451"/>
                  </a:lnTo>
                  <a:lnTo>
                    <a:pt x="2412047" y="43434"/>
                  </a:lnTo>
                  <a:lnTo>
                    <a:pt x="2408618" y="26543"/>
                  </a:lnTo>
                  <a:lnTo>
                    <a:pt x="2399347" y="12700"/>
                  </a:lnTo>
                  <a:lnTo>
                    <a:pt x="2385504" y="3429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14755" y="1659509"/>
              <a:ext cx="944880" cy="60960"/>
            </a:xfrm>
            <a:custGeom>
              <a:avLst/>
              <a:gdLst/>
              <a:ahLst/>
              <a:cxnLst/>
              <a:rect l="l" t="t" r="r" b="b"/>
              <a:pathLst>
                <a:path w="944880" h="60960">
                  <a:moveTo>
                    <a:pt x="912215" y="0"/>
                  </a:moveTo>
                  <a:lnTo>
                    <a:pt x="32575" y="0"/>
                  </a:lnTo>
                  <a:lnTo>
                    <a:pt x="19888" y="2412"/>
                  </a:lnTo>
                  <a:lnTo>
                    <a:pt x="9537" y="8889"/>
                  </a:lnTo>
                  <a:lnTo>
                    <a:pt x="2552" y="18541"/>
                  </a:lnTo>
                  <a:lnTo>
                    <a:pt x="0" y="30352"/>
                  </a:lnTo>
                  <a:lnTo>
                    <a:pt x="2552" y="42290"/>
                  </a:lnTo>
                  <a:lnTo>
                    <a:pt x="9537" y="51942"/>
                  </a:lnTo>
                  <a:lnTo>
                    <a:pt x="19888" y="58419"/>
                  </a:lnTo>
                  <a:lnTo>
                    <a:pt x="32575" y="60832"/>
                  </a:lnTo>
                  <a:lnTo>
                    <a:pt x="912215" y="60832"/>
                  </a:lnTo>
                  <a:lnTo>
                    <a:pt x="924915" y="58419"/>
                  </a:lnTo>
                  <a:lnTo>
                    <a:pt x="935329" y="51942"/>
                  </a:lnTo>
                  <a:lnTo>
                    <a:pt x="942314" y="42290"/>
                  </a:lnTo>
                  <a:lnTo>
                    <a:pt x="944854" y="30352"/>
                  </a:lnTo>
                  <a:lnTo>
                    <a:pt x="942314" y="18541"/>
                  </a:lnTo>
                  <a:lnTo>
                    <a:pt x="935329" y="8889"/>
                  </a:lnTo>
                  <a:lnTo>
                    <a:pt x="924915" y="2412"/>
                  </a:lnTo>
                  <a:lnTo>
                    <a:pt x="912215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247840" y="1918335"/>
            <a:ext cx="2412365" cy="87630"/>
            <a:chOff x="247840" y="1918335"/>
            <a:chExt cx="2412365" cy="87630"/>
          </a:xfrm>
        </p:grpSpPr>
        <p:sp>
          <p:nvSpPr>
            <p:cNvPr id="16" name="object 16"/>
            <p:cNvSpPr/>
            <p:nvPr/>
          </p:nvSpPr>
          <p:spPr>
            <a:xfrm>
              <a:off x="247840" y="1918335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826"/>
                  </a:lnTo>
                  <a:lnTo>
                    <a:pt x="3428" y="26669"/>
                  </a:lnTo>
                  <a:lnTo>
                    <a:pt x="0" y="43561"/>
                  </a:lnTo>
                  <a:lnTo>
                    <a:pt x="3428" y="60451"/>
                  </a:lnTo>
                  <a:lnTo>
                    <a:pt x="12750" y="74294"/>
                  </a:lnTo>
                  <a:lnTo>
                    <a:pt x="26593" y="83692"/>
                  </a:lnTo>
                  <a:lnTo>
                    <a:pt x="43535" y="87122"/>
                  </a:lnTo>
                  <a:lnTo>
                    <a:pt x="2368486" y="87122"/>
                  </a:lnTo>
                  <a:lnTo>
                    <a:pt x="2385504" y="83692"/>
                  </a:lnTo>
                  <a:lnTo>
                    <a:pt x="2399347" y="74294"/>
                  </a:lnTo>
                  <a:lnTo>
                    <a:pt x="2408618" y="60451"/>
                  </a:lnTo>
                  <a:lnTo>
                    <a:pt x="2412047" y="43561"/>
                  </a:lnTo>
                  <a:lnTo>
                    <a:pt x="2408618" y="26669"/>
                  </a:lnTo>
                  <a:lnTo>
                    <a:pt x="2399347" y="12826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34746" y="1930781"/>
              <a:ext cx="1256030" cy="60960"/>
            </a:xfrm>
            <a:custGeom>
              <a:avLst/>
              <a:gdLst/>
              <a:ahLst/>
              <a:cxnLst/>
              <a:rect l="l" t="t" r="r" b="b"/>
              <a:pathLst>
                <a:path w="1256030" h="60960">
                  <a:moveTo>
                    <a:pt x="1211630" y="0"/>
                  </a:moveTo>
                  <a:lnTo>
                    <a:pt x="44170" y="0"/>
                  </a:lnTo>
                  <a:lnTo>
                    <a:pt x="26962" y="2413"/>
                  </a:lnTo>
                  <a:lnTo>
                    <a:pt x="12928" y="9017"/>
                  </a:lnTo>
                  <a:lnTo>
                    <a:pt x="3467" y="18669"/>
                  </a:lnTo>
                  <a:lnTo>
                    <a:pt x="0" y="30480"/>
                  </a:lnTo>
                  <a:lnTo>
                    <a:pt x="3467" y="42291"/>
                  </a:lnTo>
                  <a:lnTo>
                    <a:pt x="12928" y="51943"/>
                  </a:lnTo>
                  <a:lnTo>
                    <a:pt x="26962" y="58420"/>
                  </a:lnTo>
                  <a:lnTo>
                    <a:pt x="44170" y="60833"/>
                  </a:lnTo>
                  <a:lnTo>
                    <a:pt x="1211630" y="60833"/>
                  </a:lnTo>
                  <a:lnTo>
                    <a:pt x="1228902" y="58420"/>
                  </a:lnTo>
                  <a:lnTo>
                    <a:pt x="1242872" y="51943"/>
                  </a:lnTo>
                  <a:lnTo>
                    <a:pt x="1252397" y="42291"/>
                  </a:lnTo>
                  <a:lnTo>
                    <a:pt x="1255826" y="30480"/>
                  </a:lnTo>
                  <a:lnTo>
                    <a:pt x="1252397" y="18669"/>
                  </a:lnTo>
                  <a:lnTo>
                    <a:pt x="1242872" y="9017"/>
                  </a:lnTo>
                  <a:lnTo>
                    <a:pt x="1228902" y="2413"/>
                  </a:lnTo>
                  <a:lnTo>
                    <a:pt x="1211630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96620" y="1743583"/>
            <a:ext cx="21717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52245" y="1743583"/>
            <a:ext cx="5969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096770" y="1743583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07009" y="2012950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211681" y="2012950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068829" y="2012950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11851893" y="187528"/>
            <a:ext cx="245745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35" dirty="0">
                <a:solidFill>
                  <a:srgbClr val="FCFBFF"/>
                </a:solidFill>
                <a:latin typeface="Tahoma"/>
                <a:cs typeface="Tahoma"/>
              </a:rPr>
              <a:t>CO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8720835" y="102717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8716771" y="1034498"/>
            <a:ext cx="2959735" cy="18402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235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735059" y="5257800"/>
            <a:ext cx="1878330" cy="450215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17145">
              <a:lnSpc>
                <a:spcPct val="100000"/>
              </a:lnSpc>
              <a:spcBef>
                <a:spcPts val="455"/>
              </a:spcBef>
            </a:pPr>
            <a:r>
              <a:rPr lang="cs-CZ" sz="1050" dirty="0">
                <a:latin typeface="Verdana"/>
                <a:cs typeface="Verdana"/>
              </a:rPr>
              <a:t>Lyžařky na střední úrovni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8738996" y="5791200"/>
            <a:ext cx="2075814" cy="430530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34925">
              <a:lnSpc>
                <a:spcPct val="100000"/>
              </a:lnSpc>
              <a:spcBef>
                <a:spcPts val="450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375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Hladký kontakt se sněhem</a:t>
            </a:r>
          </a:p>
        </p:txBody>
      </p:sp>
      <p:sp>
        <p:nvSpPr>
          <p:cNvPr id="34" name="object 34"/>
          <p:cNvSpPr/>
          <p:nvPr/>
        </p:nvSpPr>
        <p:spPr>
          <a:xfrm>
            <a:off x="8712200" y="52578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747252" y="57912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5096383" y="1058925"/>
            <a:ext cx="10731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L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248725" y="1058925"/>
            <a:ext cx="159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5093715" y="1031494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123307" y="2410460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5116448" y="2362033"/>
            <a:ext cx="1464310" cy="959485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lang="pt-BR" sz="1000" b="1" dirty="0">
                <a:latin typeface="Tahoma"/>
                <a:cs typeface="Tahoma"/>
              </a:rPr>
              <a:t>T E C H N O L O G I E </a:t>
            </a:r>
            <a:endParaRPr sz="1000" dirty="0">
              <a:latin typeface="Tahoma"/>
              <a:cs typeface="Tahoma"/>
            </a:endParaRPr>
          </a:p>
          <a:p>
            <a:pPr marL="187325" indent="-165735">
              <a:lnSpc>
                <a:spcPct val="100000"/>
              </a:lnSpc>
              <a:spcBef>
                <a:spcPts val="575"/>
              </a:spcBef>
              <a:buFont typeface="Times New Roman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V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A</a:t>
            </a:r>
            <a:r>
              <a:rPr sz="1050" spc="-80" dirty="0">
                <a:latin typeface="Verdana"/>
                <a:cs typeface="Verdana"/>
              </a:rPr>
              <a:t> </a:t>
            </a:r>
            <a:r>
              <a:rPr sz="1050" spc="-50" dirty="0">
                <a:latin typeface="Verdana"/>
                <a:cs typeface="Verdana"/>
              </a:rPr>
              <a:t>S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buFont typeface="Times New Roman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L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C</a:t>
            </a:r>
            <a:r>
              <a:rPr sz="1050" spc="-80" dirty="0">
                <a:latin typeface="Verdana"/>
                <a:cs typeface="Verdana"/>
              </a:rPr>
              <a:t> </a:t>
            </a:r>
            <a:r>
              <a:rPr sz="1050" spc="-50" dirty="0">
                <a:latin typeface="Verdana"/>
                <a:cs typeface="Verdana"/>
              </a:rPr>
              <a:t>T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buFont typeface="Times New Roman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Air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Tip</a:t>
            </a:r>
            <a:endParaRPr sz="1050" dirty="0">
              <a:latin typeface="Verdana"/>
              <a:cs typeface="Verdana"/>
            </a:endParaRPr>
          </a:p>
          <a:p>
            <a:pPr marL="187960" indent="-166370">
              <a:lnSpc>
                <a:spcPct val="100000"/>
              </a:lnSpc>
              <a:buFont typeface="Times New Roman"/>
              <a:buChar char="►"/>
              <a:tabLst>
                <a:tab pos="187960" algn="l"/>
              </a:tabLst>
            </a:pPr>
            <a:r>
              <a:rPr sz="1050" dirty="0">
                <a:latin typeface="Verdana"/>
                <a:cs typeface="Verdana"/>
              </a:rPr>
              <a:t>Boost</a:t>
            </a:r>
            <a:r>
              <a:rPr sz="1050" spc="-25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Flex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125592" y="3477259"/>
            <a:ext cx="148272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5123307" y="2839440"/>
            <a:ext cx="2943860" cy="619760"/>
            <a:chOff x="5123307" y="2839440"/>
            <a:chExt cx="2943860" cy="619760"/>
          </a:xfrm>
        </p:grpSpPr>
        <p:pic>
          <p:nvPicPr>
            <p:cNvPr id="43" name="object 43" descr="Une image contenant texte, carte de visite  Description générée automatiquement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73646" y="2989481"/>
              <a:ext cx="993165" cy="469363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53124" y="2864180"/>
              <a:ext cx="772922" cy="583742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85688" y="2839440"/>
              <a:ext cx="757999" cy="612800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5123307" y="3448431"/>
              <a:ext cx="2817495" cy="0"/>
            </a:xfrm>
            <a:custGeom>
              <a:avLst/>
              <a:gdLst/>
              <a:ahLst/>
              <a:cxnLst/>
              <a:rect l="l" t="t" r="r" b="b"/>
              <a:pathLst>
                <a:path w="2817495">
                  <a:moveTo>
                    <a:pt x="0" y="0"/>
                  </a:moveTo>
                  <a:lnTo>
                    <a:pt x="2816987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7" name="object 47" descr="Une image contenant flèche  Description générée automatiquement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63004" y="4263364"/>
            <a:ext cx="982433" cy="385343"/>
          </a:xfrm>
          <a:prstGeom prst="rect">
            <a:avLst/>
          </a:prstGeom>
        </p:spPr>
      </p:pic>
      <p:pic>
        <p:nvPicPr>
          <p:cNvPr id="48" name="object 4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63004" y="3875875"/>
            <a:ext cx="982433" cy="284391"/>
          </a:xfrm>
          <a:prstGeom prst="rect">
            <a:avLst/>
          </a:prstGeom>
        </p:spPr>
      </p:pic>
      <p:grpSp>
        <p:nvGrpSpPr>
          <p:cNvPr id="49" name="object 49"/>
          <p:cNvGrpSpPr/>
          <p:nvPr/>
        </p:nvGrpSpPr>
        <p:grpSpPr>
          <a:xfrm>
            <a:off x="5114035" y="4753864"/>
            <a:ext cx="2856865" cy="521970"/>
            <a:chOff x="5114035" y="4753864"/>
            <a:chExt cx="2856865" cy="521970"/>
          </a:xfrm>
        </p:grpSpPr>
        <p:pic>
          <p:nvPicPr>
            <p:cNvPr id="50" name="object 5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281925" y="4766398"/>
              <a:ext cx="688390" cy="509181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5117210" y="4757039"/>
              <a:ext cx="2817495" cy="10795"/>
            </a:xfrm>
            <a:custGeom>
              <a:avLst/>
              <a:gdLst/>
              <a:ahLst/>
              <a:cxnLst/>
              <a:rect l="l" t="t" r="r" b="b"/>
              <a:pathLst>
                <a:path w="2817495" h="10795">
                  <a:moveTo>
                    <a:pt x="0" y="0"/>
                  </a:moveTo>
                  <a:lnTo>
                    <a:pt x="2816987" y="10668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5120385" y="4737274"/>
            <a:ext cx="2531110" cy="1228541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20955">
              <a:lnSpc>
                <a:spcPct val="100000"/>
              </a:lnSpc>
              <a:spcBef>
                <a:spcPts val="480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409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05" dirty="0">
                <a:latin typeface="Verdana"/>
                <a:cs typeface="Verdana"/>
              </a:rPr>
              <a:t>30%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20%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LCT PEFC </a:t>
            </a: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dřevěné jádro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"zelená energie" při výrobě</a:t>
            </a: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pl-PL" sz="1050" dirty="0">
                <a:latin typeface="Verdana"/>
                <a:cs typeface="Verdana"/>
              </a:rPr>
              <a:t>Výroba i zdroje materiálů z Evropy  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8738996" y="6208395"/>
            <a:ext cx="2995804" cy="570669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10" dirty="0">
                <a:latin typeface="Tahoma"/>
                <a:cs typeface="Tahoma"/>
              </a:rPr>
              <a:t> </a:t>
            </a:r>
            <a:r>
              <a:rPr lang="cs-CZ" sz="1050" dirty="0">
                <a:latin typeface="Verdana"/>
                <a:cs typeface="Verdana"/>
              </a:rPr>
              <a:t>Tlumení vibrací</a:t>
            </a: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40" dirty="0">
                <a:latin typeface="Tahoma"/>
                <a:cs typeface="Tahoma"/>
              </a:rPr>
              <a:t> </a:t>
            </a:r>
            <a:r>
              <a:rPr lang="cs-CZ" sz="1050" dirty="0">
                <a:latin typeface="Verdana"/>
                <a:cs typeface="Verdana"/>
              </a:rPr>
              <a:t>Sebedůvěra, kontrola,</a:t>
            </a:r>
            <a:endParaRPr sz="105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50" dirty="0">
                <a:latin typeface="Tahoma"/>
                <a:cs typeface="Tahoma"/>
              </a:rPr>
              <a:t> </a:t>
            </a:r>
            <a:r>
              <a:rPr lang="cs-CZ" sz="1050" spc="-50" dirty="0">
                <a:latin typeface="Verdana"/>
                <a:cs typeface="Tahoma"/>
              </a:rPr>
              <a:t>Lyžování</a:t>
            </a:r>
            <a:r>
              <a:rPr sz="1050" spc="-75" dirty="0">
                <a:latin typeface="Verdana"/>
                <a:cs typeface="Verdana"/>
              </a:rPr>
              <a:t> </a:t>
            </a:r>
            <a:r>
              <a:rPr lang="cs-CZ" sz="1050" spc="-75" dirty="0">
                <a:latin typeface="Verdana"/>
                <a:cs typeface="Verdana"/>
              </a:rPr>
              <a:t>za  všech podmínek 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58" name="object 51">
            <a:extLst>
              <a:ext uri="{FF2B5EF4-FFF2-40B4-BE49-F238E27FC236}">
                <a16:creationId xmlns:a16="http://schemas.microsoft.com/office/drawing/2014/main" id="{7BE4D525-98EF-668D-9BED-47217445F55F}"/>
              </a:ext>
            </a:extLst>
          </p:cNvPr>
          <p:cNvSpPr txBox="1"/>
          <p:nvPr/>
        </p:nvSpPr>
        <p:spPr>
          <a:xfrm>
            <a:off x="5124958" y="260350"/>
            <a:ext cx="4307840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15950" algn="l"/>
                <a:tab pos="878205" algn="l"/>
                <a:tab pos="1309370" algn="l"/>
                <a:tab pos="1887220" algn="l"/>
                <a:tab pos="2195195" algn="l"/>
                <a:tab pos="2888615" algn="l"/>
                <a:tab pos="3321050" algn="l"/>
                <a:tab pos="3795395" algn="l"/>
              </a:tabLst>
            </a:pPr>
            <a:r>
              <a:rPr lang="cs-CZ" sz="1100" b="1" i="1" kern="0" spc="-5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Pro sněhové podmínky které skutečně najdete, ne pro ty, které očekáváte. </a:t>
            </a:r>
            <a:r>
              <a:rPr sz="1100" b="1" i="1" dirty="0">
                <a:latin typeface="Verdana"/>
                <a:cs typeface="Verdana"/>
              </a:rPr>
              <a:t>	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59" name="object 15">
            <a:extLst>
              <a:ext uri="{FF2B5EF4-FFF2-40B4-BE49-F238E27FC236}">
                <a16:creationId xmlns:a16="http://schemas.microsoft.com/office/drawing/2014/main" id="{2AD3082F-2543-E066-B426-C8577D64B90D}"/>
              </a:ext>
            </a:extLst>
          </p:cNvPr>
          <p:cNvSpPr txBox="1"/>
          <p:nvPr/>
        </p:nvSpPr>
        <p:spPr>
          <a:xfrm>
            <a:off x="189128" y="5334000"/>
            <a:ext cx="2513408" cy="1192633"/>
          </a:xfrm>
          <a:prstGeom prst="rect">
            <a:avLst/>
          </a:prstGeom>
          <a:ln w="12700">
            <a:noFill/>
          </a:ln>
        </p:spPr>
        <p:txBody>
          <a:bodyPr vert="horz" wrap="square" lIns="0" tIns="58419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459"/>
              </a:spcBef>
            </a:pP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50" dirty="0">
                <a:latin typeface="Tahoma"/>
                <a:cs typeface="Tahoma"/>
              </a:rPr>
              <a:t>D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114" dirty="0">
                <a:latin typeface="Tahoma"/>
                <a:cs typeface="Tahoma"/>
              </a:rPr>
              <a:t> 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G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" dirty="0">
                <a:latin typeface="Tahoma"/>
                <a:cs typeface="Tahoma"/>
              </a:rPr>
              <a:t>E</a:t>
            </a:r>
            <a:endParaRPr sz="1000" dirty="0">
              <a:latin typeface="Tahoma"/>
              <a:cs typeface="Tahoma"/>
            </a:endParaRPr>
          </a:p>
          <a:p>
            <a:pPr marL="8890">
              <a:lnSpc>
                <a:spcPct val="115000"/>
              </a:lnSpc>
              <a:spcBef>
                <a:spcPts val="265"/>
              </a:spcBef>
              <a:spcAft>
                <a:spcPts val="800"/>
              </a:spcAft>
            </a:pPr>
            <a:r>
              <a:rPr lang="cs-CZ" sz="1000" i="1" kern="100" spc="-9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ARCADE jsou určeny pro sníh, jaký skutečně                          najdete, a ne pro ten, jaký očekáváte. </a:t>
            </a:r>
            <a:endParaRPr lang="cs-CZ" sz="1000" kern="10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cs-CZ" sz="1000" b="1" i="1" spc="-90" dirty="0">
                <a:solidFill>
                  <a:schemeClr val="bg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100 % delší oblouky.</a:t>
            </a:r>
            <a:r>
              <a:rPr lang="cs-CZ" sz="1000" dirty="0">
                <a:solidFill>
                  <a:schemeClr val="bg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cs-CZ" sz="1000" b="1" i="1" kern="100" spc="-90" dirty="0">
                <a:solidFill>
                  <a:schemeClr val="bg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</a:t>
            </a:r>
            <a:endParaRPr lang="cs-CZ" sz="1000" kern="100" dirty="0">
              <a:solidFill>
                <a:schemeClr val="bg1">
                  <a:lumMod val="50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73660" marR="321310">
              <a:spcBef>
                <a:spcPts val="409"/>
              </a:spcBef>
            </a:pPr>
            <a:endParaRPr sz="1000" b="1" i="1" spc="-330" dirty="0">
              <a:solidFill>
                <a:srgbClr val="7E7E7E"/>
              </a:solidFill>
              <a:latin typeface="Verdana"/>
            </a:endParaRPr>
          </a:p>
        </p:txBody>
      </p:sp>
      <p:sp>
        <p:nvSpPr>
          <p:cNvPr id="54" name="TextovéPole 53">
            <a:extLst>
              <a:ext uri="{FF2B5EF4-FFF2-40B4-BE49-F238E27FC236}">
                <a16:creationId xmlns:a16="http://schemas.microsoft.com/office/drawing/2014/main" id="{86C70410-7534-C211-A687-FAC4D3384802}"/>
              </a:ext>
            </a:extLst>
          </p:cNvPr>
          <p:cNvSpPr txBox="1"/>
          <p:nvPr/>
        </p:nvSpPr>
        <p:spPr>
          <a:xfrm>
            <a:off x="8610600" y="1202100"/>
            <a:ext cx="3488817" cy="4131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Lyže Rossignol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Arcade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W 82 nově definují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allmountain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kategorii lyží. Jsou velice všestranné za všech sněhových podmínek s možností carvingového způsobu jízdy. Vyvažují hravý pocit z rockeru na špičce i patce lyží s jistou ovladatelností. Pohodlí při jízdě zajišťuje náš systém VAS pohlcující nárazy a vibrace, snadné zahájení oblouku, citlivou odezvu a kontrolovaný oblouk pak přináší naše technologie Air Tip. Dobré držení pak zabezpečí LCT konstrukce s dřevěným jádrem doplněná 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Carbonem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v dámské střední flexi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Active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Flex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. Špička a pata s rockerem udržují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freeridovou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přizpůsobivost v měnících se sněhových podmínkách a rozšířené boční krojení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Extended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s obdélníkovou konstrukcí ve středu lyže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Central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Sidewall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nabízí přesnost při carvingu. Lyže mají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Sintrovanou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HD skluznici pro maximální skluz. Středně pokročilé i pokročilé lyžařky ocení kombinaci závodních technologií a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freeridové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konstrukce pro všestranné lyžování kdekoli. Jsou vyrobeny pro pistu, která je v daný den realitou, oproti sněhovým podmínkám které očekáváte. Můžete tak lyžovat a objevovat celý resort na 100%  od první sedačky až po "poslední lano".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Une image contenant bouteille  Description générée automatiquement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49289" y="91406"/>
            <a:ext cx="1165947" cy="668190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43027" y="2385517"/>
            <a:ext cx="1496060" cy="657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75" dirty="0">
                <a:latin typeface="Tahoma"/>
                <a:cs typeface="Tahoma"/>
              </a:rPr>
              <a:t>V Á Z Á N Í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050" spc="-10" dirty="0">
                <a:latin typeface="Verdana"/>
                <a:cs typeface="Verdana"/>
              </a:rPr>
              <a:t>FCNDW07</a:t>
            </a:r>
            <a:endParaRPr sz="1050" dirty="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</a:pPr>
            <a:r>
              <a:rPr sz="1050" dirty="0">
                <a:latin typeface="Verdana"/>
                <a:cs typeface="Verdana"/>
              </a:rPr>
              <a:t>XPRESS</a:t>
            </a:r>
            <a:r>
              <a:rPr sz="1050" spc="-105" dirty="0">
                <a:latin typeface="Verdana"/>
                <a:cs typeface="Verdana"/>
              </a:rPr>
              <a:t> </a:t>
            </a:r>
            <a:r>
              <a:rPr sz="1050" spc="130" dirty="0">
                <a:latin typeface="Verdana"/>
                <a:cs typeface="Verdana"/>
              </a:rPr>
              <a:t>W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spc="-135" dirty="0">
                <a:latin typeface="Verdana"/>
                <a:cs typeface="Verdana"/>
              </a:rPr>
              <a:t>10</a:t>
            </a:r>
            <a:r>
              <a:rPr sz="1050" spc="-95" dirty="0">
                <a:latin typeface="Verdana"/>
                <a:cs typeface="Verdana"/>
              </a:rPr>
              <a:t> </a:t>
            </a:r>
            <a:r>
              <a:rPr sz="1050" spc="60" dirty="0">
                <a:latin typeface="Verdana"/>
                <a:cs typeface="Verdana"/>
              </a:rPr>
              <a:t>GW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B83 </a:t>
            </a:r>
            <a:r>
              <a:rPr sz="1050" spc="-10" dirty="0">
                <a:latin typeface="Verdana"/>
                <a:cs typeface="Verdana"/>
              </a:rPr>
              <a:t>SHINY</a:t>
            </a:r>
            <a:r>
              <a:rPr sz="1050" spc="-12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BLACK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8455" y="243077"/>
            <a:ext cx="3018790" cy="727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95"/>
              </a:lnSpc>
              <a:spcBef>
                <a:spcPts val="100"/>
              </a:spcBef>
            </a:pPr>
            <a:r>
              <a:rPr sz="1100" spc="80" dirty="0">
                <a:solidFill>
                  <a:srgbClr val="7E7E7E"/>
                </a:solidFill>
                <a:latin typeface="Verdana"/>
                <a:cs typeface="Verdana"/>
              </a:rPr>
              <a:t>WOMEN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 SKIS</a:t>
            </a:r>
            <a:r>
              <a:rPr sz="1100" spc="-6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60" dirty="0">
                <a:solidFill>
                  <a:srgbClr val="7E7E7E"/>
                </a:solidFill>
                <a:latin typeface="Verdana"/>
                <a:cs typeface="Verdana"/>
              </a:rPr>
              <a:t>–</a:t>
            </a:r>
            <a:r>
              <a:rPr sz="1100" spc="-6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7E7E7E"/>
                </a:solidFill>
                <a:latin typeface="Verdana"/>
                <a:cs typeface="Verdana"/>
              </a:rPr>
              <a:t>ALL</a:t>
            </a:r>
            <a:r>
              <a:rPr sz="1100" spc="-6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MOUNTAIN</a:t>
            </a:r>
            <a:endParaRPr sz="1100">
              <a:latin typeface="Verdana"/>
              <a:cs typeface="Verdana"/>
            </a:endParaRPr>
          </a:p>
          <a:p>
            <a:pPr marL="12700">
              <a:lnSpc>
                <a:spcPts val="2855"/>
              </a:lnSpc>
              <a:tabLst>
                <a:tab pos="1951989" algn="l"/>
              </a:tabLst>
            </a:pPr>
            <a:r>
              <a:rPr sz="2400" b="1" spc="19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R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40" dirty="0">
                <a:solidFill>
                  <a:srgbClr val="030505"/>
                </a:solidFill>
                <a:latin typeface="Tahoma"/>
                <a:cs typeface="Tahoma"/>
              </a:rPr>
              <a:t>C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9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0" dirty="0">
                <a:solidFill>
                  <a:srgbClr val="030505"/>
                </a:solidFill>
                <a:latin typeface="Tahoma"/>
                <a:cs typeface="Tahoma"/>
              </a:rPr>
              <a:t>D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8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	</a:t>
            </a:r>
            <a:r>
              <a:rPr sz="2400" b="1" spc="320" dirty="0">
                <a:solidFill>
                  <a:srgbClr val="030505"/>
                </a:solidFill>
                <a:latin typeface="Tahoma"/>
                <a:cs typeface="Tahoma"/>
              </a:rPr>
              <a:t>W</a:t>
            </a:r>
            <a:r>
              <a:rPr sz="2400" b="1" spc="190" dirty="0">
                <a:solidFill>
                  <a:srgbClr val="030505"/>
                </a:solidFill>
                <a:latin typeface="Tahoma"/>
                <a:cs typeface="Tahoma"/>
              </a:rPr>
              <a:t> 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8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40" dirty="0">
                <a:solidFill>
                  <a:srgbClr val="030505"/>
                </a:solidFill>
                <a:latin typeface="Tahoma"/>
                <a:cs typeface="Tahoma"/>
              </a:rPr>
              <a:t>0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RAOFZ05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8455" y="1092809"/>
            <a:ext cx="1755775" cy="3583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7300"/>
              </a:lnSpc>
              <a:spcBef>
                <a:spcPts val="95"/>
              </a:spcBef>
            </a:pPr>
            <a:r>
              <a:rPr sz="1100" dirty="0">
                <a:latin typeface="Verdana"/>
                <a:cs typeface="Verdana"/>
              </a:rPr>
              <a:t>RROFZ05</a:t>
            </a:r>
            <a:r>
              <a:rPr sz="1100" spc="-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ARCADE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spc="130" dirty="0">
                <a:latin typeface="Verdana"/>
                <a:cs typeface="Verdana"/>
              </a:rPr>
              <a:t>W</a:t>
            </a:r>
            <a:r>
              <a:rPr sz="110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80 </a:t>
            </a:r>
            <a:r>
              <a:rPr sz="1100" spc="-50" dirty="0">
                <a:latin typeface="Verdana"/>
                <a:cs typeface="Verdana"/>
              </a:rPr>
              <a:t>XP10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lang="cs-CZ" sz="1100" b="1" spc="-80" dirty="0">
                <a:solidFill>
                  <a:srgbClr val="292729"/>
                </a:solidFill>
                <a:latin typeface="Tahoma"/>
                <a:cs typeface="Tahoma"/>
              </a:rPr>
              <a:t>11 490,- </a:t>
            </a:r>
            <a:endParaRPr sz="1100" dirty="0">
              <a:latin typeface="Tahoma"/>
              <a:cs typeface="Tahoma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5118861" y="1263877"/>
          <a:ext cx="2821305" cy="11410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213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7325">
                <a:tc>
                  <a:txBody>
                    <a:bodyPr/>
                    <a:lstStyle/>
                    <a:p>
                      <a:pPr>
                        <a:lnSpc>
                          <a:spcPts val="1230"/>
                        </a:lnSpc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XPRESS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14" dirty="0">
                          <a:latin typeface="Verdana"/>
                          <a:cs typeface="Verdana"/>
                        </a:rPr>
                        <a:t>134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142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150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158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166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3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27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130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80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118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27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85" dirty="0">
                          <a:latin typeface="Verdana"/>
                          <a:cs typeface="Verdana"/>
                        </a:rPr>
                        <a:t>11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(158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222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8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3</a:t>
                      </a:r>
                      <a:r>
                        <a:rPr sz="105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(158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5123815" y="3645560"/>
            <a:ext cx="1255395" cy="79375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3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LCT</a:t>
            </a:r>
            <a:r>
              <a:rPr sz="1050" spc="-4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wood</a:t>
            </a:r>
            <a:r>
              <a:rPr sz="1050" spc="-10" dirty="0">
                <a:latin typeface="Verdana"/>
                <a:cs typeface="Verdana"/>
              </a:rPr>
              <a:t> </a:t>
            </a:r>
            <a:r>
              <a:rPr sz="1050" spc="35" dirty="0">
                <a:latin typeface="Verdana"/>
                <a:cs typeface="Verdana"/>
              </a:rPr>
              <a:t>PEFC</a:t>
            </a:r>
            <a:endParaRPr sz="1050">
              <a:latin typeface="Verdana"/>
              <a:cs typeface="Verdana"/>
            </a:endParaRPr>
          </a:p>
          <a:p>
            <a:pPr marL="178435" marR="89535" indent="-165735">
              <a:lnSpc>
                <a:spcPct val="120000"/>
              </a:lnSpc>
              <a:buFont typeface="Times New Roman"/>
              <a:buChar char="►"/>
              <a:tabLst>
                <a:tab pos="187960" algn="l"/>
              </a:tabLst>
            </a:pPr>
            <a:r>
              <a:rPr sz="1050" spc="-10" dirty="0">
                <a:latin typeface="Verdana"/>
                <a:cs typeface="Verdana"/>
              </a:rPr>
              <a:t>Fiberglass 	reinforcement</a:t>
            </a:r>
            <a:endParaRPr sz="105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Cap</a:t>
            </a:r>
            <a:r>
              <a:rPr sz="1050" spc="-3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sidewall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71615" y="3676650"/>
            <a:ext cx="124650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Tip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70" dirty="0">
                <a:latin typeface="Verdana"/>
                <a:cs typeface="Verdana"/>
              </a:rPr>
              <a:t>&amp;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Tail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71615" y="4107941"/>
            <a:ext cx="136969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Extended</a:t>
            </a:r>
            <a:r>
              <a:rPr sz="1050" spc="6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pic>
        <p:nvPicPr>
          <p:cNvPr id="10" name="object 10" descr="Une image contenant flèche  Description générée automatiquement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63181" y="4276318"/>
            <a:ext cx="982433" cy="385343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86295" y="3871429"/>
            <a:ext cx="982433" cy="284391"/>
          </a:xfrm>
          <a:prstGeom prst="rect">
            <a:avLst/>
          </a:prstGeom>
        </p:spPr>
      </p:pic>
      <p:pic>
        <p:nvPicPr>
          <p:cNvPr id="12" name="object 12" descr="Une image contenant caméra  Description générée automatiquement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95236" y="3264661"/>
            <a:ext cx="2470276" cy="558545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1851893" y="187528"/>
            <a:ext cx="245745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35" dirty="0">
                <a:solidFill>
                  <a:srgbClr val="FCFBFF"/>
                </a:solidFill>
                <a:latin typeface="Tahoma"/>
                <a:cs typeface="Tahoma"/>
              </a:rPr>
              <a:t>CO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720835" y="102717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8716771" y="1034498"/>
            <a:ext cx="2857500" cy="18402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235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610600" y="5257800"/>
            <a:ext cx="2823845" cy="450215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17145">
              <a:lnSpc>
                <a:spcPct val="100000"/>
              </a:lnSpc>
              <a:spcBef>
                <a:spcPts val="455"/>
              </a:spcBef>
            </a:pPr>
            <a:r>
              <a:rPr lang="cs-CZ" sz="1050" dirty="0">
                <a:latin typeface="Verdana"/>
                <a:cs typeface="Verdana"/>
              </a:rPr>
              <a:t>Pokročilejší a začínající lyžařky 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8610600" y="52578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096383" y="1058925"/>
            <a:ext cx="10731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L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248725" y="1058925"/>
            <a:ext cx="159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093715" y="1031494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116448" y="2362033"/>
            <a:ext cx="1464310" cy="959485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lang="pt-BR" sz="1000" b="1" dirty="0">
                <a:latin typeface="Tahoma"/>
                <a:cs typeface="Tahoma"/>
              </a:rPr>
              <a:t>T E C H N O L O G I E </a:t>
            </a:r>
            <a:endParaRPr sz="1000" dirty="0">
              <a:latin typeface="Tahoma"/>
              <a:cs typeface="Tahoma"/>
            </a:endParaRPr>
          </a:p>
          <a:p>
            <a:pPr marL="187325" indent="-165735">
              <a:lnSpc>
                <a:spcPct val="100000"/>
              </a:lnSpc>
              <a:spcBef>
                <a:spcPts val="575"/>
              </a:spcBef>
              <a:buFont typeface="Times New Roman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V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A</a:t>
            </a:r>
            <a:r>
              <a:rPr sz="1050" spc="-80" dirty="0">
                <a:latin typeface="Verdana"/>
                <a:cs typeface="Verdana"/>
              </a:rPr>
              <a:t> </a:t>
            </a:r>
            <a:r>
              <a:rPr sz="1050" spc="-50" dirty="0">
                <a:latin typeface="Verdana"/>
                <a:cs typeface="Verdana"/>
              </a:rPr>
              <a:t>S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buFont typeface="Times New Roman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L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C</a:t>
            </a:r>
            <a:r>
              <a:rPr sz="1050" spc="-80" dirty="0">
                <a:latin typeface="Verdana"/>
                <a:cs typeface="Verdana"/>
              </a:rPr>
              <a:t> </a:t>
            </a:r>
            <a:r>
              <a:rPr sz="1050" spc="-50" dirty="0">
                <a:latin typeface="Verdana"/>
                <a:cs typeface="Verdana"/>
              </a:rPr>
              <a:t>T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buFont typeface="Times New Roman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Air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Tip</a:t>
            </a:r>
            <a:endParaRPr sz="1050" dirty="0">
              <a:latin typeface="Verdana"/>
              <a:cs typeface="Verdana"/>
            </a:endParaRPr>
          </a:p>
          <a:p>
            <a:pPr marL="187960" indent="-166370">
              <a:lnSpc>
                <a:spcPct val="100000"/>
              </a:lnSpc>
              <a:buFont typeface="Times New Roman"/>
              <a:buChar char="►"/>
              <a:tabLst>
                <a:tab pos="187960" algn="l"/>
              </a:tabLst>
            </a:pPr>
            <a:r>
              <a:rPr sz="1050" spc="-10" dirty="0">
                <a:latin typeface="Verdana"/>
                <a:cs typeface="Verdana"/>
              </a:rPr>
              <a:t>Assist</a:t>
            </a:r>
            <a:r>
              <a:rPr sz="1050" spc="-11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Flex</a:t>
            </a:r>
            <a:endParaRPr sz="1050" dirty="0">
              <a:latin typeface="Verdana"/>
              <a:cs typeface="Verdana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5123307" y="2839440"/>
            <a:ext cx="2943860" cy="619760"/>
            <a:chOff x="5123307" y="2839440"/>
            <a:chExt cx="2943860" cy="619760"/>
          </a:xfrm>
        </p:grpSpPr>
        <p:pic>
          <p:nvPicPr>
            <p:cNvPr id="28" name="object 28" descr="Une image contenant texte, carte de visite  Description générée automatiquement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73646" y="2989481"/>
              <a:ext cx="993165" cy="469363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53124" y="2864180"/>
              <a:ext cx="772922" cy="583742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85688" y="2839440"/>
              <a:ext cx="757999" cy="612800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5123307" y="3448431"/>
              <a:ext cx="2817495" cy="0"/>
            </a:xfrm>
            <a:custGeom>
              <a:avLst/>
              <a:gdLst/>
              <a:ahLst/>
              <a:cxnLst/>
              <a:rect l="l" t="t" r="r" b="b"/>
              <a:pathLst>
                <a:path w="2817495">
                  <a:moveTo>
                    <a:pt x="0" y="0"/>
                  </a:moveTo>
                  <a:lnTo>
                    <a:pt x="2816987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5125592" y="3477259"/>
            <a:ext cx="148272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5114035" y="4753864"/>
            <a:ext cx="2856865" cy="521970"/>
            <a:chOff x="5114035" y="4753864"/>
            <a:chExt cx="2856865" cy="521970"/>
          </a:xfrm>
        </p:grpSpPr>
        <p:pic>
          <p:nvPicPr>
            <p:cNvPr id="34" name="object 3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281925" y="4766398"/>
              <a:ext cx="688390" cy="509181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5117210" y="4757039"/>
              <a:ext cx="2817495" cy="10795"/>
            </a:xfrm>
            <a:custGeom>
              <a:avLst/>
              <a:gdLst/>
              <a:ahLst/>
              <a:cxnLst/>
              <a:rect l="l" t="t" r="r" b="b"/>
              <a:pathLst>
                <a:path w="2817495" h="10795">
                  <a:moveTo>
                    <a:pt x="0" y="0"/>
                  </a:moveTo>
                  <a:lnTo>
                    <a:pt x="2816987" y="10668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5129021" y="4729009"/>
            <a:ext cx="2531745" cy="1249701"/>
          </a:xfrm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45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8435" indent="-165100">
              <a:lnSpc>
                <a:spcPct val="100000"/>
              </a:lnSpc>
              <a:spcBef>
                <a:spcPts val="480"/>
              </a:spcBef>
              <a:buFont typeface="Tahoma"/>
              <a:buChar char="►"/>
              <a:tabLst>
                <a:tab pos="178435" algn="l"/>
              </a:tabLst>
            </a:pPr>
            <a:r>
              <a:rPr sz="1050" spc="-120" dirty="0">
                <a:latin typeface="Verdana"/>
                <a:cs typeface="Verdana"/>
              </a:rPr>
              <a:t>95%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8435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8435" algn="l"/>
              </a:tabLst>
            </a:pPr>
            <a:r>
              <a:rPr lang="cs-CZ" sz="1050" spc="65" dirty="0">
                <a:latin typeface="Verdana"/>
                <a:cs typeface="Verdana"/>
              </a:rPr>
              <a:t>Až 20%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8435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8435" algn="l"/>
              </a:tabLst>
            </a:pPr>
            <a:r>
              <a:rPr lang="cs-CZ" sz="1050" dirty="0">
                <a:latin typeface="Verdana"/>
                <a:cs typeface="Verdana"/>
              </a:rPr>
              <a:t>LCT PEFC </a:t>
            </a: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dřevěné jádro</a:t>
            </a:r>
            <a:endParaRPr sz="1050" dirty="0">
              <a:latin typeface="Verdana"/>
              <a:cs typeface="Verdana"/>
            </a:endParaRPr>
          </a:p>
          <a:p>
            <a:pPr marL="178435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8435" algn="l"/>
              </a:tabLst>
            </a:pP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"zelená energie" při výrobě</a:t>
            </a:r>
          </a:p>
          <a:p>
            <a:pPr marL="178435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8435" algn="l"/>
              </a:tabLst>
            </a:pPr>
            <a:r>
              <a:rPr lang="pl-PL" sz="1050" dirty="0">
                <a:latin typeface="Verdana"/>
                <a:cs typeface="Verdana"/>
              </a:rPr>
              <a:t>Výroba i zdroje materiálů z Evropy  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241985" y="2341372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5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8" name="object 38"/>
          <p:cNvGrpSpPr/>
          <p:nvPr/>
        </p:nvGrpSpPr>
        <p:grpSpPr>
          <a:xfrm>
            <a:off x="247840" y="1648079"/>
            <a:ext cx="2412365" cy="86995"/>
            <a:chOff x="247840" y="1648079"/>
            <a:chExt cx="2412365" cy="86995"/>
          </a:xfrm>
        </p:grpSpPr>
        <p:sp>
          <p:nvSpPr>
            <p:cNvPr id="39" name="object 39"/>
            <p:cNvSpPr/>
            <p:nvPr/>
          </p:nvSpPr>
          <p:spPr>
            <a:xfrm>
              <a:off x="247840" y="1648079"/>
              <a:ext cx="2412365" cy="86995"/>
            </a:xfrm>
            <a:custGeom>
              <a:avLst/>
              <a:gdLst/>
              <a:ahLst/>
              <a:cxnLst/>
              <a:rect l="l" t="t" r="r" b="b"/>
              <a:pathLst>
                <a:path w="2412365" h="86994">
                  <a:moveTo>
                    <a:pt x="2368486" y="0"/>
                  </a:moveTo>
                  <a:lnTo>
                    <a:pt x="43535" y="0"/>
                  </a:lnTo>
                  <a:lnTo>
                    <a:pt x="26593" y="3429"/>
                  </a:lnTo>
                  <a:lnTo>
                    <a:pt x="12750" y="12700"/>
                  </a:lnTo>
                  <a:lnTo>
                    <a:pt x="3428" y="26543"/>
                  </a:lnTo>
                  <a:lnTo>
                    <a:pt x="0" y="43434"/>
                  </a:lnTo>
                  <a:lnTo>
                    <a:pt x="3428" y="60451"/>
                  </a:lnTo>
                  <a:lnTo>
                    <a:pt x="12750" y="74295"/>
                  </a:lnTo>
                  <a:lnTo>
                    <a:pt x="26593" y="83566"/>
                  </a:lnTo>
                  <a:lnTo>
                    <a:pt x="43535" y="86995"/>
                  </a:lnTo>
                  <a:lnTo>
                    <a:pt x="2368486" y="86995"/>
                  </a:lnTo>
                  <a:lnTo>
                    <a:pt x="2385504" y="83566"/>
                  </a:lnTo>
                  <a:lnTo>
                    <a:pt x="2399347" y="74295"/>
                  </a:lnTo>
                  <a:lnTo>
                    <a:pt x="2408618" y="60451"/>
                  </a:lnTo>
                  <a:lnTo>
                    <a:pt x="2412047" y="43434"/>
                  </a:lnTo>
                  <a:lnTo>
                    <a:pt x="2408618" y="26543"/>
                  </a:lnTo>
                  <a:lnTo>
                    <a:pt x="2399347" y="12700"/>
                  </a:lnTo>
                  <a:lnTo>
                    <a:pt x="2385504" y="3429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014755" y="1659509"/>
              <a:ext cx="944880" cy="60960"/>
            </a:xfrm>
            <a:custGeom>
              <a:avLst/>
              <a:gdLst/>
              <a:ahLst/>
              <a:cxnLst/>
              <a:rect l="l" t="t" r="r" b="b"/>
              <a:pathLst>
                <a:path w="944880" h="60960">
                  <a:moveTo>
                    <a:pt x="912215" y="0"/>
                  </a:moveTo>
                  <a:lnTo>
                    <a:pt x="32575" y="0"/>
                  </a:lnTo>
                  <a:lnTo>
                    <a:pt x="19888" y="2412"/>
                  </a:lnTo>
                  <a:lnTo>
                    <a:pt x="9537" y="8889"/>
                  </a:lnTo>
                  <a:lnTo>
                    <a:pt x="2552" y="18541"/>
                  </a:lnTo>
                  <a:lnTo>
                    <a:pt x="0" y="30352"/>
                  </a:lnTo>
                  <a:lnTo>
                    <a:pt x="2552" y="42290"/>
                  </a:lnTo>
                  <a:lnTo>
                    <a:pt x="9537" y="51942"/>
                  </a:lnTo>
                  <a:lnTo>
                    <a:pt x="19888" y="58419"/>
                  </a:lnTo>
                  <a:lnTo>
                    <a:pt x="32575" y="60832"/>
                  </a:lnTo>
                  <a:lnTo>
                    <a:pt x="912215" y="60832"/>
                  </a:lnTo>
                  <a:lnTo>
                    <a:pt x="924915" y="58419"/>
                  </a:lnTo>
                  <a:lnTo>
                    <a:pt x="935329" y="51942"/>
                  </a:lnTo>
                  <a:lnTo>
                    <a:pt x="942314" y="42290"/>
                  </a:lnTo>
                  <a:lnTo>
                    <a:pt x="944854" y="30352"/>
                  </a:lnTo>
                  <a:lnTo>
                    <a:pt x="942314" y="18541"/>
                  </a:lnTo>
                  <a:lnTo>
                    <a:pt x="935329" y="8889"/>
                  </a:lnTo>
                  <a:lnTo>
                    <a:pt x="924915" y="2412"/>
                  </a:lnTo>
                  <a:lnTo>
                    <a:pt x="912215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1" name="object 41"/>
          <p:cNvGrpSpPr/>
          <p:nvPr/>
        </p:nvGrpSpPr>
        <p:grpSpPr>
          <a:xfrm>
            <a:off x="247840" y="1918335"/>
            <a:ext cx="2412365" cy="87630"/>
            <a:chOff x="247840" y="1918335"/>
            <a:chExt cx="2412365" cy="87630"/>
          </a:xfrm>
        </p:grpSpPr>
        <p:sp>
          <p:nvSpPr>
            <p:cNvPr id="42" name="object 42"/>
            <p:cNvSpPr/>
            <p:nvPr/>
          </p:nvSpPr>
          <p:spPr>
            <a:xfrm>
              <a:off x="247840" y="1918335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826"/>
                  </a:lnTo>
                  <a:lnTo>
                    <a:pt x="3428" y="26669"/>
                  </a:lnTo>
                  <a:lnTo>
                    <a:pt x="0" y="43561"/>
                  </a:lnTo>
                  <a:lnTo>
                    <a:pt x="3428" y="60451"/>
                  </a:lnTo>
                  <a:lnTo>
                    <a:pt x="12750" y="74294"/>
                  </a:lnTo>
                  <a:lnTo>
                    <a:pt x="26593" y="83692"/>
                  </a:lnTo>
                  <a:lnTo>
                    <a:pt x="43535" y="87122"/>
                  </a:lnTo>
                  <a:lnTo>
                    <a:pt x="2368486" y="87122"/>
                  </a:lnTo>
                  <a:lnTo>
                    <a:pt x="2385504" y="83692"/>
                  </a:lnTo>
                  <a:lnTo>
                    <a:pt x="2399347" y="74294"/>
                  </a:lnTo>
                  <a:lnTo>
                    <a:pt x="2408618" y="60451"/>
                  </a:lnTo>
                  <a:lnTo>
                    <a:pt x="2412047" y="43561"/>
                  </a:lnTo>
                  <a:lnTo>
                    <a:pt x="2408618" y="26669"/>
                  </a:lnTo>
                  <a:lnTo>
                    <a:pt x="2399347" y="12826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76936" y="1930781"/>
              <a:ext cx="1256030" cy="60960"/>
            </a:xfrm>
            <a:custGeom>
              <a:avLst/>
              <a:gdLst/>
              <a:ahLst/>
              <a:cxnLst/>
              <a:rect l="l" t="t" r="r" b="b"/>
              <a:pathLst>
                <a:path w="1256030" h="60960">
                  <a:moveTo>
                    <a:pt x="1211630" y="0"/>
                  </a:moveTo>
                  <a:lnTo>
                    <a:pt x="44157" y="0"/>
                  </a:lnTo>
                  <a:lnTo>
                    <a:pt x="26962" y="2413"/>
                  </a:lnTo>
                  <a:lnTo>
                    <a:pt x="12928" y="9017"/>
                  </a:lnTo>
                  <a:lnTo>
                    <a:pt x="3467" y="18669"/>
                  </a:lnTo>
                  <a:lnTo>
                    <a:pt x="0" y="30480"/>
                  </a:lnTo>
                  <a:lnTo>
                    <a:pt x="3467" y="42291"/>
                  </a:lnTo>
                  <a:lnTo>
                    <a:pt x="12928" y="51943"/>
                  </a:lnTo>
                  <a:lnTo>
                    <a:pt x="26962" y="58420"/>
                  </a:lnTo>
                  <a:lnTo>
                    <a:pt x="44157" y="60833"/>
                  </a:lnTo>
                  <a:lnTo>
                    <a:pt x="1211630" y="60833"/>
                  </a:lnTo>
                  <a:lnTo>
                    <a:pt x="1228902" y="58420"/>
                  </a:lnTo>
                  <a:lnTo>
                    <a:pt x="1242872" y="51943"/>
                  </a:lnTo>
                  <a:lnTo>
                    <a:pt x="1252397" y="42291"/>
                  </a:lnTo>
                  <a:lnTo>
                    <a:pt x="1255826" y="30480"/>
                  </a:lnTo>
                  <a:lnTo>
                    <a:pt x="1252397" y="18669"/>
                  </a:lnTo>
                  <a:lnTo>
                    <a:pt x="1242872" y="9017"/>
                  </a:lnTo>
                  <a:lnTo>
                    <a:pt x="1228902" y="2413"/>
                  </a:lnTo>
                  <a:lnTo>
                    <a:pt x="1211630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496620" y="1743583"/>
            <a:ext cx="21717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152245" y="1743583"/>
            <a:ext cx="5969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096770" y="1743583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07009" y="2012950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211681" y="2012950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068829" y="2012950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8610600" y="5791200"/>
            <a:ext cx="2075814" cy="430530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34925">
              <a:lnSpc>
                <a:spcPct val="100000"/>
              </a:lnSpc>
              <a:spcBef>
                <a:spcPts val="450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375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Hladký kontakt se sněhem</a:t>
            </a:r>
          </a:p>
        </p:txBody>
      </p:sp>
      <p:sp>
        <p:nvSpPr>
          <p:cNvPr id="51" name="object 51"/>
          <p:cNvSpPr/>
          <p:nvPr/>
        </p:nvSpPr>
        <p:spPr>
          <a:xfrm>
            <a:off x="8610600" y="57912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8610600" y="6208395"/>
            <a:ext cx="2603851" cy="570669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10" dirty="0">
                <a:latin typeface="Tahoma"/>
                <a:cs typeface="Tahoma"/>
              </a:rPr>
              <a:t> </a:t>
            </a:r>
            <a:r>
              <a:rPr lang="cs-CZ" sz="1050" dirty="0">
                <a:latin typeface="Verdana"/>
                <a:cs typeface="Verdana"/>
              </a:rPr>
              <a:t>Tlumení vibrací</a:t>
            </a: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40" dirty="0">
                <a:latin typeface="Tahoma"/>
                <a:cs typeface="Tahoma"/>
              </a:rPr>
              <a:t> </a:t>
            </a:r>
            <a:r>
              <a:rPr lang="cs-CZ" sz="1050" dirty="0">
                <a:latin typeface="Verdana"/>
                <a:cs typeface="Verdana"/>
              </a:rPr>
              <a:t>Sebedůvěra, kontrola, pocit bezpečí</a:t>
            </a: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50" dirty="0">
                <a:latin typeface="Tahoma"/>
                <a:cs typeface="Tahoma"/>
              </a:rPr>
              <a:t> </a:t>
            </a:r>
            <a:r>
              <a:rPr lang="cs-CZ" sz="1050" spc="-50" dirty="0">
                <a:latin typeface="Verdana"/>
                <a:cs typeface="Tahoma"/>
              </a:rPr>
              <a:t>Lyžování</a:t>
            </a:r>
            <a:r>
              <a:rPr lang="cs-CZ" sz="1050" dirty="0">
                <a:latin typeface="Verdana"/>
                <a:cs typeface="Verdana"/>
              </a:rPr>
              <a:t> ve všech podmínkách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57" name="object 51">
            <a:extLst>
              <a:ext uri="{FF2B5EF4-FFF2-40B4-BE49-F238E27FC236}">
                <a16:creationId xmlns:a16="http://schemas.microsoft.com/office/drawing/2014/main" id="{A03F1E3D-954A-D617-EFF9-A22918EA6B02}"/>
              </a:ext>
            </a:extLst>
          </p:cNvPr>
          <p:cNvSpPr txBox="1"/>
          <p:nvPr/>
        </p:nvSpPr>
        <p:spPr>
          <a:xfrm>
            <a:off x="5124958" y="260350"/>
            <a:ext cx="4307840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15950" algn="l"/>
                <a:tab pos="878205" algn="l"/>
                <a:tab pos="1309370" algn="l"/>
                <a:tab pos="1887220" algn="l"/>
                <a:tab pos="2195195" algn="l"/>
                <a:tab pos="2888615" algn="l"/>
                <a:tab pos="3321050" algn="l"/>
                <a:tab pos="3795395" algn="l"/>
              </a:tabLst>
            </a:pPr>
            <a:r>
              <a:rPr lang="cs-CZ" sz="1100" b="1" i="1" kern="0" spc="-5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Pro sněhové podmínky které skutečně najdete, ne pro ty, které očekáváte. </a:t>
            </a:r>
            <a:r>
              <a:rPr sz="1100" b="1" i="1" dirty="0">
                <a:latin typeface="Verdana"/>
                <a:cs typeface="Verdana"/>
              </a:rPr>
              <a:t>	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58" name="object 15">
            <a:extLst>
              <a:ext uri="{FF2B5EF4-FFF2-40B4-BE49-F238E27FC236}">
                <a16:creationId xmlns:a16="http://schemas.microsoft.com/office/drawing/2014/main" id="{E70559B8-1FDD-ACE1-7B37-AB927AA8EA79}"/>
              </a:ext>
            </a:extLst>
          </p:cNvPr>
          <p:cNvSpPr txBox="1"/>
          <p:nvPr/>
        </p:nvSpPr>
        <p:spPr>
          <a:xfrm>
            <a:off x="189128" y="5334000"/>
            <a:ext cx="2513408" cy="1192633"/>
          </a:xfrm>
          <a:prstGeom prst="rect">
            <a:avLst/>
          </a:prstGeom>
          <a:ln w="12700">
            <a:noFill/>
          </a:ln>
        </p:spPr>
        <p:txBody>
          <a:bodyPr vert="horz" wrap="square" lIns="0" tIns="58419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459"/>
              </a:spcBef>
            </a:pP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50" dirty="0">
                <a:latin typeface="Tahoma"/>
                <a:cs typeface="Tahoma"/>
              </a:rPr>
              <a:t>D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114" dirty="0">
                <a:latin typeface="Tahoma"/>
                <a:cs typeface="Tahoma"/>
              </a:rPr>
              <a:t> 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G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" dirty="0">
                <a:latin typeface="Tahoma"/>
                <a:cs typeface="Tahoma"/>
              </a:rPr>
              <a:t>E</a:t>
            </a:r>
            <a:endParaRPr sz="1000" dirty="0">
              <a:latin typeface="Tahoma"/>
              <a:cs typeface="Tahoma"/>
            </a:endParaRPr>
          </a:p>
          <a:p>
            <a:pPr marL="8890">
              <a:lnSpc>
                <a:spcPct val="115000"/>
              </a:lnSpc>
              <a:spcBef>
                <a:spcPts val="265"/>
              </a:spcBef>
              <a:spcAft>
                <a:spcPts val="800"/>
              </a:spcAft>
            </a:pPr>
            <a:r>
              <a:rPr lang="cs-CZ" sz="1000" i="1" kern="100" spc="-9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ARCADE jsou určeny pro sníh, jaký skutečně                        najdete, a ne pro ten, jaký očekáváte. </a:t>
            </a:r>
            <a:endParaRPr lang="cs-CZ" sz="1000" kern="10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cs-CZ" sz="1000" b="1" i="1" spc="-90" dirty="0">
                <a:solidFill>
                  <a:schemeClr val="bg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100 % delší oblouky.</a:t>
            </a:r>
            <a:r>
              <a:rPr lang="cs-CZ" sz="1000" dirty="0">
                <a:solidFill>
                  <a:schemeClr val="bg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cs-CZ" sz="1000" b="1" i="1" kern="100" spc="-90" dirty="0">
                <a:solidFill>
                  <a:schemeClr val="bg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</a:t>
            </a:r>
            <a:endParaRPr lang="cs-CZ" sz="1000" kern="100" dirty="0">
              <a:solidFill>
                <a:schemeClr val="bg1">
                  <a:lumMod val="50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73660" marR="321310">
              <a:spcBef>
                <a:spcPts val="409"/>
              </a:spcBef>
            </a:pPr>
            <a:endParaRPr sz="1000" b="1" i="1" spc="-330" dirty="0">
              <a:solidFill>
                <a:srgbClr val="7E7E7E"/>
              </a:solidFill>
              <a:latin typeface="Verdana"/>
            </a:endParaRPr>
          </a:p>
        </p:txBody>
      </p:sp>
      <p:sp>
        <p:nvSpPr>
          <p:cNvPr id="53" name="TextovéPole 52">
            <a:extLst>
              <a:ext uri="{FF2B5EF4-FFF2-40B4-BE49-F238E27FC236}">
                <a16:creationId xmlns:a16="http://schemas.microsoft.com/office/drawing/2014/main" id="{4CABD08C-28E2-C6A1-1D6B-D2EDD7525373}"/>
              </a:ext>
            </a:extLst>
          </p:cNvPr>
          <p:cNvSpPr txBox="1"/>
          <p:nvPr/>
        </p:nvSpPr>
        <p:spPr>
          <a:xfrm>
            <a:off x="8610600" y="1202100"/>
            <a:ext cx="3487038" cy="4131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Lyže Rossignol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Arcade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W 80 nově definují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allmountain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kategorii lyží. Jejich všestrannost se schopností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carvovat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za všech podmínek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přinaší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nové možnosti - využití celého resortu. Lyže Rossignol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Arcade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W 80 nabízejí lehký pocit a jistý carving za všech sněhových podmínek. Technologie Air Tip a karbonové vrstvy snižují celkovou hmotnost a naše technologie VAS pohlcuje nárazy a vibrace pro hladký a plynulý pocit z jízdy. Odpovídající držení pak zabezpečí LCT konstrukce s dřevěným jádrem a se skelnými vlákny v dámské střední flexi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Active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Flex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. Lyže mají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Sintered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skluznici pro dobrý skluz. Vyvažují hravost rockeru na špičce i patce se spolehlivou kontrolou hran díky boční Cap konstrukci a rozšířenému tvaru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Extended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 poskytují přiměřenou jistotu při carvingu i v rozmanitém terénu a ztížených podmínkách. Středně pokročilé a začínající lyžařky ocení kombinaci přilnavosti a obratnosti v měnících se podmínkách. Jsou vyrobeny pro pistu, která je v daný den realitou, oproti sněhovým podmínkám které očekáváte. Můžete tak lyžovat a objevovat celý resort na 100%  od první sedačky až po "poslední lano". 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Une image contenant jauge  Description générée automatiquement avec une confiance moyenne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52249" y="107440"/>
            <a:ext cx="1162686" cy="665908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9064" y="243077"/>
            <a:ext cx="3000375" cy="727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95"/>
              </a:lnSpc>
              <a:spcBef>
                <a:spcPts val="100"/>
              </a:spcBef>
            </a:pPr>
            <a:r>
              <a:rPr sz="1100" spc="80" dirty="0">
                <a:solidFill>
                  <a:srgbClr val="7E7E7E"/>
                </a:solidFill>
                <a:latin typeface="Verdana"/>
                <a:cs typeface="Verdana"/>
              </a:rPr>
              <a:t>WOMEN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 SKIS</a:t>
            </a:r>
            <a:r>
              <a:rPr sz="1100" spc="-6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60" dirty="0">
                <a:solidFill>
                  <a:srgbClr val="7E7E7E"/>
                </a:solidFill>
                <a:latin typeface="Verdana"/>
                <a:cs typeface="Verdana"/>
              </a:rPr>
              <a:t>–</a:t>
            </a:r>
            <a:r>
              <a:rPr sz="1100" spc="-6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7E7E7E"/>
                </a:solidFill>
                <a:latin typeface="Verdana"/>
                <a:cs typeface="Verdana"/>
              </a:rPr>
              <a:t>ALL</a:t>
            </a:r>
            <a:r>
              <a:rPr sz="1100" spc="-6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MOUNTAIN</a:t>
            </a:r>
            <a:endParaRPr sz="1100">
              <a:latin typeface="Verdana"/>
              <a:cs typeface="Verdana"/>
            </a:endParaRPr>
          </a:p>
          <a:p>
            <a:pPr marL="12700">
              <a:lnSpc>
                <a:spcPts val="2855"/>
              </a:lnSpc>
              <a:tabLst>
                <a:tab pos="1951989" algn="l"/>
              </a:tabLst>
            </a:pPr>
            <a:r>
              <a:rPr sz="2400" b="1" spc="19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R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40" dirty="0">
                <a:solidFill>
                  <a:srgbClr val="030505"/>
                </a:solidFill>
                <a:latin typeface="Tahoma"/>
                <a:cs typeface="Tahoma"/>
              </a:rPr>
              <a:t>C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9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0" dirty="0">
                <a:solidFill>
                  <a:srgbClr val="030505"/>
                </a:solidFill>
                <a:latin typeface="Tahoma"/>
                <a:cs typeface="Tahoma"/>
              </a:rPr>
              <a:t>D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8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	</a:t>
            </a:r>
            <a:r>
              <a:rPr sz="2400" b="1" spc="320" dirty="0">
                <a:solidFill>
                  <a:srgbClr val="030505"/>
                </a:solidFill>
                <a:latin typeface="Tahoma"/>
                <a:cs typeface="Tahoma"/>
              </a:rPr>
              <a:t>W</a:t>
            </a:r>
            <a:r>
              <a:rPr sz="2400" b="1" spc="170" dirty="0">
                <a:solidFill>
                  <a:srgbClr val="030505"/>
                </a:solidFill>
                <a:latin typeface="Tahoma"/>
                <a:cs typeface="Tahoma"/>
              </a:rPr>
              <a:t>  </a:t>
            </a:r>
            <a:r>
              <a:rPr sz="2400" b="1" spc="-50" dirty="0">
                <a:solidFill>
                  <a:srgbClr val="030505"/>
                </a:solidFill>
                <a:latin typeface="Tahoma"/>
                <a:cs typeface="Tahoma"/>
              </a:rPr>
              <a:t>7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50" dirty="0">
                <a:solidFill>
                  <a:srgbClr val="030505"/>
                </a:solidFill>
                <a:latin typeface="Tahoma"/>
                <a:cs typeface="Tahoma"/>
              </a:rPr>
              <a:t>8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RAOFZ06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9064" y="1103833"/>
            <a:ext cx="1751330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Verdana"/>
                <a:cs typeface="Verdana"/>
              </a:rPr>
              <a:t>RROFZ06 ARCADE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spc="140" dirty="0">
                <a:latin typeface="Verdana"/>
                <a:cs typeface="Verdana"/>
              </a:rPr>
              <a:t>W</a:t>
            </a:r>
            <a:r>
              <a:rPr sz="1100" spc="2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78</a:t>
            </a:r>
            <a:endParaRPr sz="11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100" spc="-50" dirty="0">
                <a:latin typeface="Verdana"/>
                <a:cs typeface="Verdana"/>
              </a:rPr>
              <a:t>XP10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lang="cs-CZ" sz="1100" b="1" spc="-55" dirty="0">
                <a:solidFill>
                  <a:srgbClr val="292729"/>
                </a:solidFill>
                <a:latin typeface="Tahoma"/>
                <a:cs typeface="Tahoma"/>
              </a:rPr>
              <a:t>9 990,- </a:t>
            </a:r>
            <a:endParaRPr sz="1100" dirty="0">
              <a:latin typeface="Tahoma"/>
              <a:cs typeface="Tahoma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5086477" y="1261591"/>
          <a:ext cx="2958465" cy="10090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584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7325">
                <a:tc>
                  <a:txBody>
                    <a:bodyPr/>
                    <a:lstStyle/>
                    <a:p>
                      <a:pPr marL="31750">
                        <a:lnSpc>
                          <a:spcPts val="1230"/>
                        </a:lnSpc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XPRESS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45" dirty="0">
                          <a:latin typeface="Verdana"/>
                          <a:cs typeface="Verdana"/>
                        </a:rPr>
                        <a:t>132</a:t>
                      </a:r>
                      <a:r>
                        <a:rPr sz="105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140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148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156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164 </a:t>
                      </a:r>
                      <a:r>
                        <a:rPr sz="1050" spc="3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129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78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117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85" dirty="0">
                          <a:latin typeface="Verdana"/>
                          <a:cs typeface="Verdana"/>
                        </a:rPr>
                        <a:t>11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(156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7325">
                <a:tc>
                  <a:txBody>
                    <a:bodyPr/>
                    <a:lstStyle/>
                    <a:p>
                      <a:pPr marL="31750">
                        <a:lnSpc>
                          <a:spcPts val="1215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2,8</a:t>
                      </a:r>
                      <a:r>
                        <a:rPr sz="1050" spc="-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(156</a:t>
                      </a:r>
                      <a:r>
                        <a:rPr sz="105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5124069" y="3643655"/>
            <a:ext cx="1255395" cy="794385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3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LCT</a:t>
            </a:r>
            <a:r>
              <a:rPr sz="1050" spc="-4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wood</a:t>
            </a:r>
            <a:r>
              <a:rPr sz="1050" spc="-10" dirty="0">
                <a:latin typeface="Verdana"/>
                <a:cs typeface="Verdana"/>
              </a:rPr>
              <a:t> </a:t>
            </a:r>
            <a:r>
              <a:rPr sz="1050" spc="35" dirty="0">
                <a:latin typeface="Verdana"/>
                <a:cs typeface="Verdana"/>
              </a:rPr>
              <a:t>PEFC</a:t>
            </a:r>
            <a:endParaRPr sz="105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-10" dirty="0">
                <a:latin typeface="Verdana"/>
                <a:cs typeface="Verdana"/>
              </a:rPr>
              <a:t>Fiberglass</a:t>
            </a:r>
            <a:endParaRPr sz="1050">
              <a:latin typeface="Verdana"/>
              <a:cs typeface="Verdana"/>
            </a:endParaRPr>
          </a:p>
          <a:p>
            <a:pPr marL="187325">
              <a:lnSpc>
                <a:spcPct val="100000"/>
              </a:lnSpc>
              <a:spcBef>
                <a:spcPts val="254"/>
              </a:spcBef>
            </a:pPr>
            <a:r>
              <a:rPr sz="1050" spc="-10" dirty="0">
                <a:latin typeface="Verdana"/>
                <a:cs typeface="Verdana"/>
              </a:rPr>
              <a:t>reinforcement</a:t>
            </a:r>
            <a:endParaRPr sz="105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Cap</a:t>
            </a:r>
            <a:r>
              <a:rPr sz="1050" spc="-3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sidewall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71868" y="3674745"/>
            <a:ext cx="124650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Tip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70" dirty="0">
                <a:latin typeface="Verdana"/>
                <a:cs typeface="Verdana"/>
              </a:rPr>
              <a:t>&amp;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Tail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71868" y="4105731"/>
            <a:ext cx="1369695" cy="1873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Extended</a:t>
            </a:r>
            <a:r>
              <a:rPr sz="1050" spc="5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pic>
        <p:nvPicPr>
          <p:cNvPr id="9" name="object 9" descr="Une image contenant flèche  Description générée automatiquement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63435" y="4277080"/>
            <a:ext cx="982433" cy="38534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86550" y="3854919"/>
            <a:ext cx="982433" cy="284391"/>
          </a:xfrm>
          <a:prstGeom prst="rect">
            <a:avLst/>
          </a:prstGeom>
        </p:spPr>
      </p:pic>
      <p:pic>
        <p:nvPicPr>
          <p:cNvPr id="11" name="object 11" descr="Une image contenant automate, robot  Description générée automatiquement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75793" y="3325495"/>
            <a:ext cx="2289987" cy="488810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1851893" y="187528"/>
            <a:ext cx="245745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35" dirty="0">
                <a:solidFill>
                  <a:srgbClr val="FCFBFF"/>
                </a:solidFill>
                <a:latin typeface="Tahoma"/>
                <a:cs typeface="Tahoma"/>
              </a:rPr>
              <a:t>CO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43027" y="2385517"/>
            <a:ext cx="1496060" cy="657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75" dirty="0">
                <a:latin typeface="Tahoma"/>
                <a:cs typeface="Tahoma"/>
              </a:rPr>
              <a:t>V Á Z Á N Í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050" spc="40" dirty="0">
                <a:latin typeface="Verdana"/>
                <a:cs typeface="Verdana"/>
              </a:rPr>
              <a:t>FCNDW04</a:t>
            </a:r>
            <a:endParaRPr sz="1050" dirty="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</a:pPr>
            <a:r>
              <a:rPr sz="1050" dirty="0">
                <a:latin typeface="Verdana"/>
                <a:cs typeface="Verdana"/>
              </a:rPr>
              <a:t>XPRESS</a:t>
            </a:r>
            <a:r>
              <a:rPr sz="1050" spc="-105" dirty="0">
                <a:latin typeface="Verdana"/>
                <a:cs typeface="Verdana"/>
              </a:rPr>
              <a:t> </a:t>
            </a:r>
            <a:r>
              <a:rPr sz="1050" spc="130" dirty="0">
                <a:latin typeface="Verdana"/>
                <a:cs typeface="Verdana"/>
              </a:rPr>
              <a:t>W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spc="-135" dirty="0">
                <a:latin typeface="Verdana"/>
                <a:cs typeface="Verdana"/>
              </a:rPr>
              <a:t>10</a:t>
            </a:r>
            <a:r>
              <a:rPr sz="1050" spc="-95" dirty="0">
                <a:latin typeface="Verdana"/>
                <a:cs typeface="Verdana"/>
              </a:rPr>
              <a:t> </a:t>
            </a:r>
            <a:r>
              <a:rPr sz="1050" spc="60" dirty="0">
                <a:latin typeface="Verdana"/>
                <a:cs typeface="Verdana"/>
              </a:rPr>
              <a:t>GW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B83 </a:t>
            </a:r>
            <a:r>
              <a:rPr sz="1050" dirty="0">
                <a:latin typeface="Verdana"/>
                <a:cs typeface="Verdana"/>
              </a:rPr>
              <a:t>WHITE</a:t>
            </a:r>
            <a:r>
              <a:rPr sz="1050" spc="-7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SPARKLE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720835" y="102717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8716771" y="1034498"/>
            <a:ext cx="2858135" cy="18402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235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735059" y="4890767"/>
            <a:ext cx="2823845" cy="450215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17145">
              <a:lnSpc>
                <a:spcPct val="100000"/>
              </a:lnSpc>
              <a:spcBef>
                <a:spcPts val="455"/>
              </a:spcBef>
            </a:pPr>
            <a:r>
              <a:rPr lang="cs-CZ" sz="1050" dirty="0">
                <a:latin typeface="Verdana"/>
                <a:cs typeface="Verdana"/>
              </a:rPr>
              <a:t>Začínající a  mírně pokročilé lyžařky 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8712200" y="493204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41985" y="2341372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5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24"/>
          <p:cNvGrpSpPr/>
          <p:nvPr/>
        </p:nvGrpSpPr>
        <p:grpSpPr>
          <a:xfrm>
            <a:off x="247840" y="1648079"/>
            <a:ext cx="2412365" cy="86995"/>
            <a:chOff x="247840" y="1648079"/>
            <a:chExt cx="2412365" cy="86995"/>
          </a:xfrm>
        </p:grpSpPr>
        <p:sp>
          <p:nvSpPr>
            <p:cNvPr id="25" name="object 25"/>
            <p:cNvSpPr/>
            <p:nvPr/>
          </p:nvSpPr>
          <p:spPr>
            <a:xfrm>
              <a:off x="247840" y="1648079"/>
              <a:ext cx="2412365" cy="86995"/>
            </a:xfrm>
            <a:custGeom>
              <a:avLst/>
              <a:gdLst/>
              <a:ahLst/>
              <a:cxnLst/>
              <a:rect l="l" t="t" r="r" b="b"/>
              <a:pathLst>
                <a:path w="2412365" h="86994">
                  <a:moveTo>
                    <a:pt x="2368486" y="0"/>
                  </a:moveTo>
                  <a:lnTo>
                    <a:pt x="43535" y="0"/>
                  </a:lnTo>
                  <a:lnTo>
                    <a:pt x="26593" y="3429"/>
                  </a:lnTo>
                  <a:lnTo>
                    <a:pt x="12750" y="12700"/>
                  </a:lnTo>
                  <a:lnTo>
                    <a:pt x="3428" y="26543"/>
                  </a:lnTo>
                  <a:lnTo>
                    <a:pt x="0" y="43434"/>
                  </a:lnTo>
                  <a:lnTo>
                    <a:pt x="3428" y="60451"/>
                  </a:lnTo>
                  <a:lnTo>
                    <a:pt x="12750" y="74295"/>
                  </a:lnTo>
                  <a:lnTo>
                    <a:pt x="26593" y="83566"/>
                  </a:lnTo>
                  <a:lnTo>
                    <a:pt x="43535" y="86995"/>
                  </a:lnTo>
                  <a:lnTo>
                    <a:pt x="2368486" y="86995"/>
                  </a:lnTo>
                  <a:lnTo>
                    <a:pt x="2385504" y="83566"/>
                  </a:lnTo>
                  <a:lnTo>
                    <a:pt x="2399347" y="74295"/>
                  </a:lnTo>
                  <a:lnTo>
                    <a:pt x="2408618" y="60451"/>
                  </a:lnTo>
                  <a:lnTo>
                    <a:pt x="2412047" y="43434"/>
                  </a:lnTo>
                  <a:lnTo>
                    <a:pt x="2408618" y="26543"/>
                  </a:lnTo>
                  <a:lnTo>
                    <a:pt x="2399347" y="12700"/>
                  </a:lnTo>
                  <a:lnTo>
                    <a:pt x="2385504" y="3429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63931" y="1662049"/>
              <a:ext cx="1417955" cy="60960"/>
            </a:xfrm>
            <a:custGeom>
              <a:avLst/>
              <a:gdLst/>
              <a:ahLst/>
              <a:cxnLst/>
              <a:rect l="l" t="t" r="r" b="b"/>
              <a:pathLst>
                <a:path w="1417955" h="60960">
                  <a:moveTo>
                    <a:pt x="1368653" y="0"/>
                  </a:moveTo>
                  <a:lnTo>
                    <a:pt x="48882" y="0"/>
                  </a:lnTo>
                  <a:lnTo>
                    <a:pt x="29857" y="2412"/>
                  </a:lnTo>
                  <a:lnTo>
                    <a:pt x="14312" y="8889"/>
                  </a:lnTo>
                  <a:lnTo>
                    <a:pt x="3835" y="18541"/>
                  </a:lnTo>
                  <a:lnTo>
                    <a:pt x="0" y="30352"/>
                  </a:lnTo>
                  <a:lnTo>
                    <a:pt x="3835" y="42290"/>
                  </a:lnTo>
                  <a:lnTo>
                    <a:pt x="14312" y="51942"/>
                  </a:lnTo>
                  <a:lnTo>
                    <a:pt x="29857" y="58420"/>
                  </a:lnTo>
                  <a:lnTo>
                    <a:pt x="48882" y="60833"/>
                  </a:lnTo>
                  <a:lnTo>
                    <a:pt x="1368653" y="60833"/>
                  </a:lnTo>
                  <a:lnTo>
                    <a:pt x="1387703" y="58420"/>
                  </a:lnTo>
                  <a:lnTo>
                    <a:pt x="1403324" y="51942"/>
                  </a:lnTo>
                  <a:lnTo>
                    <a:pt x="1413738" y="42290"/>
                  </a:lnTo>
                  <a:lnTo>
                    <a:pt x="1417548" y="30352"/>
                  </a:lnTo>
                  <a:lnTo>
                    <a:pt x="1413738" y="18541"/>
                  </a:lnTo>
                  <a:lnTo>
                    <a:pt x="1403324" y="8889"/>
                  </a:lnTo>
                  <a:lnTo>
                    <a:pt x="1387703" y="2412"/>
                  </a:lnTo>
                  <a:lnTo>
                    <a:pt x="1368653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247840" y="1918335"/>
            <a:ext cx="2412365" cy="87630"/>
            <a:chOff x="247840" y="1918335"/>
            <a:chExt cx="2412365" cy="87630"/>
          </a:xfrm>
        </p:grpSpPr>
        <p:sp>
          <p:nvSpPr>
            <p:cNvPr id="28" name="object 28"/>
            <p:cNvSpPr/>
            <p:nvPr/>
          </p:nvSpPr>
          <p:spPr>
            <a:xfrm>
              <a:off x="247840" y="1918335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826"/>
                  </a:lnTo>
                  <a:lnTo>
                    <a:pt x="3428" y="26669"/>
                  </a:lnTo>
                  <a:lnTo>
                    <a:pt x="0" y="43561"/>
                  </a:lnTo>
                  <a:lnTo>
                    <a:pt x="3428" y="60451"/>
                  </a:lnTo>
                  <a:lnTo>
                    <a:pt x="12750" y="74294"/>
                  </a:lnTo>
                  <a:lnTo>
                    <a:pt x="26593" y="83692"/>
                  </a:lnTo>
                  <a:lnTo>
                    <a:pt x="43535" y="87122"/>
                  </a:lnTo>
                  <a:lnTo>
                    <a:pt x="2368486" y="87122"/>
                  </a:lnTo>
                  <a:lnTo>
                    <a:pt x="2385504" y="83692"/>
                  </a:lnTo>
                  <a:lnTo>
                    <a:pt x="2399347" y="74294"/>
                  </a:lnTo>
                  <a:lnTo>
                    <a:pt x="2408618" y="60451"/>
                  </a:lnTo>
                  <a:lnTo>
                    <a:pt x="2412047" y="43561"/>
                  </a:lnTo>
                  <a:lnTo>
                    <a:pt x="2408618" y="26669"/>
                  </a:lnTo>
                  <a:lnTo>
                    <a:pt x="2399347" y="12826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63131" y="1930654"/>
              <a:ext cx="1497330" cy="60960"/>
            </a:xfrm>
            <a:custGeom>
              <a:avLst/>
              <a:gdLst/>
              <a:ahLst/>
              <a:cxnLst/>
              <a:rect l="l" t="t" r="r" b="b"/>
              <a:pathLst>
                <a:path w="1497330" h="60960">
                  <a:moveTo>
                    <a:pt x="1444256" y="0"/>
                  </a:moveTo>
                  <a:lnTo>
                    <a:pt x="52641" y="0"/>
                  </a:lnTo>
                  <a:lnTo>
                    <a:pt x="32143" y="2412"/>
                  </a:lnTo>
                  <a:lnTo>
                    <a:pt x="15405" y="8890"/>
                  </a:lnTo>
                  <a:lnTo>
                    <a:pt x="4127" y="18542"/>
                  </a:lnTo>
                  <a:lnTo>
                    <a:pt x="0" y="30480"/>
                  </a:lnTo>
                  <a:lnTo>
                    <a:pt x="4127" y="42291"/>
                  </a:lnTo>
                  <a:lnTo>
                    <a:pt x="15405" y="51943"/>
                  </a:lnTo>
                  <a:lnTo>
                    <a:pt x="32143" y="58420"/>
                  </a:lnTo>
                  <a:lnTo>
                    <a:pt x="52641" y="60833"/>
                  </a:lnTo>
                  <a:lnTo>
                    <a:pt x="1444256" y="60833"/>
                  </a:lnTo>
                  <a:lnTo>
                    <a:pt x="1464830" y="58420"/>
                  </a:lnTo>
                  <a:lnTo>
                    <a:pt x="1481467" y="51943"/>
                  </a:lnTo>
                  <a:lnTo>
                    <a:pt x="1492770" y="42291"/>
                  </a:lnTo>
                  <a:lnTo>
                    <a:pt x="1496961" y="30480"/>
                  </a:lnTo>
                  <a:lnTo>
                    <a:pt x="1492770" y="18542"/>
                  </a:lnTo>
                  <a:lnTo>
                    <a:pt x="1481467" y="8890"/>
                  </a:lnTo>
                  <a:lnTo>
                    <a:pt x="1464830" y="2412"/>
                  </a:lnTo>
                  <a:lnTo>
                    <a:pt x="1444256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496620" y="1743583"/>
            <a:ext cx="21717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152245" y="1743583"/>
            <a:ext cx="5969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096770" y="1743583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07009" y="2012950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211681" y="2012950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068829" y="2012950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738996" y="5445921"/>
            <a:ext cx="2139315" cy="1186222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34925">
              <a:lnSpc>
                <a:spcPct val="100000"/>
              </a:lnSpc>
              <a:spcBef>
                <a:spcPts val="450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375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Hladký kontakt se sněhem</a:t>
            </a: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Tlumení vibrací</a:t>
            </a: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Sebevědomí, kontrola, pocit bezpečí</a:t>
            </a: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-20" dirty="0">
                <a:latin typeface="Verdana"/>
                <a:cs typeface="Verdana"/>
              </a:rPr>
              <a:t>Tolerantnost i dobré držení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8747252" y="546328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5096383" y="1058925"/>
            <a:ext cx="10731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L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248725" y="1058925"/>
            <a:ext cx="159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5093715" y="1031494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123307" y="2410460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5116448" y="2362033"/>
            <a:ext cx="1464310" cy="959485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lang="pt-BR" sz="1000" b="1" dirty="0">
                <a:latin typeface="Tahoma"/>
                <a:cs typeface="Tahoma"/>
              </a:rPr>
              <a:t>T E C H N O L O G I E </a:t>
            </a:r>
            <a:endParaRPr sz="1000" dirty="0">
              <a:latin typeface="Tahoma"/>
              <a:cs typeface="Tahoma"/>
            </a:endParaRPr>
          </a:p>
          <a:p>
            <a:pPr marL="187325" indent="-165735">
              <a:lnSpc>
                <a:spcPct val="100000"/>
              </a:lnSpc>
              <a:spcBef>
                <a:spcPts val="575"/>
              </a:spcBef>
              <a:buFont typeface="Times New Roman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V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A</a:t>
            </a:r>
            <a:r>
              <a:rPr sz="1050" spc="-80" dirty="0">
                <a:latin typeface="Verdana"/>
                <a:cs typeface="Verdana"/>
              </a:rPr>
              <a:t> </a:t>
            </a:r>
            <a:r>
              <a:rPr sz="1050" spc="-50" dirty="0">
                <a:latin typeface="Verdana"/>
                <a:cs typeface="Verdana"/>
              </a:rPr>
              <a:t>S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buFont typeface="Times New Roman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L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C</a:t>
            </a:r>
            <a:r>
              <a:rPr sz="1050" spc="-80" dirty="0">
                <a:latin typeface="Verdana"/>
                <a:cs typeface="Verdana"/>
              </a:rPr>
              <a:t> </a:t>
            </a:r>
            <a:r>
              <a:rPr sz="1050" spc="-50" dirty="0">
                <a:latin typeface="Verdana"/>
                <a:cs typeface="Verdana"/>
              </a:rPr>
              <a:t>T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buFont typeface="Times New Roman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Air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Tip</a:t>
            </a:r>
            <a:endParaRPr sz="1050" dirty="0">
              <a:latin typeface="Verdana"/>
              <a:cs typeface="Verdana"/>
            </a:endParaRPr>
          </a:p>
          <a:p>
            <a:pPr marL="187960" indent="-166370">
              <a:lnSpc>
                <a:spcPct val="100000"/>
              </a:lnSpc>
              <a:buFont typeface="Times New Roman"/>
              <a:buChar char="►"/>
              <a:tabLst>
                <a:tab pos="187960" algn="l"/>
              </a:tabLst>
            </a:pPr>
            <a:r>
              <a:rPr sz="1050" spc="-10" dirty="0">
                <a:latin typeface="Verdana"/>
                <a:cs typeface="Verdana"/>
              </a:rPr>
              <a:t>Assist</a:t>
            </a:r>
            <a:r>
              <a:rPr sz="1050" spc="-11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Flex</a:t>
            </a:r>
            <a:endParaRPr sz="1050" dirty="0">
              <a:latin typeface="Verdana"/>
              <a:cs typeface="Verdana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5123307" y="2839440"/>
            <a:ext cx="2943860" cy="619760"/>
            <a:chOff x="5123307" y="2839440"/>
            <a:chExt cx="2943860" cy="619760"/>
          </a:xfrm>
        </p:grpSpPr>
        <p:pic>
          <p:nvPicPr>
            <p:cNvPr id="44" name="object 44" descr="Une image contenant texte, carte de visite  Description générée automatiquement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73646" y="2989481"/>
              <a:ext cx="993165" cy="469363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53124" y="2864180"/>
              <a:ext cx="772922" cy="583742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85688" y="2839440"/>
              <a:ext cx="757999" cy="612800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5123307" y="3448431"/>
              <a:ext cx="2817495" cy="0"/>
            </a:xfrm>
            <a:custGeom>
              <a:avLst/>
              <a:gdLst/>
              <a:ahLst/>
              <a:cxnLst/>
              <a:rect l="l" t="t" r="r" b="b"/>
              <a:pathLst>
                <a:path w="2817495">
                  <a:moveTo>
                    <a:pt x="0" y="0"/>
                  </a:moveTo>
                  <a:lnTo>
                    <a:pt x="2816987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5125592" y="3477259"/>
            <a:ext cx="148272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5114035" y="4753864"/>
            <a:ext cx="2856865" cy="521970"/>
            <a:chOff x="5114035" y="4753864"/>
            <a:chExt cx="2856865" cy="521970"/>
          </a:xfrm>
        </p:grpSpPr>
        <p:pic>
          <p:nvPicPr>
            <p:cNvPr id="50" name="object 5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281925" y="4766398"/>
              <a:ext cx="688390" cy="509181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5117210" y="4757039"/>
              <a:ext cx="2817495" cy="10795"/>
            </a:xfrm>
            <a:custGeom>
              <a:avLst/>
              <a:gdLst/>
              <a:ahLst/>
              <a:cxnLst/>
              <a:rect l="l" t="t" r="r" b="b"/>
              <a:pathLst>
                <a:path w="2817495" h="10795">
                  <a:moveTo>
                    <a:pt x="0" y="0"/>
                  </a:moveTo>
                  <a:lnTo>
                    <a:pt x="2816987" y="10668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5129021" y="4729009"/>
            <a:ext cx="2531745" cy="1249701"/>
          </a:xfrm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45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8435" indent="-165100">
              <a:lnSpc>
                <a:spcPct val="100000"/>
              </a:lnSpc>
              <a:spcBef>
                <a:spcPts val="480"/>
              </a:spcBef>
              <a:buFont typeface="Tahoma"/>
              <a:buChar char="►"/>
              <a:tabLst>
                <a:tab pos="178435" algn="l"/>
              </a:tabLst>
            </a:pPr>
            <a:r>
              <a:rPr sz="1050" spc="-120" dirty="0">
                <a:latin typeface="Verdana"/>
                <a:cs typeface="Verdana"/>
              </a:rPr>
              <a:t>95%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8435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8435" algn="l"/>
              </a:tabLst>
            </a:pPr>
            <a:r>
              <a:rPr lang="cs-CZ" sz="1050" spc="65" dirty="0">
                <a:latin typeface="Verdana"/>
                <a:cs typeface="Verdana"/>
              </a:rPr>
              <a:t>Až 20%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8435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8435" algn="l"/>
              </a:tabLst>
            </a:pPr>
            <a:r>
              <a:rPr lang="cs-CZ" sz="1050" dirty="0">
                <a:latin typeface="Verdana"/>
                <a:cs typeface="Verdana"/>
              </a:rPr>
              <a:t>LCT PEFC </a:t>
            </a: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dřevěné jádro</a:t>
            </a:r>
            <a:endParaRPr sz="1050" dirty="0">
              <a:latin typeface="Verdana"/>
              <a:cs typeface="Verdana"/>
            </a:endParaRPr>
          </a:p>
          <a:p>
            <a:pPr marL="178435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8435" algn="l"/>
              </a:tabLst>
            </a:pP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"zelená energie" při výrobě</a:t>
            </a:r>
          </a:p>
          <a:p>
            <a:pPr marL="178435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8435" algn="l"/>
              </a:tabLst>
            </a:pPr>
            <a:r>
              <a:rPr lang="pl-PL" sz="1050" dirty="0">
                <a:latin typeface="Verdana"/>
                <a:cs typeface="Verdana"/>
              </a:rPr>
              <a:t>Výroba i zdroje materiálů z Evropy  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56" name="object 51">
            <a:extLst>
              <a:ext uri="{FF2B5EF4-FFF2-40B4-BE49-F238E27FC236}">
                <a16:creationId xmlns:a16="http://schemas.microsoft.com/office/drawing/2014/main" id="{858AF072-C29F-4734-E821-B311F7D4E1A1}"/>
              </a:ext>
            </a:extLst>
          </p:cNvPr>
          <p:cNvSpPr txBox="1"/>
          <p:nvPr/>
        </p:nvSpPr>
        <p:spPr>
          <a:xfrm>
            <a:off x="5124958" y="260350"/>
            <a:ext cx="4307840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15950" algn="l"/>
                <a:tab pos="878205" algn="l"/>
                <a:tab pos="1309370" algn="l"/>
                <a:tab pos="1887220" algn="l"/>
                <a:tab pos="2195195" algn="l"/>
                <a:tab pos="2888615" algn="l"/>
                <a:tab pos="3321050" algn="l"/>
                <a:tab pos="3795395" algn="l"/>
              </a:tabLst>
            </a:pPr>
            <a:r>
              <a:rPr lang="cs-CZ" sz="1100" b="1" i="1" kern="0" spc="-5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Pro sněhové podmínky které skutečně najdete, ne pro ty, které očekáváte. </a:t>
            </a:r>
            <a:r>
              <a:rPr sz="1100" b="1" i="1" dirty="0">
                <a:latin typeface="Verdana"/>
                <a:cs typeface="Verdana"/>
              </a:rPr>
              <a:t>	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57" name="object 15">
            <a:extLst>
              <a:ext uri="{FF2B5EF4-FFF2-40B4-BE49-F238E27FC236}">
                <a16:creationId xmlns:a16="http://schemas.microsoft.com/office/drawing/2014/main" id="{9A5D0F3B-E1DB-B522-5D33-E16996E724A1}"/>
              </a:ext>
            </a:extLst>
          </p:cNvPr>
          <p:cNvSpPr txBox="1"/>
          <p:nvPr/>
        </p:nvSpPr>
        <p:spPr>
          <a:xfrm>
            <a:off x="189128" y="5334000"/>
            <a:ext cx="2513408" cy="1192633"/>
          </a:xfrm>
          <a:prstGeom prst="rect">
            <a:avLst/>
          </a:prstGeom>
          <a:ln w="12700">
            <a:noFill/>
          </a:ln>
        </p:spPr>
        <p:txBody>
          <a:bodyPr vert="horz" wrap="square" lIns="0" tIns="58419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459"/>
              </a:spcBef>
            </a:pP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50" dirty="0">
                <a:latin typeface="Tahoma"/>
                <a:cs typeface="Tahoma"/>
              </a:rPr>
              <a:t>D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114" dirty="0">
                <a:latin typeface="Tahoma"/>
                <a:cs typeface="Tahoma"/>
              </a:rPr>
              <a:t> 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G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" dirty="0">
                <a:latin typeface="Tahoma"/>
                <a:cs typeface="Tahoma"/>
              </a:rPr>
              <a:t>E</a:t>
            </a:r>
            <a:endParaRPr sz="1000" dirty="0">
              <a:latin typeface="Tahoma"/>
              <a:cs typeface="Tahoma"/>
            </a:endParaRPr>
          </a:p>
          <a:p>
            <a:pPr marL="8890">
              <a:lnSpc>
                <a:spcPct val="115000"/>
              </a:lnSpc>
              <a:spcBef>
                <a:spcPts val="265"/>
              </a:spcBef>
              <a:spcAft>
                <a:spcPts val="800"/>
              </a:spcAft>
            </a:pPr>
            <a:r>
              <a:rPr lang="cs-CZ" sz="1000" i="1" kern="100" spc="-9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ARCADE jsou určeny pro sníh, jaký skutečně                        najdete, a ne pro ten, jaký očekáváte. </a:t>
            </a:r>
            <a:endParaRPr lang="cs-CZ" sz="1000" kern="10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cs-CZ" sz="1000" b="1" i="1" spc="-90" dirty="0">
                <a:solidFill>
                  <a:schemeClr val="bg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100 % delší oblouky.</a:t>
            </a:r>
            <a:r>
              <a:rPr lang="cs-CZ" sz="1000" dirty="0">
                <a:solidFill>
                  <a:schemeClr val="bg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cs-CZ" sz="1000" b="1" i="1" kern="100" spc="-90" dirty="0">
                <a:solidFill>
                  <a:schemeClr val="bg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</a:t>
            </a:r>
            <a:endParaRPr lang="cs-CZ" sz="1000" kern="100" dirty="0">
              <a:solidFill>
                <a:schemeClr val="bg1">
                  <a:lumMod val="50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73660" marR="321310">
              <a:spcBef>
                <a:spcPts val="409"/>
              </a:spcBef>
            </a:pPr>
            <a:endParaRPr sz="1000" b="1" i="1" spc="-330" dirty="0">
              <a:solidFill>
                <a:srgbClr val="7E7E7E"/>
              </a:solidFill>
              <a:latin typeface="Verdana"/>
            </a:endParaRPr>
          </a:p>
        </p:txBody>
      </p:sp>
      <p:sp>
        <p:nvSpPr>
          <p:cNvPr id="54" name="TextovéPole 53">
            <a:extLst>
              <a:ext uri="{FF2B5EF4-FFF2-40B4-BE49-F238E27FC236}">
                <a16:creationId xmlns:a16="http://schemas.microsoft.com/office/drawing/2014/main" id="{21E8F8C5-E3B4-CDC2-011A-8F59693DE922}"/>
              </a:ext>
            </a:extLst>
          </p:cNvPr>
          <p:cNvSpPr txBox="1"/>
          <p:nvPr/>
        </p:nvSpPr>
        <p:spPr>
          <a:xfrm>
            <a:off x="8612378" y="1295400"/>
            <a:ext cx="3315691" cy="3647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Lyže Rossignol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Arcade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W 78 jsou určené pro ženy - začátečnice a mírně pokročilé lyžařky a nabízejí snadný carving a přizpůsobivost pro všechny sněhové podmínky. Jejich všestrannost za všech sněhových podmínek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přinaší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nové možnosti. Technologie Air Tip a karbonové vrstvy snižují celkovou hmotnost a naše technologie VAS pohlcuje nárazy a vibrace pro hladký a plynulý pocit z jízdy. Odpovídající držení pak zabezpečí LCT konstrukce s dřevěným jádrem se skelnými vlákny. Lyže mají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Sintered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skluznici pro dobrý skluz. Vyvažují hravost rockeru na špičce i patce s dobrou kontrolou hran díky boční Cap konstrukci a rozšířenému tvaru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Extended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poskytují přiměřenou jistotu při carvingu i v rozmanitém terénu a ztížených podmínkách. Jsou vyrobeny pro pistu, která je v daný den realitou, oproti sněhovým podmínkám které očekáváte, takže můžete lyžovat od první sedačky až po poslední "lano" a to po celou zimní sezonu.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192000" y="68580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282C3E">
                <a:alpha val="4745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8800">
              <a:lnSpc>
                <a:spcPct val="100000"/>
              </a:lnSpc>
              <a:spcBef>
                <a:spcPts val="100"/>
              </a:spcBef>
            </a:pPr>
            <a:r>
              <a:rPr sz="4800" dirty="0"/>
              <a:t>S</a:t>
            </a:r>
            <a:r>
              <a:rPr sz="4800" spc="-165" dirty="0"/>
              <a:t> </a:t>
            </a:r>
            <a:r>
              <a:rPr sz="4800" spc="265" dirty="0"/>
              <a:t>E</a:t>
            </a:r>
            <a:r>
              <a:rPr sz="4800" spc="-170" dirty="0"/>
              <a:t> </a:t>
            </a:r>
            <a:r>
              <a:rPr sz="4800" spc="145" dirty="0"/>
              <a:t>N</a:t>
            </a:r>
            <a:r>
              <a:rPr sz="4800" spc="-170" dirty="0"/>
              <a:t> </a:t>
            </a:r>
            <a:r>
              <a:rPr sz="4800" spc="325" dirty="0"/>
              <a:t>D</a:t>
            </a:r>
            <a:r>
              <a:rPr sz="4800" spc="-165" dirty="0"/>
              <a:t> </a:t>
            </a:r>
            <a:r>
              <a:rPr sz="4800" spc="265" dirty="0"/>
              <a:t>E</a:t>
            </a:r>
            <a:r>
              <a:rPr sz="4800" spc="-170" dirty="0"/>
              <a:t> </a:t>
            </a:r>
            <a:r>
              <a:rPr sz="4800" spc="-50" dirty="0"/>
              <a:t>R</a:t>
            </a:r>
            <a:endParaRPr sz="4800"/>
          </a:p>
          <a:p>
            <a:pPr marL="558800">
              <a:lnSpc>
                <a:spcPct val="100000"/>
              </a:lnSpc>
              <a:spcBef>
                <a:spcPts val="75"/>
              </a:spcBef>
            </a:pPr>
            <a:r>
              <a:rPr sz="3200" b="0" spc="180" dirty="0">
                <a:latin typeface="Verdana"/>
                <a:cs typeface="Verdana"/>
              </a:rPr>
              <a:t>F</a:t>
            </a:r>
            <a:r>
              <a:rPr sz="3200" b="0" spc="114" dirty="0">
                <a:latin typeface="Verdana"/>
                <a:cs typeface="Verdana"/>
              </a:rPr>
              <a:t> </a:t>
            </a:r>
            <a:r>
              <a:rPr sz="3200" b="0" spc="85" dirty="0">
                <a:latin typeface="Verdana"/>
                <a:cs typeface="Verdana"/>
              </a:rPr>
              <a:t>R</a:t>
            </a:r>
            <a:r>
              <a:rPr sz="3200" b="0" spc="120" dirty="0">
                <a:latin typeface="Verdana"/>
                <a:cs typeface="Verdana"/>
              </a:rPr>
              <a:t> </a:t>
            </a:r>
            <a:r>
              <a:rPr sz="3200" b="0" spc="100" dirty="0">
                <a:latin typeface="Verdana"/>
                <a:cs typeface="Verdana"/>
              </a:rPr>
              <a:t>E</a:t>
            </a:r>
            <a:r>
              <a:rPr sz="3200" b="0" spc="125" dirty="0">
                <a:latin typeface="Verdana"/>
                <a:cs typeface="Verdana"/>
              </a:rPr>
              <a:t> </a:t>
            </a:r>
            <a:r>
              <a:rPr sz="3200" b="0" spc="100" dirty="0">
                <a:latin typeface="Verdana"/>
                <a:cs typeface="Verdana"/>
              </a:rPr>
              <a:t>E</a:t>
            </a:r>
            <a:r>
              <a:rPr sz="3200" b="0" spc="130" dirty="0">
                <a:latin typeface="Verdana"/>
                <a:cs typeface="Verdana"/>
              </a:rPr>
              <a:t> </a:t>
            </a:r>
            <a:r>
              <a:rPr sz="3200" b="0" spc="85" dirty="0">
                <a:latin typeface="Verdana"/>
                <a:cs typeface="Verdana"/>
              </a:rPr>
              <a:t>R</a:t>
            </a:r>
            <a:r>
              <a:rPr sz="3200" b="0" spc="114" dirty="0">
                <a:latin typeface="Verdana"/>
                <a:cs typeface="Verdana"/>
              </a:rPr>
              <a:t> </a:t>
            </a:r>
            <a:r>
              <a:rPr sz="3200" b="0" spc="-395" dirty="0">
                <a:latin typeface="Verdana"/>
                <a:cs typeface="Verdana"/>
              </a:rPr>
              <a:t>I</a:t>
            </a:r>
            <a:r>
              <a:rPr sz="3200" b="0" spc="125" dirty="0">
                <a:latin typeface="Verdana"/>
                <a:cs typeface="Verdana"/>
              </a:rPr>
              <a:t> </a:t>
            </a:r>
            <a:r>
              <a:rPr sz="3200" b="0" spc="170" dirty="0">
                <a:latin typeface="Verdana"/>
                <a:cs typeface="Verdana"/>
              </a:rPr>
              <a:t>D</a:t>
            </a:r>
            <a:r>
              <a:rPr sz="3200" b="0" spc="130" dirty="0">
                <a:latin typeface="Verdana"/>
                <a:cs typeface="Verdana"/>
              </a:rPr>
              <a:t> </a:t>
            </a:r>
            <a:r>
              <a:rPr sz="3200" b="0" spc="50" dirty="0">
                <a:latin typeface="Verdana"/>
                <a:cs typeface="Verdana"/>
              </a:rPr>
              <a:t>E</a:t>
            </a:r>
            <a:endParaRPr sz="3200">
              <a:latin typeface="Verdana"/>
              <a:cs typeface="Verdan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991635" y="2599838"/>
            <a:ext cx="1941195" cy="1472565"/>
            <a:chOff x="1991635" y="2599838"/>
            <a:chExt cx="1941195" cy="147256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91635" y="2599838"/>
              <a:ext cx="1477223" cy="147235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28288" y="2697480"/>
              <a:ext cx="104360" cy="130225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881754" y="2724404"/>
              <a:ext cx="0" cy="1224280"/>
            </a:xfrm>
            <a:custGeom>
              <a:avLst/>
              <a:gdLst/>
              <a:ahLst/>
              <a:cxnLst/>
              <a:rect l="l" t="t" r="r" b="b"/>
              <a:pathLst>
                <a:path h="1224279">
                  <a:moveTo>
                    <a:pt x="0" y="0"/>
                  </a:moveTo>
                  <a:lnTo>
                    <a:pt x="0" y="1224153"/>
                  </a:lnTo>
                </a:path>
              </a:pathLst>
            </a:custGeom>
            <a:ln w="508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192000" y="68580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282C3E">
                <a:alpha val="4745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2047494" y="3216910"/>
            <a:ext cx="257556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150" dirty="0">
                <a:solidFill>
                  <a:srgbClr val="FCFBFF"/>
                </a:solidFill>
                <a:latin typeface="Verdana"/>
                <a:cs typeface="Verdana"/>
              </a:rPr>
              <a:t>S</a:t>
            </a:r>
            <a:r>
              <a:rPr sz="2200" spc="-375" dirty="0">
                <a:solidFill>
                  <a:srgbClr val="FCFBFF"/>
                </a:solidFill>
                <a:latin typeface="Verdana"/>
                <a:cs typeface="Verdana"/>
              </a:rPr>
              <a:t> </a:t>
            </a:r>
            <a:r>
              <a:rPr sz="2200" spc="65" dirty="0">
                <a:solidFill>
                  <a:srgbClr val="FCFBFF"/>
                </a:solidFill>
                <a:latin typeface="Verdana"/>
                <a:cs typeface="Verdana"/>
              </a:rPr>
              <a:t>E</a:t>
            </a:r>
            <a:r>
              <a:rPr sz="2200" spc="-385" dirty="0">
                <a:solidFill>
                  <a:srgbClr val="FCFBFF"/>
                </a:solidFill>
                <a:latin typeface="Verdana"/>
                <a:cs typeface="Verdana"/>
              </a:rPr>
              <a:t> </a:t>
            </a:r>
            <a:r>
              <a:rPr sz="2200" spc="130" dirty="0">
                <a:solidFill>
                  <a:srgbClr val="FCFBFF"/>
                </a:solidFill>
                <a:latin typeface="Verdana"/>
                <a:cs typeface="Verdana"/>
              </a:rPr>
              <a:t>N</a:t>
            </a:r>
            <a:r>
              <a:rPr sz="2200" spc="-380" dirty="0">
                <a:solidFill>
                  <a:srgbClr val="FCFBFF"/>
                </a:solidFill>
                <a:latin typeface="Verdana"/>
                <a:cs typeface="Verdana"/>
              </a:rPr>
              <a:t> </a:t>
            </a:r>
            <a:r>
              <a:rPr sz="2200" spc="100" dirty="0">
                <a:solidFill>
                  <a:srgbClr val="FCFBFF"/>
                </a:solidFill>
                <a:latin typeface="Verdana"/>
                <a:cs typeface="Verdana"/>
              </a:rPr>
              <a:t>D</a:t>
            </a:r>
            <a:r>
              <a:rPr sz="2200" spc="-380" dirty="0">
                <a:solidFill>
                  <a:srgbClr val="FCFBFF"/>
                </a:solidFill>
                <a:latin typeface="Verdana"/>
                <a:cs typeface="Verdana"/>
              </a:rPr>
              <a:t> </a:t>
            </a:r>
            <a:r>
              <a:rPr sz="2200" spc="65" dirty="0">
                <a:solidFill>
                  <a:srgbClr val="FCFBFF"/>
                </a:solidFill>
                <a:latin typeface="Verdana"/>
                <a:cs typeface="Verdana"/>
              </a:rPr>
              <a:t>E</a:t>
            </a:r>
            <a:r>
              <a:rPr sz="2200" spc="-385" dirty="0">
                <a:solidFill>
                  <a:srgbClr val="FCFBFF"/>
                </a:solidFill>
                <a:latin typeface="Verdana"/>
                <a:cs typeface="Verdana"/>
              </a:rPr>
              <a:t> </a:t>
            </a:r>
            <a:r>
              <a:rPr sz="2200" spc="60" dirty="0">
                <a:solidFill>
                  <a:srgbClr val="FCFBFF"/>
                </a:solidFill>
                <a:latin typeface="Verdana"/>
                <a:cs typeface="Verdana"/>
              </a:rPr>
              <a:t>R</a:t>
            </a:r>
            <a:r>
              <a:rPr sz="2200" spc="-40" dirty="0">
                <a:solidFill>
                  <a:srgbClr val="FCFBFF"/>
                </a:solidFill>
                <a:latin typeface="Verdana"/>
                <a:cs typeface="Verdana"/>
              </a:rPr>
              <a:t>  </a:t>
            </a:r>
            <a:r>
              <a:rPr sz="2200" b="1" spc="125" dirty="0">
                <a:solidFill>
                  <a:srgbClr val="FCFBFF"/>
                </a:solidFill>
                <a:latin typeface="Tahoma"/>
                <a:cs typeface="Tahoma"/>
              </a:rPr>
              <a:t>F</a:t>
            </a:r>
            <a:r>
              <a:rPr sz="2200" b="1" spc="-245" dirty="0">
                <a:solidFill>
                  <a:srgbClr val="FCFBFF"/>
                </a:solidFill>
                <a:latin typeface="Tahoma"/>
                <a:cs typeface="Tahoma"/>
              </a:rPr>
              <a:t> </a:t>
            </a:r>
            <a:r>
              <a:rPr sz="2200" b="1" dirty="0">
                <a:solidFill>
                  <a:srgbClr val="FCFBFF"/>
                </a:solidFill>
                <a:latin typeface="Tahoma"/>
                <a:cs typeface="Tahoma"/>
              </a:rPr>
              <a:t>R</a:t>
            </a:r>
            <a:r>
              <a:rPr sz="2200" b="1" spc="-240" dirty="0">
                <a:solidFill>
                  <a:srgbClr val="FCFBFF"/>
                </a:solidFill>
                <a:latin typeface="Tahoma"/>
                <a:cs typeface="Tahoma"/>
              </a:rPr>
              <a:t> </a:t>
            </a:r>
            <a:r>
              <a:rPr sz="2200" b="1" spc="120" dirty="0">
                <a:solidFill>
                  <a:srgbClr val="FCFBFF"/>
                </a:solidFill>
                <a:latin typeface="Tahoma"/>
                <a:cs typeface="Tahoma"/>
              </a:rPr>
              <a:t>E</a:t>
            </a:r>
            <a:r>
              <a:rPr sz="2200" b="1" spc="-245" dirty="0">
                <a:solidFill>
                  <a:srgbClr val="FCFBFF"/>
                </a:solidFill>
                <a:latin typeface="Tahoma"/>
                <a:cs typeface="Tahoma"/>
              </a:rPr>
              <a:t> </a:t>
            </a:r>
            <a:r>
              <a:rPr sz="2200" b="1" spc="70" dirty="0">
                <a:solidFill>
                  <a:srgbClr val="FCFBFF"/>
                </a:solidFill>
                <a:latin typeface="Tahoma"/>
                <a:cs typeface="Tahoma"/>
              </a:rPr>
              <a:t>E</a:t>
            </a:r>
            <a:endParaRPr sz="22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85517" y="3576129"/>
            <a:ext cx="2967483" cy="2423740"/>
          </a:xfrm>
          <a:prstGeom prst="rect">
            <a:avLst/>
          </a:prstGeom>
          <a:solidFill>
            <a:srgbClr val="282C3E">
              <a:alpha val="47450"/>
            </a:srgbClr>
          </a:solidFill>
          <a:ln w="38100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34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550545">
              <a:lnSpc>
                <a:spcPct val="100000"/>
              </a:lnSpc>
              <a:spcBef>
                <a:spcPts val="5"/>
              </a:spcBef>
            </a:pPr>
            <a:r>
              <a:rPr sz="1400" b="1" spc="100" dirty="0">
                <a:solidFill>
                  <a:srgbClr val="FCFBFF"/>
                </a:solidFill>
                <a:latin typeface="Tahoma"/>
                <a:cs typeface="Tahoma"/>
              </a:rPr>
              <a:t>P</a:t>
            </a:r>
            <a:r>
              <a:rPr sz="1400" b="1" spc="-105" dirty="0">
                <a:solidFill>
                  <a:srgbClr val="FCFBFF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FCFBFF"/>
                </a:solidFill>
                <a:latin typeface="Tahoma"/>
                <a:cs typeface="Tahoma"/>
              </a:rPr>
              <a:t>R</a:t>
            </a:r>
            <a:r>
              <a:rPr sz="1400" b="1" spc="-105" dirty="0">
                <a:solidFill>
                  <a:srgbClr val="FCFBFF"/>
                </a:solidFill>
                <a:latin typeface="Tahoma"/>
                <a:cs typeface="Tahoma"/>
              </a:rPr>
              <a:t> </a:t>
            </a:r>
            <a:r>
              <a:rPr sz="1400" b="1" spc="105" dirty="0">
                <a:solidFill>
                  <a:srgbClr val="FCFBFF"/>
                </a:solidFill>
                <a:latin typeface="Tahoma"/>
                <a:cs typeface="Tahoma"/>
              </a:rPr>
              <a:t>O</a:t>
            </a:r>
            <a:r>
              <a:rPr sz="1400" b="1" spc="-105" dirty="0">
                <a:solidFill>
                  <a:srgbClr val="FCFBFF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FCFBFF"/>
                </a:solidFill>
                <a:latin typeface="Tahoma"/>
                <a:cs typeface="Tahoma"/>
              </a:rPr>
              <a:t>G</a:t>
            </a:r>
            <a:r>
              <a:rPr sz="1400" b="1" spc="-105" dirty="0">
                <a:solidFill>
                  <a:srgbClr val="FCFBFF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FCFBFF"/>
                </a:solidFill>
                <a:latin typeface="Tahoma"/>
                <a:cs typeface="Tahoma"/>
              </a:rPr>
              <a:t>R</a:t>
            </a:r>
            <a:r>
              <a:rPr sz="1400" b="1" spc="-110" dirty="0">
                <a:solidFill>
                  <a:srgbClr val="FCFBFF"/>
                </a:solidFill>
                <a:latin typeface="Tahoma"/>
                <a:cs typeface="Tahoma"/>
              </a:rPr>
              <a:t> </a:t>
            </a:r>
            <a:r>
              <a:rPr sz="1400" b="1" spc="75" dirty="0">
                <a:solidFill>
                  <a:srgbClr val="FCFBFF"/>
                </a:solidFill>
                <a:latin typeface="Tahoma"/>
                <a:cs typeface="Tahoma"/>
              </a:rPr>
              <a:t>E</a:t>
            </a:r>
            <a:r>
              <a:rPr sz="1400" b="1" spc="-100" dirty="0">
                <a:solidFill>
                  <a:srgbClr val="FCFBFF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FCFBFF"/>
                </a:solidFill>
                <a:latin typeface="Tahoma"/>
                <a:cs typeface="Tahoma"/>
              </a:rPr>
              <a:t>S</a:t>
            </a:r>
            <a:r>
              <a:rPr sz="1400" b="1" spc="-114" dirty="0">
                <a:solidFill>
                  <a:srgbClr val="FCFBFF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FCFBFF"/>
                </a:solidFill>
                <a:latin typeface="Tahoma"/>
                <a:cs typeface="Tahoma"/>
              </a:rPr>
              <a:t>S</a:t>
            </a:r>
            <a:r>
              <a:rPr sz="1400" b="1" spc="-110" dirty="0">
                <a:solidFill>
                  <a:srgbClr val="FCFBFF"/>
                </a:solidFill>
                <a:latin typeface="Tahoma"/>
                <a:cs typeface="Tahoma"/>
              </a:rPr>
              <a:t> </a:t>
            </a:r>
            <a:r>
              <a:rPr sz="1400" b="1" spc="-225" dirty="0">
                <a:solidFill>
                  <a:srgbClr val="FCFBFF"/>
                </a:solidFill>
                <a:latin typeface="Tahoma"/>
                <a:cs typeface="Tahoma"/>
              </a:rPr>
              <a:t>I</a:t>
            </a:r>
            <a:r>
              <a:rPr sz="1400" b="1" spc="-110" dirty="0">
                <a:solidFill>
                  <a:srgbClr val="FCFBFF"/>
                </a:solidFill>
                <a:latin typeface="Tahoma"/>
                <a:cs typeface="Tahoma"/>
              </a:rPr>
              <a:t> </a:t>
            </a:r>
            <a:r>
              <a:rPr lang="cs-CZ" sz="1400" b="1" spc="-110" dirty="0">
                <a:solidFill>
                  <a:srgbClr val="FCFBFF"/>
                </a:solidFill>
                <a:latin typeface="Tahoma"/>
                <a:cs typeface="Tahoma"/>
              </a:rPr>
              <a:t> </a:t>
            </a:r>
            <a:r>
              <a:rPr sz="1400" b="1" spc="95" dirty="0">
                <a:solidFill>
                  <a:srgbClr val="FCFBFF"/>
                </a:solidFill>
                <a:latin typeface="Tahoma"/>
                <a:cs typeface="Tahoma"/>
              </a:rPr>
              <a:t>V</a:t>
            </a:r>
            <a:r>
              <a:rPr sz="1400" b="1" spc="-114" dirty="0">
                <a:solidFill>
                  <a:srgbClr val="FCFBFF"/>
                </a:solidFill>
                <a:latin typeface="Tahoma"/>
                <a:cs typeface="Tahoma"/>
              </a:rPr>
              <a:t> </a:t>
            </a:r>
            <a:r>
              <a:rPr sz="1400" b="1" spc="25" dirty="0">
                <a:solidFill>
                  <a:srgbClr val="FCFBFF"/>
                </a:solidFill>
                <a:latin typeface="Tahoma"/>
                <a:cs typeface="Tahoma"/>
              </a:rPr>
              <a:t>E</a:t>
            </a:r>
            <a:endParaRPr sz="14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664"/>
              </a:spcBef>
            </a:pPr>
            <a:endParaRPr sz="1400" dirty="0">
              <a:latin typeface="Tahoma"/>
              <a:cs typeface="Tahoma"/>
            </a:endParaRPr>
          </a:p>
          <a:p>
            <a:pPr marR="33020" algn="ctr">
              <a:lnSpc>
                <a:spcPct val="100000"/>
              </a:lnSpc>
              <a:spcBef>
                <a:spcPts val="5"/>
              </a:spcBef>
            </a:pPr>
            <a:r>
              <a:rPr sz="1400" spc="80" dirty="0">
                <a:solidFill>
                  <a:srgbClr val="FCFBFF"/>
                </a:solidFill>
                <a:latin typeface="Verdana"/>
                <a:cs typeface="Verdana"/>
              </a:rPr>
              <a:t>U</a:t>
            </a:r>
            <a:r>
              <a:rPr sz="1400" spc="-175" dirty="0">
                <a:solidFill>
                  <a:srgbClr val="FCFB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CFBFF"/>
                </a:solidFill>
                <a:latin typeface="Verdana"/>
                <a:cs typeface="Verdana"/>
              </a:rPr>
              <a:t>L</a:t>
            </a:r>
            <a:r>
              <a:rPr sz="1400" spc="-175" dirty="0">
                <a:solidFill>
                  <a:srgbClr val="FCFBFF"/>
                </a:solidFill>
                <a:latin typeface="Verdana"/>
                <a:cs typeface="Verdana"/>
              </a:rPr>
              <a:t> </a:t>
            </a:r>
            <a:r>
              <a:rPr sz="1400" spc="-70" dirty="0">
                <a:solidFill>
                  <a:srgbClr val="FCFBFF"/>
                </a:solidFill>
                <a:latin typeface="Verdana"/>
                <a:cs typeface="Verdana"/>
              </a:rPr>
              <a:t>T</a:t>
            </a:r>
            <a:r>
              <a:rPr sz="1400" spc="-180" dirty="0">
                <a:solidFill>
                  <a:srgbClr val="FCFB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CFBFF"/>
                </a:solidFill>
                <a:latin typeface="Verdana"/>
                <a:cs typeface="Verdana"/>
              </a:rPr>
              <a:t>R</a:t>
            </a:r>
            <a:r>
              <a:rPr sz="1400" spc="-170" dirty="0">
                <a:solidFill>
                  <a:srgbClr val="FCFB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CFBFF"/>
                </a:solidFill>
                <a:latin typeface="Verdana"/>
                <a:cs typeface="Verdana"/>
              </a:rPr>
              <a:t>A</a:t>
            </a:r>
            <a:r>
              <a:rPr sz="1400" spc="495" dirty="0">
                <a:solidFill>
                  <a:srgbClr val="FCFBFF"/>
                </a:solidFill>
                <a:latin typeface="Verdana"/>
                <a:cs typeface="Verdana"/>
              </a:rPr>
              <a:t> </a:t>
            </a:r>
            <a:r>
              <a:rPr lang="cs-CZ" sz="1400" spc="150" dirty="0">
                <a:solidFill>
                  <a:srgbClr val="FCFBFF"/>
                </a:solidFill>
                <a:latin typeface="Verdana"/>
                <a:cs typeface="Verdana"/>
              </a:rPr>
              <a:t>HRAVÉ</a:t>
            </a:r>
            <a:endParaRPr sz="1400" dirty="0">
              <a:latin typeface="Verdana"/>
              <a:cs typeface="Verdana"/>
            </a:endParaRPr>
          </a:p>
          <a:p>
            <a:pPr marR="31750" algn="ctr">
              <a:lnSpc>
                <a:spcPct val="100000"/>
              </a:lnSpc>
            </a:pPr>
            <a:r>
              <a:rPr sz="1400" spc="-70" dirty="0">
                <a:solidFill>
                  <a:srgbClr val="FCFBFF"/>
                </a:solidFill>
                <a:latin typeface="Verdana"/>
                <a:cs typeface="Verdana"/>
              </a:rPr>
              <a:t>T</a:t>
            </a:r>
            <a:r>
              <a:rPr sz="1400" spc="-200" dirty="0">
                <a:solidFill>
                  <a:srgbClr val="FCFBFF"/>
                </a:solidFill>
                <a:latin typeface="Verdana"/>
                <a:cs typeface="Verdana"/>
              </a:rPr>
              <a:t> </a:t>
            </a:r>
            <a:r>
              <a:rPr sz="1400" spc="165" dirty="0">
                <a:solidFill>
                  <a:srgbClr val="FCFBFF"/>
                </a:solidFill>
                <a:latin typeface="Verdana"/>
                <a:cs typeface="Verdana"/>
              </a:rPr>
              <a:t>W</a:t>
            </a:r>
            <a:r>
              <a:rPr sz="1400" spc="-195" dirty="0">
                <a:solidFill>
                  <a:srgbClr val="FCFBFF"/>
                </a:solidFill>
                <a:latin typeface="Verdana"/>
                <a:cs typeface="Verdana"/>
              </a:rPr>
              <a:t> </a:t>
            </a:r>
            <a:r>
              <a:rPr sz="1400" spc="-170" dirty="0">
                <a:solidFill>
                  <a:srgbClr val="FCFBFF"/>
                </a:solidFill>
                <a:latin typeface="Verdana"/>
                <a:cs typeface="Verdana"/>
              </a:rPr>
              <a:t>I</a:t>
            </a:r>
            <a:r>
              <a:rPr sz="1400" spc="-195" dirty="0">
                <a:solidFill>
                  <a:srgbClr val="FCFBFF"/>
                </a:solidFill>
                <a:latin typeface="Verdana"/>
                <a:cs typeface="Verdana"/>
              </a:rPr>
              <a:t> </a:t>
            </a:r>
            <a:r>
              <a:rPr sz="1400" spc="80" dirty="0">
                <a:solidFill>
                  <a:srgbClr val="FCFBFF"/>
                </a:solidFill>
                <a:latin typeface="Verdana"/>
                <a:cs typeface="Verdana"/>
              </a:rPr>
              <a:t>N</a:t>
            </a:r>
            <a:r>
              <a:rPr sz="1400" spc="455" dirty="0">
                <a:solidFill>
                  <a:srgbClr val="FCFBFF"/>
                </a:solidFill>
                <a:latin typeface="Verdana"/>
                <a:cs typeface="Verdana"/>
              </a:rPr>
              <a:t> </a:t>
            </a:r>
            <a:r>
              <a:rPr sz="1400" spc="-70" dirty="0">
                <a:solidFill>
                  <a:srgbClr val="FCFBFF"/>
                </a:solidFill>
                <a:latin typeface="Verdana"/>
                <a:cs typeface="Verdana"/>
              </a:rPr>
              <a:t>T</a:t>
            </a:r>
            <a:r>
              <a:rPr sz="1400" spc="-195" dirty="0">
                <a:solidFill>
                  <a:srgbClr val="FCFBFF"/>
                </a:solidFill>
                <a:latin typeface="Verdana"/>
                <a:cs typeface="Verdana"/>
              </a:rPr>
              <a:t> </a:t>
            </a:r>
            <a:r>
              <a:rPr sz="1400" spc="-170" dirty="0">
                <a:solidFill>
                  <a:srgbClr val="FCFBFF"/>
                </a:solidFill>
                <a:latin typeface="Verdana"/>
                <a:cs typeface="Verdana"/>
              </a:rPr>
              <a:t>I</a:t>
            </a:r>
            <a:r>
              <a:rPr sz="1400" spc="-195" dirty="0">
                <a:solidFill>
                  <a:srgbClr val="FCFBFF"/>
                </a:solidFill>
                <a:latin typeface="Verdana"/>
                <a:cs typeface="Verdana"/>
              </a:rPr>
              <a:t> </a:t>
            </a:r>
            <a:r>
              <a:rPr sz="1400" spc="100" dirty="0">
                <a:solidFill>
                  <a:srgbClr val="FCFBFF"/>
                </a:solidFill>
                <a:latin typeface="Verdana"/>
                <a:cs typeface="Verdana"/>
              </a:rPr>
              <a:t>P</a:t>
            </a:r>
            <a:endParaRPr sz="1400" dirty="0">
              <a:latin typeface="Verdana"/>
              <a:cs typeface="Verdana"/>
            </a:endParaRPr>
          </a:p>
          <a:p>
            <a:pPr marL="320675" marR="354330" algn="ctr">
              <a:lnSpc>
                <a:spcPct val="100000"/>
              </a:lnSpc>
            </a:pPr>
            <a:r>
              <a:rPr lang="cs-CZ" sz="1400" spc="160" dirty="0">
                <a:solidFill>
                  <a:srgbClr val="FCFBFF"/>
                </a:solidFill>
                <a:latin typeface="Verdana"/>
                <a:cs typeface="Verdana"/>
              </a:rPr>
              <a:t>UNIVERSÁLNÍ </a:t>
            </a:r>
          </a:p>
          <a:p>
            <a:pPr marL="320675" marR="354330" algn="ctr">
              <a:lnSpc>
                <a:spcPct val="100000"/>
              </a:lnSpc>
            </a:pPr>
            <a:r>
              <a:rPr lang="pt-BR" sz="1400" spc="30" dirty="0">
                <a:solidFill>
                  <a:srgbClr val="FCFBFF"/>
                </a:solidFill>
                <a:latin typeface="Verdana"/>
                <a:cs typeface="Verdana"/>
              </a:rPr>
              <a:t> </a:t>
            </a:r>
            <a:r>
              <a:rPr sz="1400" spc="-114" dirty="0">
                <a:solidFill>
                  <a:srgbClr val="FCFBFF"/>
                </a:solidFill>
                <a:latin typeface="Verdana"/>
                <a:cs typeface="Verdana"/>
              </a:rPr>
              <a:t>S</a:t>
            </a:r>
            <a:r>
              <a:rPr sz="1400" spc="-195" dirty="0">
                <a:solidFill>
                  <a:srgbClr val="FCFB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CFBFF"/>
                </a:solidFill>
                <a:latin typeface="Verdana"/>
                <a:cs typeface="Verdana"/>
              </a:rPr>
              <a:t>L</a:t>
            </a:r>
            <a:r>
              <a:rPr sz="1400" spc="-190" dirty="0">
                <a:solidFill>
                  <a:srgbClr val="FCFB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CFBFF"/>
                </a:solidFill>
                <a:latin typeface="Verdana"/>
                <a:cs typeface="Verdana"/>
              </a:rPr>
              <a:t>A</a:t>
            </a:r>
            <a:r>
              <a:rPr sz="1400" spc="-195" dirty="0">
                <a:solidFill>
                  <a:srgbClr val="FCFBFF"/>
                </a:solidFill>
                <a:latin typeface="Verdana"/>
                <a:cs typeface="Verdana"/>
              </a:rPr>
              <a:t> </a:t>
            </a:r>
            <a:r>
              <a:rPr sz="1400" spc="-114" dirty="0">
                <a:solidFill>
                  <a:srgbClr val="FCFBFF"/>
                </a:solidFill>
                <a:latin typeface="Verdana"/>
                <a:cs typeface="Verdana"/>
              </a:rPr>
              <a:t>S</a:t>
            </a:r>
            <a:r>
              <a:rPr sz="1400" spc="-190" dirty="0">
                <a:solidFill>
                  <a:srgbClr val="FCFBFF"/>
                </a:solidFill>
                <a:latin typeface="Verdana"/>
                <a:cs typeface="Verdana"/>
              </a:rPr>
              <a:t> </a:t>
            </a:r>
            <a:r>
              <a:rPr sz="1400" spc="80" dirty="0">
                <a:solidFill>
                  <a:srgbClr val="FCFBFF"/>
                </a:solidFill>
                <a:latin typeface="Verdana"/>
                <a:cs typeface="Verdana"/>
              </a:rPr>
              <a:t>H</a:t>
            </a:r>
            <a:r>
              <a:rPr sz="1400" spc="455" dirty="0">
                <a:solidFill>
                  <a:srgbClr val="FCFB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CFBFF"/>
                </a:solidFill>
                <a:latin typeface="Verdana"/>
                <a:cs typeface="Verdana"/>
              </a:rPr>
              <a:t>&amp;</a:t>
            </a:r>
            <a:r>
              <a:rPr sz="1400" spc="459" dirty="0">
                <a:solidFill>
                  <a:srgbClr val="FCFBFF"/>
                </a:solidFill>
                <a:latin typeface="Verdana"/>
                <a:cs typeface="Verdana"/>
              </a:rPr>
              <a:t> </a:t>
            </a:r>
            <a:r>
              <a:rPr sz="1400" spc="-114" dirty="0">
                <a:solidFill>
                  <a:srgbClr val="FCFBFF"/>
                </a:solidFill>
                <a:latin typeface="Verdana"/>
                <a:cs typeface="Verdana"/>
              </a:rPr>
              <a:t>S</a:t>
            </a:r>
            <a:r>
              <a:rPr sz="1400" spc="-190" dirty="0">
                <a:solidFill>
                  <a:srgbClr val="FCFBFF"/>
                </a:solidFill>
                <a:latin typeface="Verdana"/>
                <a:cs typeface="Verdana"/>
              </a:rPr>
              <a:t> </a:t>
            </a:r>
            <a:r>
              <a:rPr sz="1400" spc="150" dirty="0">
                <a:solidFill>
                  <a:srgbClr val="FCFBFF"/>
                </a:solidFill>
                <a:latin typeface="Verdana"/>
                <a:cs typeface="Verdana"/>
              </a:rPr>
              <a:t>P</a:t>
            </a:r>
            <a:r>
              <a:rPr sz="1400" spc="-190" dirty="0">
                <a:solidFill>
                  <a:srgbClr val="FCFBFF"/>
                </a:solidFill>
                <a:latin typeface="Verdana"/>
                <a:cs typeface="Verdana"/>
              </a:rPr>
              <a:t> </a:t>
            </a:r>
            <a:r>
              <a:rPr sz="1400" spc="-170" dirty="0">
                <a:solidFill>
                  <a:srgbClr val="FCFBFF"/>
                </a:solidFill>
                <a:latin typeface="Verdana"/>
                <a:cs typeface="Verdana"/>
              </a:rPr>
              <a:t>I</a:t>
            </a:r>
            <a:r>
              <a:rPr sz="1400" spc="-200" dirty="0">
                <a:solidFill>
                  <a:srgbClr val="FCFBFF"/>
                </a:solidFill>
                <a:latin typeface="Verdana"/>
                <a:cs typeface="Verdana"/>
              </a:rPr>
              <a:t> </a:t>
            </a:r>
            <a:r>
              <a:rPr sz="1400" spc="30" dirty="0">
                <a:solidFill>
                  <a:srgbClr val="FCFBFF"/>
                </a:solidFill>
                <a:latin typeface="Verdana"/>
                <a:cs typeface="Verdana"/>
              </a:rPr>
              <a:t>N</a:t>
            </a:r>
            <a:endParaRPr sz="1400" dirty="0">
              <a:latin typeface="Verdana"/>
              <a:cs typeface="Verdana"/>
            </a:endParaRPr>
          </a:p>
          <a:p>
            <a:pPr marL="742950" marR="775335" algn="ctr">
              <a:lnSpc>
                <a:spcPct val="100000"/>
              </a:lnSpc>
            </a:pPr>
            <a:r>
              <a:rPr sz="1400" spc="85" dirty="0">
                <a:solidFill>
                  <a:srgbClr val="FCFBFF"/>
                </a:solidFill>
                <a:latin typeface="Verdana"/>
                <a:cs typeface="Verdana"/>
              </a:rPr>
              <a:t>F</a:t>
            </a:r>
            <a:r>
              <a:rPr sz="1400" spc="-170" dirty="0">
                <a:solidFill>
                  <a:srgbClr val="FCFB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CFBFF"/>
                </a:solidFill>
                <a:latin typeface="Verdana"/>
                <a:cs typeface="Verdana"/>
              </a:rPr>
              <a:t>R</a:t>
            </a:r>
            <a:r>
              <a:rPr sz="1400" spc="-160" dirty="0">
                <a:solidFill>
                  <a:srgbClr val="FCFB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CFBFF"/>
                </a:solidFill>
                <a:latin typeface="Verdana"/>
                <a:cs typeface="Verdana"/>
              </a:rPr>
              <a:t>E</a:t>
            </a:r>
            <a:r>
              <a:rPr sz="1400" spc="-175" dirty="0">
                <a:solidFill>
                  <a:srgbClr val="FCFB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CFBFF"/>
                </a:solidFill>
                <a:latin typeface="Verdana"/>
                <a:cs typeface="Verdana"/>
              </a:rPr>
              <a:t>E</a:t>
            </a:r>
            <a:r>
              <a:rPr sz="1400" spc="-170" dirty="0">
                <a:solidFill>
                  <a:srgbClr val="FCFBFF"/>
                </a:solidFill>
                <a:latin typeface="Verdana"/>
                <a:cs typeface="Verdana"/>
              </a:rPr>
              <a:t> </a:t>
            </a:r>
            <a:r>
              <a:rPr sz="1400" spc="-114" dirty="0">
                <a:solidFill>
                  <a:srgbClr val="FCFBFF"/>
                </a:solidFill>
                <a:latin typeface="Verdana"/>
                <a:cs typeface="Verdana"/>
              </a:rPr>
              <a:t>S</a:t>
            </a:r>
            <a:r>
              <a:rPr sz="1400" spc="-170" dirty="0">
                <a:solidFill>
                  <a:srgbClr val="FCFBFF"/>
                </a:solidFill>
                <a:latin typeface="Verdana"/>
                <a:cs typeface="Verdana"/>
              </a:rPr>
              <a:t> </a:t>
            </a:r>
            <a:r>
              <a:rPr sz="1400" spc="-70" dirty="0">
                <a:solidFill>
                  <a:srgbClr val="FCFBFF"/>
                </a:solidFill>
                <a:latin typeface="Verdana"/>
                <a:cs typeface="Verdana"/>
              </a:rPr>
              <a:t>T</a:t>
            </a:r>
            <a:r>
              <a:rPr sz="1400" spc="-170" dirty="0">
                <a:solidFill>
                  <a:srgbClr val="FCFB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CFBFF"/>
                </a:solidFill>
                <a:latin typeface="Verdana"/>
                <a:cs typeface="Verdana"/>
              </a:rPr>
              <a:t>Y</a:t>
            </a:r>
            <a:r>
              <a:rPr sz="1400" spc="-175" dirty="0">
                <a:solidFill>
                  <a:srgbClr val="FCFB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CFBFF"/>
                </a:solidFill>
                <a:latin typeface="Verdana"/>
                <a:cs typeface="Verdana"/>
              </a:rPr>
              <a:t>L</a:t>
            </a:r>
            <a:r>
              <a:rPr sz="1400" spc="-165" dirty="0">
                <a:solidFill>
                  <a:srgbClr val="FCFBFF"/>
                </a:solidFill>
                <a:latin typeface="Verdana"/>
                <a:cs typeface="Verdana"/>
              </a:rPr>
              <a:t> </a:t>
            </a:r>
            <a:r>
              <a:rPr sz="1400" spc="-50" dirty="0">
                <a:solidFill>
                  <a:srgbClr val="FCFBFF"/>
                </a:solidFill>
                <a:latin typeface="Verdana"/>
                <a:cs typeface="Verdana"/>
              </a:rPr>
              <a:t>E </a:t>
            </a:r>
            <a:r>
              <a:rPr sz="1400" spc="85" dirty="0">
                <a:solidFill>
                  <a:srgbClr val="FCFBFF"/>
                </a:solidFill>
                <a:latin typeface="Verdana"/>
                <a:cs typeface="Verdana"/>
              </a:rPr>
              <a:t>F</a:t>
            </a:r>
            <a:r>
              <a:rPr sz="1400" spc="-170" dirty="0">
                <a:solidFill>
                  <a:srgbClr val="FCFB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CFBFF"/>
                </a:solidFill>
                <a:latin typeface="Verdana"/>
                <a:cs typeface="Verdana"/>
              </a:rPr>
              <a:t>R</a:t>
            </a:r>
            <a:r>
              <a:rPr sz="1400" spc="-165" dirty="0">
                <a:solidFill>
                  <a:srgbClr val="FCFB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CFBFF"/>
                </a:solidFill>
                <a:latin typeface="Verdana"/>
                <a:cs typeface="Verdana"/>
              </a:rPr>
              <a:t>E</a:t>
            </a:r>
            <a:r>
              <a:rPr sz="1400" spc="-175" dirty="0">
                <a:solidFill>
                  <a:srgbClr val="FCFB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CFBFF"/>
                </a:solidFill>
                <a:latin typeface="Verdana"/>
                <a:cs typeface="Verdana"/>
              </a:rPr>
              <a:t>E</a:t>
            </a:r>
            <a:r>
              <a:rPr sz="1400" spc="-180" dirty="0">
                <a:solidFill>
                  <a:srgbClr val="FCFB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CFBFF"/>
                </a:solidFill>
                <a:latin typeface="Verdana"/>
                <a:cs typeface="Verdana"/>
              </a:rPr>
              <a:t>R</a:t>
            </a:r>
            <a:r>
              <a:rPr sz="1400" spc="-160" dirty="0">
                <a:solidFill>
                  <a:srgbClr val="FCFBFF"/>
                </a:solidFill>
                <a:latin typeface="Verdana"/>
                <a:cs typeface="Verdana"/>
              </a:rPr>
              <a:t> </a:t>
            </a:r>
            <a:r>
              <a:rPr sz="1400" spc="-170" dirty="0">
                <a:solidFill>
                  <a:srgbClr val="FCFBFF"/>
                </a:solidFill>
                <a:latin typeface="Verdana"/>
                <a:cs typeface="Verdana"/>
              </a:rPr>
              <a:t>I</a:t>
            </a:r>
            <a:r>
              <a:rPr sz="1400" spc="-175" dirty="0">
                <a:solidFill>
                  <a:srgbClr val="FCFBFF"/>
                </a:solidFill>
                <a:latin typeface="Verdana"/>
                <a:cs typeface="Verdana"/>
              </a:rPr>
              <a:t> </a:t>
            </a:r>
            <a:r>
              <a:rPr sz="1400" spc="75" dirty="0">
                <a:solidFill>
                  <a:srgbClr val="FCFBFF"/>
                </a:solidFill>
                <a:latin typeface="Verdana"/>
                <a:cs typeface="Verdana"/>
              </a:rPr>
              <a:t>D</a:t>
            </a:r>
            <a:r>
              <a:rPr sz="1400" spc="-165" dirty="0">
                <a:solidFill>
                  <a:srgbClr val="FCFBFF"/>
                </a:solidFill>
                <a:latin typeface="Verdana"/>
                <a:cs typeface="Verdana"/>
              </a:rPr>
              <a:t> </a:t>
            </a:r>
            <a:r>
              <a:rPr sz="1400" spc="-50" dirty="0">
                <a:solidFill>
                  <a:srgbClr val="FCFBFF"/>
                </a:solidFill>
                <a:latin typeface="Verdana"/>
                <a:cs typeface="Verdana"/>
              </a:rPr>
              <a:t>E</a:t>
            </a:r>
            <a:endParaRPr sz="1400" dirty="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57668" y="3628428"/>
            <a:ext cx="4367531" cy="2644314"/>
          </a:xfrm>
          <a:prstGeom prst="rect">
            <a:avLst/>
          </a:prstGeom>
          <a:solidFill>
            <a:srgbClr val="282C3E">
              <a:alpha val="47450"/>
            </a:srgbClr>
          </a:solidFill>
          <a:ln w="38100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34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R="31750" algn="ctr">
              <a:lnSpc>
                <a:spcPct val="100000"/>
              </a:lnSpc>
            </a:pPr>
            <a:r>
              <a:rPr sz="1400" b="1" spc="95" dirty="0">
                <a:solidFill>
                  <a:srgbClr val="FCFBFF"/>
                </a:solidFill>
                <a:latin typeface="Tahoma"/>
                <a:cs typeface="Tahoma"/>
              </a:rPr>
              <a:t>D</a:t>
            </a:r>
            <a:r>
              <a:rPr sz="1400" b="1" spc="-105" dirty="0">
                <a:solidFill>
                  <a:srgbClr val="FCFBFF"/>
                </a:solidFill>
                <a:latin typeface="Tahoma"/>
                <a:cs typeface="Tahoma"/>
              </a:rPr>
              <a:t> </a:t>
            </a:r>
            <a:r>
              <a:rPr sz="1400" b="1" spc="105" dirty="0">
                <a:solidFill>
                  <a:srgbClr val="FCFBFF"/>
                </a:solidFill>
                <a:latin typeface="Tahoma"/>
                <a:cs typeface="Tahoma"/>
              </a:rPr>
              <a:t>O</a:t>
            </a:r>
            <a:r>
              <a:rPr sz="1400" b="1" spc="95" dirty="0">
                <a:solidFill>
                  <a:srgbClr val="FCFBFF"/>
                </a:solidFill>
                <a:latin typeface="Tahoma"/>
                <a:cs typeface="Tahoma"/>
              </a:rPr>
              <a:t>  </a:t>
            </a:r>
            <a:r>
              <a:rPr sz="1400" b="1" spc="-225" dirty="0">
                <a:solidFill>
                  <a:srgbClr val="FCFBFF"/>
                </a:solidFill>
                <a:latin typeface="Tahoma"/>
                <a:cs typeface="Tahoma"/>
              </a:rPr>
              <a:t>I</a:t>
            </a:r>
            <a:r>
              <a:rPr sz="1400" b="1" spc="-114" dirty="0">
                <a:solidFill>
                  <a:srgbClr val="FCFBFF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FCFBFF"/>
                </a:solidFill>
                <a:latin typeface="Tahoma"/>
                <a:cs typeface="Tahoma"/>
              </a:rPr>
              <a:t>T</a:t>
            </a:r>
            <a:r>
              <a:rPr sz="1400" b="1" spc="95" dirty="0">
                <a:solidFill>
                  <a:srgbClr val="FCFBFF"/>
                </a:solidFill>
                <a:latin typeface="Tahoma"/>
                <a:cs typeface="Tahoma"/>
              </a:rPr>
              <a:t>  </a:t>
            </a:r>
            <a:r>
              <a:rPr sz="1400" b="1" spc="105" dirty="0">
                <a:solidFill>
                  <a:srgbClr val="FCFBFF"/>
                </a:solidFill>
                <a:latin typeface="Tahoma"/>
                <a:cs typeface="Tahoma"/>
              </a:rPr>
              <a:t>A</a:t>
            </a:r>
            <a:r>
              <a:rPr sz="1400" b="1" spc="-95" dirty="0">
                <a:solidFill>
                  <a:srgbClr val="FCFBFF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FCFBFF"/>
                </a:solidFill>
                <a:latin typeface="Tahoma"/>
                <a:cs typeface="Tahoma"/>
              </a:rPr>
              <a:t>L</a:t>
            </a:r>
            <a:r>
              <a:rPr sz="1400" b="1" spc="-105" dirty="0">
                <a:solidFill>
                  <a:srgbClr val="FCFBFF"/>
                </a:solidFill>
                <a:latin typeface="Tahoma"/>
                <a:cs typeface="Tahoma"/>
              </a:rPr>
              <a:t> </a:t>
            </a:r>
            <a:r>
              <a:rPr sz="1400" b="1" spc="-50" dirty="0">
                <a:solidFill>
                  <a:srgbClr val="FCFBFF"/>
                </a:solidFill>
                <a:latin typeface="Tahoma"/>
                <a:cs typeface="Tahoma"/>
              </a:rPr>
              <a:t>L</a:t>
            </a:r>
            <a:endParaRPr sz="1400" dirty="0">
              <a:latin typeface="Tahoma"/>
              <a:cs typeface="Tahoma"/>
            </a:endParaRPr>
          </a:p>
          <a:p>
            <a:pPr marL="261620" marR="292735" indent="-1905" algn="ctr">
              <a:lnSpc>
                <a:spcPct val="100000"/>
              </a:lnSpc>
              <a:spcBef>
                <a:spcPts val="1685"/>
              </a:spcBef>
            </a:pPr>
            <a:r>
              <a:rPr lang="cs-CZ" sz="1400" spc="160" dirty="0">
                <a:solidFill>
                  <a:srgbClr val="FFFFFF"/>
                </a:solidFill>
                <a:latin typeface="Verdana"/>
                <a:cs typeface="Verdana"/>
              </a:rPr>
              <a:t>LEHCE OVLADATELNÉ </a:t>
            </a:r>
          </a:p>
          <a:p>
            <a:pPr marL="261620" marR="292735" indent="-1905" algn="ctr">
              <a:lnSpc>
                <a:spcPct val="100000"/>
              </a:lnSpc>
              <a:spcBef>
                <a:spcPts val="1685"/>
              </a:spcBef>
            </a:pPr>
            <a:r>
              <a:rPr lang="cs-CZ" sz="1400" spc="-50" dirty="0">
                <a:solidFill>
                  <a:srgbClr val="FFFFFF"/>
                </a:solidFill>
                <a:latin typeface="Verdana"/>
                <a:cs typeface="Verdana"/>
              </a:rPr>
              <a:t>NÍZKÁ HMOTNOST</a:t>
            </a:r>
          </a:p>
          <a:p>
            <a:pPr marL="261620" marR="292735" indent="-1905" algn="ctr">
              <a:lnSpc>
                <a:spcPct val="100000"/>
              </a:lnSpc>
              <a:spcBef>
                <a:spcPts val="1685"/>
              </a:spcBef>
            </a:pPr>
            <a:r>
              <a:rPr lang="cs-CZ" sz="1400" spc="150" dirty="0">
                <a:solidFill>
                  <a:srgbClr val="FFFFFF"/>
                </a:solidFill>
                <a:latin typeface="Verdana"/>
                <a:cs typeface="Verdana"/>
              </a:rPr>
              <a:t>HRAVÉ </a:t>
            </a:r>
            <a:endParaRPr sz="1400" dirty="0">
              <a:latin typeface="Verdana"/>
              <a:cs typeface="Verdana"/>
            </a:endParaRPr>
          </a:p>
          <a:p>
            <a:pPr marR="29845" algn="ctr">
              <a:lnSpc>
                <a:spcPct val="100000"/>
              </a:lnSpc>
            </a:pPr>
            <a:endParaRPr lang="cs-CZ" sz="1400" dirty="0">
              <a:solidFill>
                <a:srgbClr val="FFFFFF"/>
              </a:solidFill>
              <a:latin typeface="Verdana"/>
              <a:cs typeface="Verdana"/>
            </a:endParaRPr>
          </a:p>
          <a:p>
            <a:pPr marR="29845" algn="ctr">
              <a:lnSpc>
                <a:spcPct val="100000"/>
              </a:lnSpc>
            </a:pPr>
            <a:r>
              <a:rPr lang="cs-CZ" sz="1400" spc="150" dirty="0">
                <a:solidFill>
                  <a:srgbClr val="FFFFFF"/>
                </a:solidFill>
                <a:latin typeface="Verdana"/>
              </a:rPr>
              <a:t>JEDNODUCHÉ OVLÁDÁNÍ NA  PISTĚ  I MIMO NI </a:t>
            </a:r>
            <a:endParaRPr sz="1400" spc="150" dirty="0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904990" y="3166998"/>
            <a:ext cx="261683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150" dirty="0">
                <a:solidFill>
                  <a:srgbClr val="FCFBFF"/>
                </a:solidFill>
                <a:latin typeface="Verdana"/>
                <a:cs typeface="Verdana"/>
              </a:rPr>
              <a:t>S</a:t>
            </a:r>
            <a:r>
              <a:rPr sz="2200" spc="-375" dirty="0">
                <a:solidFill>
                  <a:srgbClr val="FCFBFF"/>
                </a:solidFill>
                <a:latin typeface="Verdana"/>
                <a:cs typeface="Verdana"/>
              </a:rPr>
              <a:t> </a:t>
            </a:r>
            <a:r>
              <a:rPr sz="2200" spc="65" dirty="0">
                <a:solidFill>
                  <a:srgbClr val="FCFBFF"/>
                </a:solidFill>
                <a:latin typeface="Verdana"/>
                <a:cs typeface="Verdana"/>
              </a:rPr>
              <a:t>E</a:t>
            </a:r>
            <a:r>
              <a:rPr sz="2200" spc="-385" dirty="0">
                <a:solidFill>
                  <a:srgbClr val="FCFBFF"/>
                </a:solidFill>
                <a:latin typeface="Verdana"/>
                <a:cs typeface="Verdana"/>
              </a:rPr>
              <a:t> </a:t>
            </a:r>
            <a:r>
              <a:rPr sz="2200" spc="130" dirty="0">
                <a:solidFill>
                  <a:srgbClr val="FCFBFF"/>
                </a:solidFill>
                <a:latin typeface="Verdana"/>
                <a:cs typeface="Verdana"/>
              </a:rPr>
              <a:t>N</a:t>
            </a:r>
            <a:r>
              <a:rPr sz="2200" spc="-380" dirty="0">
                <a:solidFill>
                  <a:srgbClr val="FCFBFF"/>
                </a:solidFill>
                <a:latin typeface="Verdana"/>
                <a:cs typeface="Verdana"/>
              </a:rPr>
              <a:t> </a:t>
            </a:r>
            <a:r>
              <a:rPr sz="2200" spc="100" dirty="0">
                <a:solidFill>
                  <a:srgbClr val="FCFBFF"/>
                </a:solidFill>
                <a:latin typeface="Verdana"/>
                <a:cs typeface="Verdana"/>
              </a:rPr>
              <a:t>D</a:t>
            </a:r>
            <a:r>
              <a:rPr sz="2200" spc="-380" dirty="0">
                <a:solidFill>
                  <a:srgbClr val="FCFBFF"/>
                </a:solidFill>
                <a:latin typeface="Verdana"/>
                <a:cs typeface="Verdana"/>
              </a:rPr>
              <a:t> </a:t>
            </a:r>
            <a:r>
              <a:rPr sz="2200" spc="65" dirty="0">
                <a:solidFill>
                  <a:srgbClr val="FCFBFF"/>
                </a:solidFill>
                <a:latin typeface="Verdana"/>
                <a:cs typeface="Verdana"/>
              </a:rPr>
              <a:t>E</a:t>
            </a:r>
            <a:r>
              <a:rPr sz="2200" spc="-385" dirty="0">
                <a:solidFill>
                  <a:srgbClr val="FCFBFF"/>
                </a:solidFill>
                <a:latin typeface="Verdana"/>
                <a:cs typeface="Verdana"/>
              </a:rPr>
              <a:t> </a:t>
            </a:r>
            <a:r>
              <a:rPr sz="2200" spc="60" dirty="0">
                <a:solidFill>
                  <a:srgbClr val="FCFBFF"/>
                </a:solidFill>
                <a:latin typeface="Verdana"/>
                <a:cs typeface="Verdana"/>
              </a:rPr>
              <a:t>R</a:t>
            </a:r>
            <a:r>
              <a:rPr sz="2200" spc="-40" dirty="0">
                <a:solidFill>
                  <a:srgbClr val="FCFBFF"/>
                </a:solidFill>
                <a:latin typeface="Verdana"/>
                <a:cs typeface="Verdana"/>
              </a:rPr>
              <a:t>  </a:t>
            </a:r>
            <a:r>
              <a:rPr sz="2200" b="1" dirty="0">
                <a:solidFill>
                  <a:srgbClr val="FCFBFF"/>
                </a:solidFill>
                <a:latin typeface="Tahoma"/>
                <a:cs typeface="Tahoma"/>
              </a:rPr>
              <a:t>S</a:t>
            </a:r>
            <a:r>
              <a:rPr sz="2200" b="1" spc="-240" dirty="0">
                <a:solidFill>
                  <a:srgbClr val="FCFBFF"/>
                </a:solidFill>
                <a:latin typeface="Tahoma"/>
                <a:cs typeface="Tahoma"/>
              </a:rPr>
              <a:t> </a:t>
            </a:r>
            <a:r>
              <a:rPr sz="2200" b="1" spc="150" dirty="0">
                <a:solidFill>
                  <a:srgbClr val="FCFBFF"/>
                </a:solidFill>
                <a:latin typeface="Tahoma"/>
                <a:cs typeface="Tahoma"/>
              </a:rPr>
              <a:t>O</a:t>
            </a:r>
            <a:r>
              <a:rPr sz="2200" b="1" spc="-254" dirty="0">
                <a:solidFill>
                  <a:srgbClr val="FCFBFF"/>
                </a:solidFill>
                <a:latin typeface="Tahoma"/>
                <a:cs typeface="Tahoma"/>
              </a:rPr>
              <a:t> </a:t>
            </a:r>
            <a:r>
              <a:rPr sz="2200" b="1" spc="95" dirty="0">
                <a:solidFill>
                  <a:srgbClr val="FCFBFF"/>
                </a:solidFill>
                <a:latin typeface="Tahoma"/>
                <a:cs typeface="Tahoma"/>
              </a:rPr>
              <a:t>U</a:t>
            </a:r>
            <a:r>
              <a:rPr sz="2200" b="1" spc="-254" dirty="0">
                <a:solidFill>
                  <a:srgbClr val="FCFBFF"/>
                </a:solidFill>
                <a:latin typeface="Tahoma"/>
                <a:cs typeface="Tahoma"/>
              </a:rPr>
              <a:t> </a:t>
            </a:r>
            <a:r>
              <a:rPr sz="2200" b="1" spc="10" dirty="0">
                <a:solidFill>
                  <a:srgbClr val="FCFBFF"/>
                </a:solidFill>
                <a:latin typeface="Tahoma"/>
                <a:cs typeface="Tahoma"/>
              </a:rPr>
              <a:t>L</a:t>
            </a:r>
            <a:endParaRPr sz="2200">
              <a:latin typeface="Tahoma"/>
              <a:cs typeface="Tahoma"/>
            </a:endParaRPr>
          </a:p>
        </p:txBody>
      </p:sp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xfrm>
            <a:off x="1113536" y="356108"/>
            <a:ext cx="915987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750" dirty="0">
                <a:solidFill>
                  <a:srgbClr val="FCFBFF"/>
                </a:solidFill>
              </a:rPr>
              <a:t>1</a:t>
            </a:r>
            <a:r>
              <a:rPr sz="3000" spc="135" dirty="0">
                <a:solidFill>
                  <a:srgbClr val="FCFBFF"/>
                </a:solidFill>
              </a:rPr>
              <a:t>  </a:t>
            </a:r>
            <a:r>
              <a:rPr lang="cs-CZ" sz="3000" spc="170" dirty="0">
                <a:solidFill>
                  <a:srgbClr val="FCFBFF"/>
                </a:solidFill>
              </a:rPr>
              <a:t>RODINA</a:t>
            </a:r>
            <a:r>
              <a:rPr sz="3000" spc="180" dirty="0">
                <a:solidFill>
                  <a:srgbClr val="FCFBFF"/>
                </a:solidFill>
              </a:rPr>
              <a:t>  </a:t>
            </a:r>
            <a:r>
              <a:rPr sz="3000" spc="-425" dirty="0">
                <a:solidFill>
                  <a:srgbClr val="FCFBFF"/>
                </a:solidFill>
              </a:rPr>
              <a:t>–</a:t>
            </a:r>
            <a:r>
              <a:rPr sz="3000" spc="165" dirty="0">
                <a:solidFill>
                  <a:srgbClr val="FCFBFF"/>
                </a:solidFill>
              </a:rPr>
              <a:t>  </a:t>
            </a:r>
            <a:r>
              <a:rPr sz="3000" dirty="0">
                <a:solidFill>
                  <a:srgbClr val="FCFBFF"/>
                </a:solidFill>
              </a:rPr>
              <a:t>2</a:t>
            </a:r>
            <a:r>
              <a:rPr sz="3000" spc="165" dirty="0">
                <a:solidFill>
                  <a:srgbClr val="FCFBFF"/>
                </a:solidFill>
              </a:rPr>
              <a:t>  </a:t>
            </a:r>
            <a:r>
              <a:rPr lang="cs-CZ" sz="3000" spc="180" dirty="0">
                <a:solidFill>
                  <a:srgbClr val="FCFBFF"/>
                </a:solidFill>
              </a:rPr>
              <a:t>VÝJIMEČNÉ LIKÉRY</a:t>
            </a:r>
            <a:endParaRPr sz="3000" dirty="0"/>
          </a:p>
        </p:txBody>
      </p:sp>
      <p:sp>
        <p:nvSpPr>
          <p:cNvPr id="10" name="object 10"/>
          <p:cNvSpPr txBox="1"/>
          <p:nvPr/>
        </p:nvSpPr>
        <p:spPr>
          <a:xfrm>
            <a:off x="1985517" y="1261744"/>
            <a:ext cx="7698740" cy="1703030"/>
          </a:xfrm>
          <a:prstGeom prst="rect">
            <a:avLst/>
          </a:prstGeom>
          <a:solidFill>
            <a:srgbClr val="282C3E">
              <a:alpha val="47450"/>
            </a:srgbClr>
          </a:solidFill>
          <a:ln w="34925">
            <a:solidFill>
              <a:srgbClr val="FFFFFF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marR="41910" algn="ctr">
              <a:lnSpc>
                <a:spcPct val="100000"/>
              </a:lnSpc>
              <a:spcBef>
                <a:spcPts val="280"/>
              </a:spcBef>
            </a:pPr>
            <a:r>
              <a:rPr sz="1800" b="1" dirty="0">
                <a:solidFill>
                  <a:srgbClr val="FCFBFF"/>
                </a:solidFill>
                <a:latin typeface="Tahoma"/>
                <a:cs typeface="Tahoma"/>
              </a:rPr>
              <a:t>S</a:t>
            </a:r>
            <a:r>
              <a:rPr sz="1800" b="1" spc="-130" dirty="0">
                <a:solidFill>
                  <a:srgbClr val="FCFBFF"/>
                </a:solidFill>
                <a:latin typeface="Tahoma"/>
                <a:cs typeface="Tahoma"/>
              </a:rPr>
              <a:t> </a:t>
            </a:r>
            <a:r>
              <a:rPr sz="1800" b="1" spc="85" dirty="0">
                <a:solidFill>
                  <a:srgbClr val="FCFBFF"/>
                </a:solidFill>
                <a:latin typeface="Tahoma"/>
                <a:cs typeface="Tahoma"/>
              </a:rPr>
              <a:t>E</a:t>
            </a:r>
            <a:r>
              <a:rPr sz="1800" b="1" spc="-130" dirty="0">
                <a:solidFill>
                  <a:srgbClr val="FCFBFF"/>
                </a:solidFill>
                <a:latin typeface="Tahoma"/>
                <a:cs typeface="Tahoma"/>
              </a:rPr>
              <a:t> </a:t>
            </a:r>
            <a:r>
              <a:rPr sz="1800" b="1" spc="55" dirty="0">
                <a:solidFill>
                  <a:srgbClr val="FCFBFF"/>
                </a:solidFill>
                <a:latin typeface="Tahoma"/>
                <a:cs typeface="Tahoma"/>
              </a:rPr>
              <a:t>N</a:t>
            </a:r>
            <a:r>
              <a:rPr sz="1800" b="1" spc="-130" dirty="0">
                <a:solidFill>
                  <a:srgbClr val="FCFBFF"/>
                </a:solidFill>
                <a:latin typeface="Tahoma"/>
                <a:cs typeface="Tahoma"/>
              </a:rPr>
              <a:t> </a:t>
            </a:r>
            <a:r>
              <a:rPr sz="1800" b="1" spc="120" dirty="0">
                <a:solidFill>
                  <a:srgbClr val="FCFBFF"/>
                </a:solidFill>
                <a:latin typeface="Tahoma"/>
                <a:cs typeface="Tahoma"/>
              </a:rPr>
              <a:t>D</a:t>
            </a:r>
            <a:r>
              <a:rPr sz="1800" b="1" spc="-135" dirty="0">
                <a:solidFill>
                  <a:srgbClr val="FCFBFF"/>
                </a:solidFill>
                <a:latin typeface="Tahoma"/>
                <a:cs typeface="Tahoma"/>
              </a:rPr>
              <a:t> </a:t>
            </a:r>
            <a:r>
              <a:rPr sz="1800" b="1" spc="85" dirty="0">
                <a:solidFill>
                  <a:srgbClr val="FCFBFF"/>
                </a:solidFill>
                <a:latin typeface="Tahoma"/>
                <a:cs typeface="Tahoma"/>
              </a:rPr>
              <a:t>E</a:t>
            </a:r>
            <a:r>
              <a:rPr sz="1800" b="1" spc="-125" dirty="0">
                <a:solidFill>
                  <a:srgbClr val="FCFBFF"/>
                </a:solidFill>
                <a:latin typeface="Tahoma"/>
                <a:cs typeface="Tahoma"/>
              </a:rPr>
              <a:t> </a:t>
            </a:r>
            <a:r>
              <a:rPr sz="1800" b="1" spc="-50" dirty="0">
                <a:solidFill>
                  <a:srgbClr val="FCFBFF"/>
                </a:solidFill>
                <a:latin typeface="Tahoma"/>
                <a:cs typeface="Tahoma"/>
              </a:rPr>
              <a:t>R</a:t>
            </a:r>
            <a:endParaRPr sz="1800" dirty="0">
              <a:latin typeface="Tahoma"/>
              <a:cs typeface="Tahoma"/>
            </a:endParaRPr>
          </a:p>
          <a:p>
            <a:pPr marR="12700" algn="ctr">
              <a:lnSpc>
                <a:spcPct val="100000"/>
              </a:lnSpc>
              <a:spcBef>
                <a:spcPts val="2155"/>
              </a:spcBef>
            </a:pPr>
            <a:r>
              <a:rPr lang="cs-CZ" sz="1800" spc="135" dirty="0">
                <a:solidFill>
                  <a:srgbClr val="FCFBFF"/>
                </a:solidFill>
                <a:latin typeface="Verdana"/>
                <a:cs typeface="Verdana"/>
              </a:rPr>
              <a:t>URČENÉ DO VOLNÉHO TERÉNU</a:t>
            </a:r>
          </a:p>
          <a:p>
            <a:pPr marR="12700" algn="ctr">
              <a:lnSpc>
                <a:spcPct val="100000"/>
              </a:lnSpc>
            </a:pPr>
            <a:r>
              <a:rPr lang="cs-CZ" sz="1800" spc="80" dirty="0">
                <a:solidFill>
                  <a:srgbClr val="FCFBFF"/>
                </a:solidFill>
                <a:latin typeface="Verdana"/>
                <a:cs typeface="Verdana"/>
              </a:rPr>
              <a:t>PRAŠAN</a:t>
            </a:r>
          </a:p>
          <a:p>
            <a:pPr marR="12700" algn="ctr">
              <a:lnSpc>
                <a:spcPct val="100000"/>
              </a:lnSpc>
            </a:pPr>
            <a:r>
              <a:rPr lang="cs-CZ" sz="1800" spc="80" dirty="0">
                <a:solidFill>
                  <a:srgbClr val="FCFBFF"/>
                </a:solidFill>
                <a:latin typeface="Verdana"/>
                <a:cs typeface="Verdana"/>
              </a:rPr>
              <a:t>VŠESTRANNOST</a:t>
            </a:r>
          </a:p>
          <a:p>
            <a:pPr marR="14604" algn="ctr">
              <a:lnSpc>
                <a:spcPct val="100000"/>
              </a:lnSpc>
            </a:pPr>
            <a:r>
              <a:rPr lang="cs-CZ" spc="170" dirty="0">
                <a:solidFill>
                  <a:srgbClr val="FCFBFF"/>
                </a:solidFill>
                <a:latin typeface="Verdana"/>
                <a:cs typeface="Verdana"/>
              </a:rPr>
              <a:t>JDĚTE SVOJÍ CESTOU</a:t>
            </a:r>
            <a:endParaRPr lang="cs-CZ" sz="1800" spc="170" dirty="0">
              <a:solidFill>
                <a:srgbClr val="FCFBFF"/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82156" y="1771281"/>
            <a:ext cx="336562" cy="4357116"/>
          </a:xfrm>
          <a:prstGeom prst="rect">
            <a:avLst/>
          </a:prstGeom>
        </p:spPr>
      </p:pic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4113461"/>
              </p:ext>
            </p:extLst>
          </p:nvPr>
        </p:nvGraphicFramePr>
        <p:xfrm>
          <a:off x="3037585" y="6160617"/>
          <a:ext cx="6307454" cy="6686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1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32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338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8120">
                <a:tc>
                  <a:txBody>
                    <a:bodyPr/>
                    <a:lstStyle/>
                    <a:p>
                      <a:pPr marL="31750">
                        <a:lnSpc>
                          <a:spcPts val="1400"/>
                        </a:lnSpc>
                      </a:pPr>
                      <a:r>
                        <a:rPr sz="1200" b="1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SENDER</a:t>
                      </a:r>
                      <a:r>
                        <a:rPr sz="1200" b="1" spc="190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25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118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16610">
                        <a:lnSpc>
                          <a:spcPts val="1285"/>
                        </a:lnSpc>
                        <a:spcBef>
                          <a:spcPts val="175"/>
                        </a:spcBef>
                      </a:pPr>
                      <a:r>
                        <a:rPr sz="1200" b="1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SENDER</a:t>
                      </a:r>
                      <a:r>
                        <a:rPr sz="1200" b="1" spc="190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25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110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22225" marB="0"/>
                </a:tc>
                <a:tc>
                  <a:txBody>
                    <a:bodyPr/>
                    <a:lstStyle/>
                    <a:p>
                      <a:pPr marL="831215">
                        <a:lnSpc>
                          <a:spcPts val="1400"/>
                        </a:lnSpc>
                        <a:spcBef>
                          <a:spcPts val="60"/>
                        </a:spcBef>
                      </a:pPr>
                      <a:r>
                        <a:rPr sz="1200" b="1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SENDER</a:t>
                      </a:r>
                      <a:r>
                        <a:rPr sz="1200" b="1" spc="190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25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100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762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1765">
                <a:tc>
                  <a:txBody>
                    <a:bodyPr/>
                    <a:lstStyle/>
                    <a:p>
                      <a:pPr marL="31750">
                        <a:lnSpc>
                          <a:spcPts val="1045"/>
                        </a:lnSpc>
                      </a:pPr>
                      <a:r>
                        <a:rPr sz="1000" spc="40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OPEN</a:t>
                      </a:r>
                      <a:endParaRPr sz="100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16610">
                        <a:lnSpc>
                          <a:spcPts val="1035"/>
                        </a:lnSpc>
                        <a:spcBef>
                          <a:spcPts val="60"/>
                        </a:spcBef>
                      </a:pPr>
                      <a:r>
                        <a:rPr sz="1000" spc="40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OPEN</a:t>
                      </a:r>
                      <a:endParaRPr sz="1000" dirty="0">
                        <a:latin typeface="Verdana"/>
                        <a:cs typeface="Verdana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L="831215">
                        <a:lnSpc>
                          <a:spcPts val="1100"/>
                        </a:lnSpc>
                      </a:pPr>
                      <a:r>
                        <a:rPr sz="1000" spc="40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OPEN</a:t>
                      </a:r>
                      <a:endParaRPr sz="100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8750">
                <a:tc>
                  <a:txBody>
                    <a:bodyPr/>
                    <a:lstStyle/>
                    <a:p>
                      <a:pPr marL="31750">
                        <a:lnSpc>
                          <a:spcPts val="1050"/>
                        </a:lnSpc>
                      </a:pPr>
                      <a:r>
                        <a:rPr sz="1000" spc="-10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PIVOT</a:t>
                      </a:r>
                      <a:r>
                        <a:rPr sz="1000" spc="-80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-25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15</a:t>
                      </a:r>
                      <a:endParaRPr sz="100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16610">
                        <a:lnSpc>
                          <a:spcPts val="1085"/>
                        </a:lnSpc>
                        <a:spcBef>
                          <a:spcPts val="65"/>
                        </a:spcBef>
                      </a:pPr>
                      <a:r>
                        <a:rPr sz="1000" spc="-10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SPX13</a:t>
                      </a:r>
                      <a:endParaRPr sz="1000" dirty="0">
                        <a:latin typeface="Verdana"/>
                        <a:cs typeface="Verdana"/>
                      </a:endParaRPr>
                    </a:p>
                  </a:txBody>
                  <a:tcPr marL="0" marR="0" marT="8255" marB="0"/>
                </a:tc>
                <a:tc>
                  <a:txBody>
                    <a:bodyPr/>
                    <a:lstStyle/>
                    <a:p>
                      <a:pPr marL="831215">
                        <a:lnSpc>
                          <a:spcPts val="1150"/>
                        </a:lnSpc>
                      </a:pPr>
                      <a:r>
                        <a:rPr sz="1000" spc="-10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SPX12</a:t>
                      </a:r>
                      <a:endParaRPr sz="100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00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16610">
                        <a:lnSpc>
                          <a:spcPts val="1150"/>
                        </a:lnSpc>
                        <a:spcBef>
                          <a:spcPts val="15"/>
                        </a:spcBef>
                      </a:pPr>
                      <a:r>
                        <a:rPr sz="1000" spc="-10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PIVOT</a:t>
                      </a:r>
                      <a:r>
                        <a:rPr sz="1000" spc="-75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-25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15</a:t>
                      </a:r>
                      <a:endParaRPr sz="1000" dirty="0">
                        <a:latin typeface="Verdana"/>
                        <a:cs typeface="Verdana"/>
                      </a:endParaRPr>
                    </a:p>
                  </a:txBody>
                  <a:tcPr marL="0" marR="0" marT="1905" marB="0"/>
                </a:tc>
                <a:tc>
                  <a:txBody>
                    <a:bodyPr/>
                    <a:lstStyle/>
                    <a:p>
                      <a:pPr marL="831215">
                        <a:lnSpc>
                          <a:spcPts val="1100"/>
                        </a:lnSpc>
                      </a:pPr>
                      <a:r>
                        <a:rPr sz="1000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PIVOT</a:t>
                      </a:r>
                      <a:r>
                        <a:rPr sz="1000" spc="-60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-310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11</a:t>
                      </a:r>
                      <a:endParaRPr sz="100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94911" y="1744027"/>
            <a:ext cx="341515" cy="433806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948177" y="569556"/>
            <a:ext cx="434733" cy="552208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39921" y="579107"/>
            <a:ext cx="434733" cy="552208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64250" y="598347"/>
            <a:ext cx="426542" cy="5522087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569711" y="607898"/>
            <a:ext cx="426542" cy="552208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214868" y="601687"/>
            <a:ext cx="410654" cy="55220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170034" y="1757070"/>
            <a:ext cx="323316" cy="434759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695943" y="601687"/>
            <a:ext cx="410654" cy="5522087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337820" y="257937"/>
            <a:ext cx="711200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50" spc="-10" dirty="0">
                <a:solidFill>
                  <a:srgbClr val="292729"/>
                </a:solidFill>
                <a:latin typeface="Verdana"/>
                <a:cs typeface="Verdana"/>
              </a:rPr>
              <a:t>SENDER</a:t>
            </a:r>
            <a:endParaRPr sz="1250">
              <a:latin typeface="Verdana"/>
              <a:cs typeface="Verdana"/>
            </a:endParaRPr>
          </a:p>
        </p:txBody>
      </p:sp>
      <p:sp>
        <p:nvSpPr>
          <p:cNvPr id="13" name="object 13" descr="$PPTXTitle"/>
          <p:cNvSpPr txBox="1">
            <a:spLocks noGrp="1"/>
          </p:cNvSpPr>
          <p:nvPr>
            <p:ph type="title"/>
          </p:nvPr>
        </p:nvSpPr>
        <p:spPr>
          <a:xfrm>
            <a:off x="337820" y="438150"/>
            <a:ext cx="2088514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solidFill>
                  <a:srgbClr val="292729"/>
                </a:solidFill>
              </a:rPr>
              <a:t>R</a:t>
            </a:r>
            <a:r>
              <a:rPr sz="3000" spc="370" dirty="0">
                <a:solidFill>
                  <a:srgbClr val="292729"/>
                </a:solidFill>
              </a:rPr>
              <a:t> </a:t>
            </a:r>
            <a:r>
              <a:rPr sz="3000" spc="245" dirty="0">
                <a:solidFill>
                  <a:srgbClr val="292729"/>
                </a:solidFill>
              </a:rPr>
              <a:t>A</a:t>
            </a:r>
            <a:r>
              <a:rPr sz="3000" spc="375" dirty="0">
                <a:solidFill>
                  <a:srgbClr val="292729"/>
                </a:solidFill>
              </a:rPr>
              <a:t> </a:t>
            </a:r>
            <a:r>
              <a:rPr sz="3000" spc="90" dirty="0">
                <a:solidFill>
                  <a:srgbClr val="292729"/>
                </a:solidFill>
              </a:rPr>
              <a:t>N</a:t>
            </a:r>
            <a:r>
              <a:rPr sz="3000" spc="375" dirty="0">
                <a:solidFill>
                  <a:srgbClr val="292729"/>
                </a:solidFill>
              </a:rPr>
              <a:t> </a:t>
            </a:r>
            <a:r>
              <a:rPr sz="3000" spc="65" dirty="0">
                <a:solidFill>
                  <a:srgbClr val="292729"/>
                </a:solidFill>
              </a:rPr>
              <a:t>G</a:t>
            </a:r>
            <a:r>
              <a:rPr sz="3000" spc="370" dirty="0">
                <a:solidFill>
                  <a:srgbClr val="292729"/>
                </a:solidFill>
              </a:rPr>
              <a:t> </a:t>
            </a:r>
            <a:r>
              <a:rPr sz="3000" spc="95" dirty="0">
                <a:solidFill>
                  <a:srgbClr val="292729"/>
                </a:solidFill>
              </a:rPr>
              <a:t>E</a:t>
            </a:r>
            <a:endParaRPr sz="300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19094" y="116241"/>
            <a:ext cx="525284" cy="667232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87367" y="103470"/>
            <a:ext cx="525284" cy="667232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43331" y="2544317"/>
            <a:ext cx="1476375" cy="657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2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M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M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0" dirty="0">
                <a:latin typeface="Tahoma"/>
                <a:cs typeface="Tahoma"/>
              </a:rPr>
              <a:t>D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D</a:t>
            </a:r>
            <a:endParaRPr sz="1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050" spc="35" dirty="0">
                <a:latin typeface="Verdana"/>
                <a:cs typeface="Verdana"/>
              </a:rPr>
              <a:t>FCOPA04</a:t>
            </a:r>
            <a:endParaRPr sz="1050">
              <a:latin typeface="Verdana"/>
              <a:cs typeface="Verdana"/>
            </a:endParaRPr>
          </a:p>
          <a:p>
            <a:pPr marL="12700" marR="18415">
              <a:lnSpc>
                <a:spcPct val="100000"/>
              </a:lnSpc>
            </a:pPr>
            <a:r>
              <a:rPr sz="1050" dirty="0">
                <a:latin typeface="Verdana"/>
                <a:cs typeface="Verdana"/>
              </a:rPr>
              <a:t>PIVOT</a:t>
            </a:r>
            <a:r>
              <a:rPr sz="1050" spc="-114" dirty="0">
                <a:latin typeface="Verdana"/>
                <a:cs typeface="Verdana"/>
              </a:rPr>
              <a:t> </a:t>
            </a:r>
            <a:r>
              <a:rPr sz="1050" spc="-75" dirty="0">
                <a:latin typeface="Verdana"/>
                <a:cs typeface="Verdana"/>
              </a:rPr>
              <a:t>2.0 </a:t>
            </a:r>
            <a:r>
              <a:rPr sz="1050" spc="-185" dirty="0">
                <a:latin typeface="Verdana"/>
                <a:cs typeface="Verdana"/>
              </a:rPr>
              <a:t>15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spc="60" dirty="0">
                <a:latin typeface="Verdana"/>
                <a:cs typeface="Verdana"/>
              </a:rPr>
              <a:t>GW</a:t>
            </a:r>
            <a:r>
              <a:rPr sz="1050" spc="-95" dirty="0">
                <a:latin typeface="Verdana"/>
                <a:cs typeface="Verdana"/>
              </a:rPr>
              <a:t> </a:t>
            </a:r>
            <a:r>
              <a:rPr sz="1050" spc="-65" dirty="0">
                <a:latin typeface="Verdana"/>
                <a:cs typeface="Verdana"/>
              </a:rPr>
              <a:t>B130 </a:t>
            </a:r>
            <a:r>
              <a:rPr sz="1050" spc="50" dirty="0">
                <a:latin typeface="Verdana"/>
                <a:cs typeface="Verdana"/>
              </a:rPr>
              <a:t>BLUE</a:t>
            </a:r>
            <a:r>
              <a:rPr sz="1050" spc="-114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STEEL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99183" y="2544317"/>
            <a:ext cx="93726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V Á Z Á N Í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708135" y="3962400"/>
            <a:ext cx="2764155" cy="1074012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75"/>
              </a:spcBef>
              <a:tabLst>
                <a:tab pos="2750820" algn="l"/>
              </a:tabLst>
            </a:pPr>
            <a:r>
              <a:rPr sz="1050" u="sng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	</a:t>
            </a:r>
            <a:endParaRPr sz="1050" dirty="0">
              <a:latin typeface="Verdana"/>
              <a:cs typeface="Verdana"/>
            </a:endParaRPr>
          </a:p>
          <a:p>
            <a:pPr marL="27940">
              <a:lnSpc>
                <a:spcPct val="100000"/>
              </a:lnSpc>
              <a:spcBef>
                <a:spcPts val="254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21590">
              <a:lnSpc>
                <a:spcPct val="100000"/>
              </a:lnSpc>
              <a:spcBef>
                <a:spcPts val="209"/>
              </a:spcBef>
            </a:pPr>
            <a:r>
              <a:rPr lang="cs-CZ" sz="1050" dirty="0">
                <a:latin typeface="Verdana"/>
                <a:cs typeface="Verdana"/>
              </a:rPr>
              <a:t>Zkušený lyžař – aktivní člen komunity freeriderů – ví, co si vybrat, aby podal špičkový výkon v extrémních podmínkách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716771" y="1021151"/>
            <a:ext cx="2798445" cy="250068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9050" algn="just">
              <a:lnSpc>
                <a:spcPct val="100000"/>
              </a:lnSpc>
              <a:spcBef>
                <a:spcPts val="750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6016" y="235712"/>
            <a:ext cx="2493645" cy="727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95"/>
              </a:lnSpc>
              <a:spcBef>
                <a:spcPts val="100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UNISEX</a:t>
            </a:r>
            <a:r>
              <a:rPr sz="1100" spc="-11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8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80" dirty="0">
                <a:solidFill>
                  <a:srgbClr val="7E7E7E"/>
                </a:solidFill>
                <a:latin typeface="Verdana"/>
                <a:cs typeface="Verdana"/>
              </a:rPr>
              <a:t>-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FREERIDE</a:t>
            </a:r>
            <a:endParaRPr sz="1100" dirty="0">
              <a:latin typeface="Verdana"/>
              <a:cs typeface="Verdana"/>
            </a:endParaRPr>
          </a:p>
          <a:p>
            <a:pPr marL="12700">
              <a:lnSpc>
                <a:spcPts val="2855"/>
              </a:lnSpc>
              <a:tabLst>
                <a:tab pos="1904364" algn="l"/>
              </a:tabLst>
            </a:pP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S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3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70" dirty="0">
                <a:solidFill>
                  <a:srgbClr val="030505"/>
                </a:solidFill>
                <a:latin typeface="Tahoma"/>
                <a:cs typeface="Tahoma"/>
              </a:rPr>
              <a:t>N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0" dirty="0">
                <a:solidFill>
                  <a:srgbClr val="030505"/>
                </a:solidFill>
                <a:latin typeface="Tahoma"/>
                <a:cs typeface="Tahoma"/>
              </a:rPr>
              <a:t>D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3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50" dirty="0">
                <a:solidFill>
                  <a:srgbClr val="030505"/>
                </a:solidFill>
                <a:latin typeface="Tahoma"/>
                <a:cs typeface="Tahoma"/>
              </a:rPr>
              <a:t>R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	</a:t>
            </a:r>
            <a:r>
              <a:rPr sz="2400" b="1" spc="-595" dirty="0">
                <a:solidFill>
                  <a:srgbClr val="030505"/>
                </a:solidFill>
                <a:latin typeface="Tahoma"/>
                <a:cs typeface="Tahoma"/>
              </a:rPr>
              <a:t>1</a:t>
            </a:r>
            <a:r>
              <a:rPr sz="2400" b="1" spc="-17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595" dirty="0">
                <a:solidFill>
                  <a:srgbClr val="030505"/>
                </a:solidFill>
                <a:latin typeface="Tahoma"/>
                <a:cs typeface="Tahoma"/>
              </a:rPr>
              <a:t>1</a:t>
            </a:r>
            <a:r>
              <a:rPr sz="2400" b="1" spc="-17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50" dirty="0">
                <a:solidFill>
                  <a:srgbClr val="030505"/>
                </a:solidFill>
                <a:latin typeface="Tahoma"/>
                <a:cs typeface="Tahoma"/>
              </a:rPr>
              <a:t>8</a:t>
            </a:r>
            <a:endParaRPr sz="24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RAPMQ01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6016" y="1096467"/>
            <a:ext cx="2053589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Verdana"/>
                <a:cs typeface="Verdana"/>
              </a:rPr>
              <a:t>RRPMQ01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SENDER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spc="-210" dirty="0">
                <a:latin typeface="Verdana"/>
                <a:cs typeface="Verdana"/>
              </a:rPr>
              <a:t>118</a:t>
            </a:r>
            <a:r>
              <a:rPr sz="1100" spc="-10" dirty="0">
                <a:latin typeface="Verdana"/>
                <a:cs typeface="Verdana"/>
              </a:rPr>
              <a:t> </a:t>
            </a:r>
            <a:r>
              <a:rPr sz="1100" spc="50" dirty="0">
                <a:latin typeface="Verdana"/>
                <a:cs typeface="Verdana"/>
              </a:rPr>
              <a:t>OPEN</a:t>
            </a:r>
            <a:endParaRPr sz="1100" dirty="0">
              <a:latin typeface="Verdana"/>
              <a:cs typeface="Verdana"/>
            </a:endParaRPr>
          </a:p>
          <a:p>
            <a:pPr marL="12700" marR="469900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PIVOT</a:t>
            </a:r>
            <a:r>
              <a:rPr sz="1100" spc="-105" dirty="0">
                <a:latin typeface="Verdana"/>
                <a:cs typeface="Verdana"/>
              </a:rPr>
              <a:t> </a:t>
            </a:r>
            <a:r>
              <a:rPr sz="1100" spc="-195" dirty="0">
                <a:latin typeface="Verdana"/>
                <a:cs typeface="Verdana"/>
              </a:rPr>
              <a:t>15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90" dirty="0">
                <a:latin typeface="Verdana"/>
                <a:cs typeface="Verdana"/>
              </a:rPr>
              <a:t> </a:t>
            </a:r>
            <a:r>
              <a:rPr lang="cs-CZ" sz="1100" b="1" spc="-20" dirty="0">
                <a:latin typeface="Tahoma"/>
                <a:cs typeface="Tahoma"/>
              </a:rPr>
              <a:t>30 990,- </a:t>
            </a:r>
            <a:r>
              <a:rPr sz="1100" b="1" spc="-20" dirty="0">
                <a:latin typeface="Tahoma"/>
                <a:cs typeface="Tahoma"/>
              </a:rPr>
              <a:t> </a:t>
            </a:r>
            <a:r>
              <a:rPr sz="1100" dirty="0">
                <a:latin typeface="Verdana"/>
                <a:cs typeface="Verdana"/>
              </a:rPr>
              <a:t>RAPMQ01</a:t>
            </a:r>
            <a:r>
              <a:rPr sz="1100" spc="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SENDER</a:t>
            </a:r>
            <a:r>
              <a:rPr sz="1100" spc="25" dirty="0">
                <a:latin typeface="Verdana"/>
                <a:cs typeface="Verdana"/>
              </a:rPr>
              <a:t> </a:t>
            </a:r>
            <a:r>
              <a:rPr sz="1100" spc="-204" dirty="0">
                <a:latin typeface="Verdana"/>
                <a:cs typeface="Verdana"/>
              </a:rPr>
              <a:t>118</a:t>
            </a:r>
            <a:r>
              <a:rPr sz="1100" spc="75" dirty="0">
                <a:latin typeface="Verdana"/>
                <a:cs typeface="Verdana"/>
              </a:rPr>
              <a:t> OPEN</a:t>
            </a:r>
            <a:r>
              <a:rPr sz="1100" spc="-110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100" dirty="0">
                <a:latin typeface="Verdana"/>
                <a:cs typeface="Verdana"/>
              </a:rPr>
              <a:t> </a:t>
            </a:r>
            <a:r>
              <a:rPr lang="cs-CZ" sz="1100" b="1" spc="55" dirty="0">
                <a:latin typeface="Tahoma"/>
                <a:cs typeface="Tahoma"/>
              </a:rPr>
              <a:t>20 990,- </a:t>
            </a:r>
            <a:endParaRPr sz="1100" dirty="0">
              <a:latin typeface="Tahoma"/>
              <a:cs typeface="Tahoma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5076444" y="1336521"/>
          <a:ext cx="2853055" cy="985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530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marL="31750">
                        <a:lnSpc>
                          <a:spcPts val="1230"/>
                        </a:lnSpc>
                      </a:pPr>
                      <a:r>
                        <a:rPr sz="1050" spc="50" dirty="0">
                          <a:latin typeface="Verdana"/>
                          <a:cs typeface="Verdana"/>
                        </a:rPr>
                        <a:t>OPEN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spc="-125" dirty="0">
                          <a:latin typeface="Verdana"/>
                          <a:cs typeface="Verdana"/>
                        </a:rPr>
                        <a:t>176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186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2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146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95" dirty="0">
                          <a:latin typeface="Verdana"/>
                          <a:cs typeface="Verdana"/>
                        </a:rPr>
                        <a:t>118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141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25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(186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78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31750">
                        <a:lnSpc>
                          <a:spcPts val="1215"/>
                        </a:lnSpc>
                        <a:spcBef>
                          <a:spcPts val="135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70" dirty="0">
                          <a:latin typeface="Verdana"/>
                          <a:cs typeface="Verdana"/>
                        </a:rPr>
                        <a:t>5</a:t>
                      </a:r>
                      <a:r>
                        <a:rPr sz="1050" spc="-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(186</a:t>
                      </a:r>
                      <a:r>
                        <a:rPr sz="105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object 11"/>
          <p:cNvSpPr txBox="1"/>
          <p:nvPr/>
        </p:nvSpPr>
        <p:spPr>
          <a:xfrm>
            <a:off x="6644767" y="3750055"/>
            <a:ext cx="97663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Twin</a:t>
            </a:r>
            <a:r>
              <a:rPr sz="1050" spc="-5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644767" y="4326382"/>
            <a:ext cx="153860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Progressive</a:t>
            </a:r>
            <a:r>
              <a:rPr sz="1050" spc="20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23597" y="4596852"/>
            <a:ext cx="1016632" cy="29303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18320" y="4050526"/>
            <a:ext cx="976061" cy="171434"/>
          </a:xfrm>
          <a:prstGeom prst="rect">
            <a:avLst/>
          </a:prstGeom>
        </p:spPr>
      </p:pic>
      <p:sp>
        <p:nvSpPr>
          <p:cNvPr id="15" name="object 15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1777218" y="99822"/>
            <a:ext cx="396240" cy="358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33020" algn="r">
              <a:lnSpc>
                <a:spcPts val="1305"/>
              </a:lnSpc>
              <a:spcBef>
                <a:spcPts val="100"/>
              </a:spcBef>
            </a:pPr>
            <a:r>
              <a:rPr sz="1650" b="1" spc="-30" baseline="2525" dirty="0">
                <a:solidFill>
                  <a:srgbClr val="FCFBFF"/>
                </a:solidFill>
                <a:latin typeface="Tahoma"/>
                <a:cs typeface="Tahoma"/>
              </a:rPr>
              <a:t>R</a:t>
            </a:r>
            <a:r>
              <a:rPr sz="1100" b="1" spc="-20" dirty="0">
                <a:solidFill>
                  <a:srgbClr val="FCFBFF"/>
                </a:solidFill>
                <a:latin typeface="Tahoma"/>
                <a:cs typeface="Tahoma"/>
              </a:rPr>
              <a:t>F</a:t>
            </a:r>
            <a:r>
              <a:rPr sz="1650" b="1" spc="-30" baseline="2525" dirty="0">
                <a:solidFill>
                  <a:srgbClr val="FCFBFF"/>
                </a:solidFill>
                <a:latin typeface="Tahoma"/>
                <a:cs typeface="Tahoma"/>
              </a:rPr>
              <a:t>E</a:t>
            </a:r>
            <a:r>
              <a:rPr sz="1100" b="1" spc="-20" dirty="0">
                <a:solidFill>
                  <a:srgbClr val="FCFBFF"/>
                </a:solidFill>
                <a:latin typeface="Tahoma"/>
                <a:cs typeface="Tahoma"/>
              </a:rPr>
              <a:t>L</a:t>
            </a:r>
            <a:endParaRPr sz="1100">
              <a:latin typeface="Tahoma"/>
              <a:cs typeface="Tahoma"/>
            </a:endParaRPr>
          </a:p>
          <a:p>
            <a:pPr marR="5080" algn="r">
              <a:lnSpc>
                <a:spcPts val="1305"/>
              </a:lnSpc>
            </a:pPr>
            <a:r>
              <a:rPr sz="1100" b="1" spc="55" dirty="0">
                <a:solidFill>
                  <a:srgbClr val="FCFBFF"/>
                </a:solidFill>
                <a:latin typeface="Tahoma"/>
                <a:cs typeface="Tahoma"/>
              </a:rPr>
              <a:t>NEW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720835" y="107797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247840" y="1929892"/>
            <a:ext cx="2412365" cy="86995"/>
            <a:chOff x="247840" y="1929892"/>
            <a:chExt cx="2412365" cy="86995"/>
          </a:xfrm>
        </p:grpSpPr>
        <p:sp>
          <p:nvSpPr>
            <p:cNvPr id="19" name="object 19"/>
            <p:cNvSpPr/>
            <p:nvPr/>
          </p:nvSpPr>
          <p:spPr>
            <a:xfrm>
              <a:off x="247840" y="1929892"/>
              <a:ext cx="2412365" cy="86995"/>
            </a:xfrm>
            <a:custGeom>
              <a:avLst/>
              <a:gdLst/>
              <a:ahLst/>
              <a:cxnLst/>
              <a:rect l="l" t="t" r="r" b="b"/>
              <a:pathLst>
                <a:path w="2412365" h="86994">
                  <a:moveTo>
                    <a:pt x="2368486" y="0"/>
                  </a:moveTo>
                  <a:lnTo>
                    <a:pt x="43535" y="0"/>
                  </a:lnTo>
                  <a:lnTo>
                    <a:pt x="26593" y="3429"/>
                  </a:lnTo>
                  <a:lnTo>
                    <a:pt x="12750" y="12700"/>
                  </a:lnTo>
                  <a:lnTo>
                    <a:pt x="3428" y="26543"/>
                  </a:lnTo>
                  <a:lnTo>
                    <a:pt x="0" y="43561"/>
                  </a:lnTo>
                  <a:lnTo>
                    <a:pt x="3428" y="60452"/>
                  </a:lnTo>
                  <a:lnTo>
                    <a:pt x="12750" y="74295"/>
                  </a:lnTo>
                  <a:lnTo>
                    <a:pt x="26593" y="83566"/>
                  </a:lnTo>
                  <a:lnTo>
                    <a:pt x="43535" y="86995"/>
                  </a:lnTo>
                  <a:lnTo>
                    <a:pt x="2368486" y="86995"/>
                  </a:lnTo>
                  <a:lnTo>
                    <a:pt x="2385504" y="83566"/>
                  </a:lnTo>
                  <a:lnTo>
                    <a:pt x="2399347" y="74295"/>
                  </a:lnTo>
                  <a:lnTo>
                    <a:pt x="2408618" y="60452"/>
                  </a:lnTo>
                  <a:lnTo>
                    <a:pt x="2412047" y="43561"/>
                  </a:lnTo>
                  <a:lnTo>
                    <a:pt x="2408618" y="26543"/>
                  </a:lnTo>
                  <a:lnTo>
                    <a:pt x="2399347" y="12700"/>
                  </a:lnTo>
                  <a:lnTo>
                    <a:pt x="2385504" y="3429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954276" y="1942846"/>
              <a:ext cx="683895" cy="61594"/>
            </a:xfrm>
            <a:custGeom>
              <a:avLst/>
              <a:gdLst/>
              <a:ahLst/>
              <a:cxnLst/>
              <a:rect l="l" t="t" r="r" b="b"/>
              <a:pathLst>
                <a:path w="683894" h="61594">
                  <a:moveTo>
                    <a:pt x="660400" y="0"/>
                  </a:moveTo>
                  <a:lnTo>
                    <a:pt x="23622" y="0"/>
                  </a:lnTo>
                  <a:lnTo>
                    <a:pt x="14350" y="2412"/>
                  </a:lnTo>
                  <a:lnTo>
                    <a:pt x="6857" y="8889"/>
                  </a:lnTo>
                  <a:lnTo>
                    <a:pt x="1778" y="18668"/>
                  </a:lnTo>
                  <a:lnTo>
                    <a:pt x="0" y="30606"/>
                  </a:lnTo>
                  <a:lnTo>
                    <a:pt x="1778" y="42417"/>
                  </a:lnTo>
                  <a:lnTo>
                    <a:pt x="6857" y="52196"/>
                  </a:lnTo>
                  <a:lnTo>
                    <a:pt x="14350" y="58800"/>
                  </a:lnTo>
                  <a:lnTo>
                    <a:pt x="23622" y="61213"/>
                  </a:lnTo>
                  <a:lnTo>
                    <a:pt x="660400" y="61213"/>
                  </a:lnTo>
                  <a:lnTo>
                    <a:pt x="669544" y="58800"/>
                  </a:lnTo>
                  <a:lnTo>
                    <a:pt x="677037" y="52196"/>
                  </a:lnTo>
                  <a:lnTo>
                    <a:pt x="682117" y="42417"/>
                  </a:lnTo>
                  <a:lnTo>
                    <a:pt x="683894" y="30606"/>
                  </a:lnTo>
                  <a:lnTo>
                    <a:pt x="682117" y="18668"/>
                  </a:lnTo>
                  <a:lnTo>
                    <a:pt x="677037" y="8889"/>
                  </a:lnTo>
                  <a:lnTo>
                    <a:pt x="669544" y="2412"/>
                  </a:lnTo>
                  <a:lnTo>
                    <a:pt x="660400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247840" y="2200148"/>
            <a:ext cx="2412365" cy="87630"/>
            <a:chOff x="247840" y="2200148"/>
            <a:chExt cx="2412365" cy="87630"/>
          </a:xfrm>
        </p:grpSpPr>
        <p:sp>
          <p:nvSpPr>
            <p:cNvPr id="22" name="object 22"/>
            <p:cNvSpPr/>
            <p:nvPr/>
          </p:nvSpPr>
          <p:spPr>
            <a:xfrm>
              <a:off x="247840" y="2200148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826"/>
                  </a:lnTo>
                  <a:lnTo>
                    <a:pt x="3428" y="26669"/>
                  </a:lnTo>
                  <a:lnTo>
                    <a:pt x="0" y="43561"/>
                  </a:lnTo>
                  <a:lnTo>
                    <a:pt x="3428" y="60578"/>
                  </a:lnTo>
                  <a:lnTo>
                    <a:pt x="12750" y="74294"/>
                  </a:lnTo>
                  <a:lnTo>
                    <a:pt x="26593" y="83692"/>
                  </a:lnTo>
                  <a:lnTo>
                    <a:pt x="43535" y="87122"/>
                  </a:lnTo>
                  <a:lnTo>
                    <a:pt x="2368486" y="87122"/>
                  </a:lnTo>
                  <a:lnTo>
                    <a:pt x="2385504" y="83692"/>
                  </a:lnTo>
                  <a:lnTo>
                    <a:pt x="2399347" y="74294"/>
                  </a:lnTo>
                  <a:lnTo>
                    <a:pt x="2408618" y="60578"/>
                  </a:lnTo>
                  <a:lnTo>
                    <a:pt x="2412047" y="43561"/>
                  </a:lnTo>
                  <a:lnTo>
                    <a:pt x="2408618" y="26669"/>
                  </a:lnTo>
                  <a:lnTo>
                    <a:pt x="2399347" y="12826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860550" y="2213102"/>
              <a:ext cx="785495" cy="60960"/>
            </a:xfrm>
            <a:custGeom>
              <a:avLst/>
              <a:gdLst/>
              <a:ahLst/>
              <a:cxnLst/>
              <a:rect l="l" t="t" r="r" b="b"/>
              <a:pathLst>
                <a:path w="785494" h="60960">
                  <a:moveTo>
                    <a:pt x="757555" y="0"/>
                  </a:moveTo>
                  <a:lnTo>
                    <a:pt x="27558" y="0"/>
                  </a:lnTo>
                  <a:lnTo>
                    <a:pt x="16763" y="2412"/>
                  </a:lnTo>
                  <a:lnTo>
                    <a:pt x="8000" y="8889"/>
                  </a:lnTo>
                  <a:lnTo>
                    <a:pt x="2158" y="18542"/>
                  </a:lnTo>
                  <a:lnTo>
                    <a:pt x="0" y="30352"/>
                  </a:lnTo>
                  <a:lnTo>
                    <a:pt x="2158" y="42290"/>
                  </a:lnTo>
                  <a:lnTo>
                    <a:pt x="8000" y="51943"/>
                  </a:lnTo>
                  <a:lnTo>
                    <a:pt x="16763" y="58420"/>
                  </a:lnTo>
                  <a:lnTo>
                    <a:pt x="27558" y="60833"/>
                  </a:lnTo>
                  <a:lnTo>
                    <a:pt x="757555" y="60833"/>
                  </a:lnTo>
                  <a:lnTo>
                    <a:pt x="768350" y="58420"/>
                  </a:lnTo>
                  <a:lnTo>
                    <a:pt x="777113" y="51943"/>
                  </a:lnTo>
                  <a:lnTo>
                    <a:pt x="782955" y="42290"/>
                  </a:lnTo>
                  <a:lnTo>
                    <a:pt x="785113" y="30352"/>
                  </a:lnTo>
                  <a:lnTo>
                    <a:pt x="782955" y="18542"/>
                  </a:lnTo>
                  <a:lnTo>
                    <a:pt x="777113" y="8889"/>
                  </a:lnTo>
                  <a:lnTo>
                    <a:pt x="768350" y="2412"/>
                  </a:lnTo>
                  <a:lnTo>
                    <a:pt x="757555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496620" y="2025522"/>
            <a:ext cx="21717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52245" y="2025522"/>
            <a:ext cx="5969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096770" y="2025522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07009" y="2294890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211681" y="2294890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068829" y="2294890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224053" y="2522854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744457" y="51816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8732900" y="5257800"/>
            <a:ext cx="2392299" cy="1358705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5875">
              <a:lnSpc>
                <a:spcPct val="100000"/>
              </a:lnSpc>
              <a:spcBef>
                <a:spcPts val="635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75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-10" dirty="0" err="1">
                <a:latin typeface="Verdana"/>
                <a:cs typeface="Verdana"/>
              </a:rPr>
              <a:t>Floatation</a:t>
            </a:r>
            <a:r>
              <a:rPr lang="cs-CZ" sz="1050" spc="-10" dirty="0">
                <a:latin typeface="Verdana"/>
                <a:cs typeface="Verdana"/>
              </a:rPr>
              <a:t> - </a:t>
            </a:r>
            <a:r>
              <a:rPr lang="cs-CZ" sz="1050" dirty="0"/>
              <a:t>Výborná schopnost plavat v prašanu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30" dirty="0">
                <a:latin typeface="Verdana"/>
                <a:cs typeface="Verdana"/>
              </a:rPr>
              <a:t>Pop</a:t>
            </a:r>
            <a:r>
              <a:rPr lang="cs-CZ" sz="1050" spc="30" dirty="0">
                <a:latin typeface="Verdana"/>
                <a:cs typeface="Verdana"/>
              </a:rPr>
              <a:t> - </a:t>
            </a:r>
            <a:r>
              <a:rPr lang="cs-CZ" sz="1050" dirty="0"/>
              <a:t>energický odraz lyže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0" dirty="0">
                <a:latin typeface="Verdana"/>
                <a:cs typeface="Verdana"/>
              </a:rPr>
              <a:t>Stump</a:t>
            </a:r>
            <a:r>
              <a:rPr lang="cs-CZ" sz="1050" spc="-10" dirty="0">
                <a:latin typeface="Verdana"/>
                <a:cs typeface="Verdana"/>
              </a:rPr>
              <a:t> - </a:t>
            </a:r>
            <a:r>
              <a:rPr lang="cs-CZ" sz="1050" dirty="0"/>
              <a:t>Krátký, pevný a okamžitě reagující střed lyže pro maximální jistotu v technickém terénu.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89128" y="4546892"/>
            <a:ext cx="2682875" cy="1815882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68580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540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D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125" dirty="0">
                <a:latin typeface="Tahoma"/>
                <a:cs typeface="Tahoma"/>
              </a:rPr>
              <a:t> 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7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G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" dirty="0">
                <a:latin typeface="Tahoma"/>
                <a:cs typeface="Tahoma"/>
              </a:rPr>
              <a:t>E</a:t>
            </a:r>
            <a:endParaRPr sz="1000" dirty="0">
              <a:latin typeface="Tahoma"/>
              <a:cs typeface="Tahoma"/>
            </a:endParaRPr>
          </a:p>
          <a:p>
            <a:pPr marL="73660" marR="133350">
              <a:lnSpc>
                <a:spcPct val="100000"/>
              </a:lnSpc>
              <a:spcBef>
                <a:spcPts val="414"/>
              </a:spcBef>
            </a:pPr>
            <a:r>
              <a:rPr lang="cs-CZ" sz="1050" i="1" spc="-85" dirty="0" err="1">
                <a:latin typeface="Verdana"/>
                <a:cs typeface="Verdana"/>
              </a:rPr>
              <a:t>Sender</a:t>
            </a:r>
            <a:r>
              <a:rPr lang="cs-CZ" sz="1050" i="1" spc="-85" dirty="0">
                <a:latin typeface="Verdana"/>
                <a:cs typeface="Verdana"/>
              </a:rPr>
              <a:t> je řada lyží určená pro všechny freeridery</a:t>
            </a:r>
          </a:p>
          <a:p>
            <a:pPr marL="73660" marR="133350">
              <a:lnSpc>
                <a:spcPct val="100000"/>
              </a:lnSpc>
              <a:spcBef>
                <a:spcPts val="414"/>
              </a:spcBef>
            </a:pPr>
            <a:r>
              <a:rPr lang="cs-CZ" sz="1050" i="1" spc="-85" dirty="0">
                <a:latin typeface="Verdana"/>
                <a:cs typeface="Verdana"/>
              </a:rPr>
              <a:t>Kteří si jdou svou vlastní cestou a objevují, co jim hory nabízejí.</a:t>
            </a:r>
          </a:p>
          <a:p>
            <a:pPr marL="73660" marR="133350">
              <a:lnSpc>
                <a:spcPct val="100000"/>
              </a:lnSpc>
              <a:spcBef>
                <a:spcPts val="414"/>
              </a:spcBef>
            </a:pPr>
            <a:r>
              <a:rPr lang="cs-CZ" sz="1050" i="1" spc="-85" dirty="0">
                <a:latin typeface="Verdana"/>
                <a:cs typeface="Verdana"/>
              </a:rPr>
              <a:t>Každá lyže má jedinečnou osobnost se specifickými vlastnostmi, díky nimž se plně přizpůsobí různým stylům lyžování.</a:t>
            </a:r>
          </a:p>
          <a:p>
            <a:pPr marL="73660">
              <a:lnSpc>
                <a:spcPct val="100000"/>
              </a:lnSpc>
            </a:pPr>
            <a:endParaRPr lang="cs-CZ" sz="1000" b="1" i="1" spc="-20" dirty="0">
              <a:solidFill>
                <a:srgbClr val="7E7E7E"/>
              </a:solidFill>
              <a:latin typeface="Verdana"/>
              <a:cs typeface="Verdana"/>
            </a:endParaRPr>
          </a:p>
          <a:p>
            <a:pPr marL="73660">
              <a:lnSpc>
                <a:spcPct val="100000"/>
              </a:lnSpc>
            </a:pPr>
            <a:r>
              <a:rPr lang="cs-CZ" sz="1000" b="1" i="1" spc="-20" dirty="0">
                <a:solidFill>
                  <a:srgbClr val="7E7E7E"/>
                </a:solidFill>
                <a:latin typeface="Verdana"/>
                <a:cs typeface="Verdana"/>
              </a:rPr>
              <a:t>Jdi svojí cestou</a:t>
            </a:r>
            <a:endParaRPr sz="1000" dirty="0">
              <a:latin typeface="Verdana"/>
              <a:cs typeface="Verdana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6270752" y="2758173"/>
            <a:ext cx="1672589" cy="746760"/>
            <a:chOff x="6270752" y="2758173"/>
            <a:chExt cx="1672589" cy="746760"/>
          </a:xfrm>
        </p:grpSpPr>
        <p:pic>
          <p:nvPicPr>
            <p:cNvPr id="35" name="object 3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01510" y="2898311"/>
              <a:ext cx="941222" cy="605364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70752" y="2758173"/>
              <a:ext cx="923048" cy="746391"/>
            </a:xfrm>
            <a:prstGeom prst="rect">
              <a:avLst/>
            </a:prstGeom>
          </p:spPr>
        </p:pic>
      </p:grpSp>
      <p:sp>
        <p:nvSpPr>
          <p:cNvPr id="37" name="object 37"/>
          <p:cNvSpPr txBox="1"/>
          <p:nvPr/>
        </p:nvSpPr>
        <p:spPr>
          <a:xfrm>
            <a:off x="5116448" y="2413246"/>
            <a:ext cx="1464310" cy="64706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lang="pt-BR" sz="1000" b="1" dirty="0">
                <a:latin typeface="Tahoma"/>
                <a:cs typeface="Tahoma"/>
              </a:rPr>
              <a:t>T E C H N O L O G I E </a:t>
            </a:r>
            <a:endParaRPr sz="1000" dirty="0">
              <a:latin typeface="Tahoma"/>
              <a:cs typeface="Tahoma"/>
            </a:endParaRPr>
          </a:p>
          <a:p>
            <a:pPr marL="187325" indent="-165735">
              <a:lnSpc>
                <a:spcPct val="100000"/>
              </a:lnSpc>
              <a:spcBef>
                <a:spcPts val="605"/>
              </a:spcBef>
              <a:buFont typeface="Tahoma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Air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Tip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spcBef>
                <a:spcPts val="5"/>
              </a:spcBef>
              <a:buFont typeface="Times New Roman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V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A</a:t>
            </a:r>
            <a:r>
              <a:rPr sz="1050" spc="-80" dirty="0">
                <a:latin typeface="Verdana"/>
                <a:cs typeface="Verdana"/>
              </a:rPr>
              <a:t> </a:t>
            </a:r>
            <a:r>
              <a:rPr sz="1050" spc="-50" dirty="0">
                <a:latin typeface="Verdana"/>
                <a:cs typeface="Verdana"/>
              </a:rPr>
              <a:t>S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096383" y="1113536"/>
            <a:ext cx="10731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L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248725" y="1113536"/>
            <a:ext cx="159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5093715" y="108585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123307" y="2464942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5123434" y="3469246"/>
            <a:ext cx="1484630" cy="1428115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4604">
              <a:lnSpc>
                <a:spcPct val="100000"/>
              </a:lnSpc>
              <a:spcBef>
                <a:spcPts val="590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  <a:p>
            <a:pPr marL="178435" indent="-165735">
              <a:lnSpc>
                <a:spcPct val="100000"/>
              </a:lnSpc>
              <a:spcBef>
                <a:spcPts val="52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Poplar</a:t>
            </a:r>
            <a:r>
              <a:rPr sz="1050" spc="65" dirty="0">
                <a:latin typeface="Verdana"/>
                <a:cs typeface="Verdana"/>
              </a:rPr>
              <a:t> </a:t>
            </a:r>
            <a:r>
              <a:rPr sz="1050" spc="35" dirty="0">
                <a:latin typeface="Verdana"/>
                <a:cs typeface="Verdana"/>
              </a:rPr>
              <a:t>PEFC</a:t>
            </a:r>
            <a:endParaRPr sz="1050" dirty="0">
              <a:latin typeface="Verdana"/>
              <a:cs typeface="Verdana"/>
            </a:endParaRPr>
          </a:p>
          <a:p>
            <a:pPr marL="187960">
              <a:lnSpc>
                <a:spcPct val="100000"/>
              </a:lnSpc>
              <a:spcBef>
                <a:spcPts val="254"/>
              </a:spcBef>
            </a:pPr>
            <a:r>
              <a:rPr sz="1050" dirty="0">
                <a:latin typeface="Verdana"/>
                <a:cs typeface="Verdana"/>
              </a:rPr>
              <a:t>wood</a:t>
            </a:r>
            <a:r>
              <a:rPr sz="1050" spc="5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core</a:t>
            </a:r>
            <a:endParaRPr sz="1050" dirty="0">
              <a:latin typeface="Verdana"/>
              <a:cs typeface="Verdana"/>
            </a:endParaRPr>
          </a:p>
          <a:p>
            <a:pPr marL="177800" marR="316865" indent="-165735">
              <a:lnSpc>
                <a:spcPct val="120000"/>
              </a:lnSpc>
              <a:buFont typeface="Times New Roman"/>
              <a:buChar char="►"/>
              <a:tabLst>
                <a:tab pos="189230" algn="l"/>
              </a:tabLst>
            </a:pPr>
            <a:r>
              <a:rPr sz="1050" spc="-10" dirty="0">
                <a:latin typeface="Verdana"/>
                <a:cs typeface="Verdana"/>
              </a:rPr>
              <a:t>Kevlar/carbon 	reinforcement</a:t>
            </a:r>
            <a:endParaRPr sz="1050" dirty="0">
              <a:latin typeface="Verdana"/>
              <a:cs typeface="Verdana"/>
            </a:endParaRPr>
          </a:p>
          <a:p>
            <a:pPr marL="177800" marR="467995" indent="-165735">
              <a:lnSpc>
                <a:spcPct val="120000"/>
              </a:lnSpc>
              <a:buFont typeface="Times New Roman"/>
              <a:buChar char="►"/>
              <a:tabLst>
                <a:tab pos="189230" algn="l"/>
              </a:tabLst>
            </a:pPr>
            <a:r>
              <a:rPr sz="1050" spc="-10" dirty="0">
                <a:latin typeface="Verdana"/>
                <a:cs typeface="Verdana"/>
              </a:rPr>
              <a:t>Rectangular 	sidewall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123307" y="3502786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4" name="object 4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382889" y="5123857"/>
            <a:ext cx="390088" cy="389913"/>
          </a:xfrm>
          <a:prstGeom prst="rect">
            <a:avLst/>
          </a:prstGeom>
        </p:spPr>
      </p:pic>
      <p:sp>
        <p:nvSpPr>
          <p:cNvPr id="45" name="object 45"/>
          <p:cNvSpPr txBox="1"/>
          <p:nvPr/>
        </p:nvSpPr>
        <p:spPr>
          <a:xfrm>
            <a:off x="5124958" y="4975007"/>
            <a:ext cx="2531110" cy="1672894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625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7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Bio pryskyřice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05" dirty="0">
                <a:latin typeface="Verdana"/>
                <a:cs typeface="Verdana"/>
              </a:rPr>
              <a:t>30%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10" dirty="0">
                <a:latin typeface="Verdana"/>
                <a:cs typeface="Verdana"/>
              </a:rPr>
              <a:t>Snížení uhlíkové stopy o 8 %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20%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Jádro z topolu s </a:t>
            </a: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PEFC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"zelená energie" při výrobě</a:t>
            </a: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pl-PL" sz="1050" dirty="0">
                <a:latin typeface="Verdana"/>
                <a:cs typeface="Verdana"/>
              </a:rPr>
              <a:t>Výroba i zdroje materiálů z Evropy  </a:t>
            </a:r>
            <a:endParaRPr sz="1050" dirty="0">
              <a:latin typeface="Verdana"/>
              <a:cs typeface="Verdana"/>
            </a:endParaRPr>
          </a:p>
        </p:txBody>
      </p:sp>
      <p:pic>
        <p:nvPicPr>
          <p:cNvPr id="46" name="object 4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909338" y="5124335"/>
            <a:ext cx="252131" cy="356116"/>
          </a:xfrm>
          <a:prstGeom prst="rect">
            <a:avLst/>
          </a:prstGeom>
        </p:spPr>
      </p:pic>
      <p:sp>
        <p:nvSpPr>
          <p:cNvPr id="47" name="object 47"/>
          <p:cNvSpPr/>
          <p:nvPr/>
        </p:nvSpPr>
        <p:spPr>
          <a:xfrm>
            <a:off x="5117210" y="5013578"/>
            <a:ext cx="2817495" cy="10795"/>
          </a:xfrm>
          <a:custGeom>
            <a:avLst/>
            <a:gdLst/>
            <a:ahLst/>
            <a:cxnLst/>
            <a:rect l="l" t="t" r="r" b="b"/>
            <a:pathLst>
              <a:path w="2817495" h="10795">
                <a:moveTo>
                  <a:pt x="0" y="0"/>
                </a:moveTo>
                <a:lnTo>
                  <a:pt x="2816987" y="10668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8" name="object 48" descr="Une image contenant outil  Le contenu généré par l’IA peut être incorrect.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23226" y="3245523"/>
            <a:ext cx="1813179" cy="1178521"/>
          </a:xfrm>
          <a:prstGeom prst="rect">
            <a:avLst/>
          </a:prstGeom>
        </p:spPr>
      </p:pic>
      <p:sp>
        <p:nvSpPr>
          <p:cNvPr id="49" name="object 49"/>
          <p:cNvSpPr txBox="1"/>
          <p:nvPr/>
        </p:nvSpPr>
        <p:spPr>
          <a:xfrm>
            <a:off x="5136260" y="369824"/>
            <a:ext cx="567245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cs-CZ" sz="1100" b="1" i="1" spc="-90" dirty="0" err="1">
                <a:latin typeface="Verdana"/>
                <a:cs typeface="Verdana"/>
              </a:rPr>
              <a:t>Opracdový</a:t>
            </a:r>
            <a:r>
              <a:rPr lang="cs-CZ" sz="1100" b="1" i="1" spc="-90" dirty="0">
                <a:latin typeface="Verdana"/>
                <a:cs typeface="Verdana"/>
              </a:rPr>
              <a:t>  „stroj „  do vysokohorského terénu pro divoké zážitky .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51" name="TextovéPole 50">
            <a:extLst>
              <a:ext uri="{FF2B5EF4-FFF2-40B4-BE49-F238E27FC236}">
                <a16:creationId xmlns:a16="http://schemas.microsoft.com/office/drawing/2014/main" id="{5E1EBADD-C890-4EC2-2157-54CB50016E8C}"/>
              </a:ext>
            </a:extLst>
          </p:cNvPr>
          <p:cNvSpPr txBox="1"/>
          <p:nvPr/>
        </p:nvSpPr>
        <p:spPr>
          <a:xfrm>
            <a:off x="8708135" y="1371600"/>
            <a:ext cx="317906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Hory jsou vaše hřiště. Buďte kreativní. Lyže Rossignol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Sender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Free 118 jsou určeny pro milovníky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freeridu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, kteří se s nadšením vydávají objevovat nové terény a sjíždějí vše, kam je sníh zavede – od mís s prašanem přes strmé sjezdy až po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snowpark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. Široká platforma lyží kombinuje rocker a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sidecut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, díky čemuž jsou lyže vždy hravé, zatímco dřevěné jádro s  konstrukcí inspirovanou  závodním oddělením Rossignol zajišťuje sílu a kontrolu pro jízdu za všech podmínek. Lyže jsou ve verzi FLAT - OPEN, tedy bez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předmontované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desky, vázání se musí do lyží přišroubovat. Vhodné vázání vám doporučí váš prodejce lyží Rossignol. 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26714" y="116240"/>
            <a:ext cx="515391" cy="667232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89019" y="117732"/>
            <a:ext cx="515391" cy="6672323"/>
          </a:xfrm>
          <a:prstGeom prst="rect">
            <a:avLst/>
          </a:prstGeom>
        </p:spPr>
      </p:pic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5077586" y="1329622"/>
          <a:ext cx="2991485" cy="9848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914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4785">
                <a:tc>
                  <a:txBody>
                    <a:bodyPr/>
                    <a:lstStyle/>
                    <a:p>
                      <a:pPr marL="31750">
                        <a:lnSpc>
                          <a:spcPts val="1235"/>
                        </a:lnSpc>
                      </a:pPr>
                      <a:r>
                        <a:rPr sz="1050" spc="50" dirty="0">
                          <a:latin typeface="Verdana"/>
                          <a:cs typeface="Verdana"/>
                        </a:rPr>
                        <a:t>OPEN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50" spc="-105" dirty="0">
                          <a:latin typeface="Verdana"/>
                          <a:cs typeface="Verdana"/>
                        </a:rPr>
                        <a:t>168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176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184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00" dirty="0">
                          <a:latin typeface="Verdana"/>
                          <a:cs typeface="Verdana"/>
                        </a:rPr>
                        <a:t>191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3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78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140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85" dirty="0">
                          <a:latin typeface="Verdana"/>
                          <a:cs typeface="Verdana"/>
                        </a:rPr>
                        <a:t>110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133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0" dirty="0">
                          <a:latin typeface="Verdana"/>
                          <a:cs typeface="Verdana"/>
                        </a:rPr>
                        <a:t>20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(184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31750">
                        <a:lnSpc>
                          <a:spcPts val="1215"/>
                        </a:lnSpc>
                        <a:spcBef>
                          <a:spcPts val="135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40" dirty="0">
                          <a:latin typeface="Verdana"/>
                          <a:cs typeface="Verdana"/>
                        </a:rPr>
                        <a:t>4,4</a:t>
                      </a:r>
                      <a:r>
                        <a:rPr sz="1050" spc="-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(184</a:t>
                      </a:r>
                      <a:r>
                        <a:rPr sz="1050" spc="-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6601206" y="3740658"/>
            <a:ext cx="97663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Twin</a:t>
            </a:r>
            <a:r>
              <a:rPr sz="1050" spc="-5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601206" y="4171950"/>
            <a:ext cx="150368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Progressive</a:t>
            </a:r>
            <a:r>
              <a:rPr sz="1050" spc="-8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07660" y="4436122"/>
            <a:ext cx="934294" cy="26929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57416" y="3917581"/>
            <a:ext cx="1034935" cy="29958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238150" y="235712"/>
            <a:ext cx="2498725" cy="727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95"/>
              </a:lnSpc>
              <a:spcBef>
                <a:spcPts val="100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UNISEX</a:t>
            </a:r>
            <a:r>
              <a:rPr sz="1100" spc="-11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8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80" dirty="0">
                <a:solidFill>
                  <a:srgbClr val="7E7E7E"/>
                </a:solidFill>
                <a:latin typeface="Verdana"/>
                <a:cs typeface="Verdana"/>
              </a:rPr>
              <a:t>-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FREERIDE</a:t>
            </a:r>
            <a:endParaRPr sz="1100">
              <a:latin typeface="Verdana"/>
              <a:cs typeface="Verdana"/>
            </a:endParaRPr>
          </a:p>
          <a:p>
            <a:pPr marL="12700">
              <a:lnSpc>
                <a:spcPts val="2855"/>
              </a:lnSpc>
              <a:tabLst>
                <a:tab pos="1904364" algn="l"/>
              </a:tabLst>
            </a:pP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S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3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70" dirty="0">
                <a:solidFill>
                  <a:srgbClr val="030505"/>
                </a:solidFill>
                <a:latin typeface="Tahoma"/>
                <a:cs typeface="Tahoma"/>
              </a:rPr>
              <a:t>N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0" dirty="0">
                <a:solidFill>
                  <a:srgbClr val="030505"/>
                </a:solidFill>
                <a:latin typeface="Tahoma"/>
                <a:cs typeface="Tahoma"/>
              </a:rPr>
              <a:t>D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3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50" dirty="0">
                <a:solidFill>
                  <a:srgbClr val="030505"/>
                </a:solidFill>
                <a:latin typeface="Tahoma"/>
                <a:cs typeface="Tahoma"/>
              </a:rPr>
              <a:t>R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	</a:t>
            </a:r>
            <a:r>
              <a:rPr sz="2400" b="1" spc="-595" dirty="0">
                <a:solidFill>
                  <a:srgbClr val="030505"/>
                </a:solidFill>
                <a:latin typeface="Tahoma"/>
                <a:cs typeface="Tahoma"/>
              </a:rPr>
              <a:t>1</a:t>
            </a:r>
            <a:r>
              <a:rPr sz="2400" b="1" spc="-17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595" dirty="0">
                <a:solidFill>
                  <a:srgbClr val="030505"/>
                </a:solidFill>
                <a:latin typeface="Tahoma"/>
                <a:cs typeface="Tahoma"/>
              </a:rPr>
              <a:t>1</a:t>
            </a:r>
            <a:r>
              <a:rPr sz="2400" b="1" spc="-17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40" dirty="0">
                <a:solidFill>
                  <a:srgbClr val="030505"/>
                </a:solidFill>
                <a:latin typeface="Tahoma"/>
                <a:cs typeface="Tahoma"/>
              </a:rPr>
              <a:t>0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RAPMB01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8150" y="1097026"/>
            <a:ext cx="2043430" cy="10318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440055">
              <a:lnSpc>
                <a:spcPct val="100000"/>
              </a:lnSpc>
              <a:spcBef>
                <a:spcPts val="105"/>
              </a:spcBef>
            </a:pPr>
            <a:r>
              <a:rPr sz="1100" spc="10" dirty="0">
                <a:latin typeface="Verdana"/>
                <a:cs typeface="Verdana"/>
              </a:rPr>
              <a:t>RRPMB02</a:t>
            </a:r>
            <a:r>
              <a:rPr sz="1100" spc="55" dirty="0">
                <a:latin typeface="Verdana"/>
                <a:cs typeface="Verdana"/>
              </a:rPr>
              <a:t> </a:t>
            </a:r>
            <a:r>
              <a:rPr sz="1100" spc="10" dirty="0">
                <a:latin typeface="Verdana"/>
                <a:cs typeface="Verdana"/>
              </a:rPr>
              <a:t>SENDER</a:t>
            </a:r>
            <a:r>
              <a:rPr sz="1100" spc="40" dirty="0">
                <a:latin typeface="Verdana"/>
                <a:cs typeface="Verdana"/>
              </a:rPr>
              <a:t> </a:t>
            </a:r>
            <a:r>
              <a:rPr sz="1100" spc="-185" dirty="0">
                <a:latin typeface="Verdana"/>
                <a:cs typeface="Verdana"/>
              </a:rPr>
              <a:t>110 </a:t>
            </a:r>
            <a:r>
              <a:rPr sz="1100" dirty="0">
                <a:latin typeface="Verdana"/>
                <a:cs typeface="Verdana"/>
              </a:rPr>
              <a:t>PIVOT</a:t>
            </a:r>
            <a:r>
              <a:rPr sz="1100" spc="-105" dirty="0">
                <a:latin typeface="Verdana"/>
                <a:cs typeface="Verdana"/>
              </a:rPr>
              <a:t> </a:t>
            </a:r>
            <a:r>
              <a:rPr sz="1100" spc="-195" dirty="0">
                <a:latin typeface="Verdana"/>
                <a:cs typeface="Verdana"/>
              </a:rPr>
              <a:t>15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90" dirty="0">
                <a:latin typeface="Verdana"/>
                <a:cs typeface="Verdana"/>
              </a:rPr>
              <a:t> </a:t>
            </a:r>
            <a:r>
              <a:rPr lang="cs-CZ" sz="1100" b="1" spc="-20" dirty="0">
                <a:latin typeface="Tahoma"/>
                <a:cs typeface="Tahoma"/>
              </a:rPr>
              <a:t>28 990,- </a:t>
            </a:r>
            <a:endParaRPr sz="1100" dirty="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RRPMB01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SENDER</a:t>
            </a:r>
            <a:r>
              <a:rPr sz="1100" spc="-30" dirty="0">
                <a:latin typeface="Verdana"/>
                <a:cs typeface="Verdana"/>
              </a:rPr>
              <a:t> </a:t>
            </a:r>
            <a:r>
              <a:rPr sz="1100" spc="-204" dirty="0">
                <a:latin typeface="Verdana"/>
                <a:cs typeface="Verdana"/>
              </a:rPr>
              <a:t>110</a:t>
            </a:r>
            <a:r>
              <a:rPr sz="1100" dirty="0">
                <a:latin typeface="Verdana"/>
                <a:cs typeface="Verdana"/>
              </a:rPr>
              <a:t> </a:t>
            </a:r>
            <a:r>
              <a:rPr sz="1100" spc="55" dirty="0">
                <a:latin typeface="Verdana"/>
                <a:cs typeface="Verdana"/>
              </a:rPr>
              <a:t>OPEN </a:t>
            </a:r>
            <a:r>
              <a:rPr sz="1100" dirty="0">
                <a:latin typeface="Verdana"/>
                <a:cs typeface="Verdana"/>
              </a:rPr>
              <a:t>SPX</a:t>
            </a:r>
            <a:r>
              <a:rPr sz="1100" spc="-110" dirty="0">
                <a:latin typeface="Verdana"/>
                <a:cs typeface="Verdana"/>
              </a:rPr>
              <a:t> </a:t>
            </a:r>
            <a:r>
              <a:rPr sz="1100" spc="-200" dirty="0">
                <a:latin typeface="Verdana"/>
                <a:cs typeface="Verdana"/>
              </a:rPr>
              <a:t>13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95" dirty="0">
                <a:latin typeface="Verdana"/>
                <a:cs typeface="Verdana"/>
              </a:rPr>
              <a:t> </a:t>
            </a:r>
            <a:r>
              <a:rPr lang="cs-CZ" sz="1100" b="1" spc="45" dirty="0">
                <a:latin typeface="Tahoma"/>
                <a:cs typeface="Tahoma"/>
              </a:rPr>
              <a:t>24 990,- </a:t>
            </a:r>
            <a:endParaRPr sz="1100" dirty="0">
              <a:latin typeface="Tahoma"/>
              <a:cs typeface="Tahoma"/>
            </a:endParaRPr>
          </a:p>
          <a:p>
            <a:pPr marL="12700" marR="469265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RAPMB01</a:t>
            </a:r>
            <a:r>
              <a:rPr sz="1100" spc="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SENDER</a:t>
            </a:r>
            <a:r>
              <a:rPr sz="1100" spc="25" dirty="0">
                <a:latin typeface="Verdana"/>
                <a:cs typeface="Verdana"/>
              </a:rPr>
              <a:t> </a:t>
            </a:r>
            <a:r>
              <a:rPr sz="1100" spc="-190" dirty="0">
                <a:latin typeface="Verdana"/>
                <a:cs typeface="Verdana"/>
              </a:rPr>
              <a:t>110</a:t>
            </a:r>
            <a:r>
              <a:rPr sz="1100" spc="75" dirty="0">
                <a:latin typeface="Verdana"/>
                <a:cs typeface="Verdana"/>
              </a:rPr>
              <a:t> OPEN</a:t>
            </a:r>
            <a:r>
              <a:rPr sz="1100" spc="-110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100" dirty="0">
                <a:latin typeface="Verdana"/>
                <a:cs typeface="Verdana"/>
              </a:rPr>
              <a:t> </a:t>
            </a:r>
            <a:r>
              <a:rPr lang="cs-CZ" sz="1100" b="1" spc="-20" dirty="0">
                <a:latin typeface="Tahoma"/>
                <a:cs typeface="Tahoma"/>
              </a:rPr>
              <a:t>18 990,- </a:t>
            </a:r>
            <a:endParaRPr sz="1100" dirty="0">
              <a:latin typeface="Tahoma"/>
              <a:cs typeface="Tahom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1777218" y="96393"/>
            <a:ext cx="396240" cy="36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1100" b="1" spc="-25" dirty="0">
                <a:solidFill>
                  <a:srgbClr val="FCFBFF"/>
                </a:solidFill>
                <a:latin typeface="Tahoma"/>
                <a:cs typeface="Tahoma"/>
              </a:rPr>
              <a:t>RE</a:t>
            </a:r>
            <a:endParaRPr sz="11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100" b="1" spc="55" dirty="0">
                <a:solidFill>
                  <a:srgbClr val="FCFBFF"/>
                </a:solidFill>
                <a:latin typeface="Tahoma"/>
                <a:cs typeface="Tahoma"/>
              </a:rPr>
              <a:t>NEW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43331" y="2832354"/>
            <a:ext cx="1476375" cy="657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2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M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M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0" dirty="0">
                <a:latin typeface="Tahoma"/>
                <a:cs typeface="Tahoma"/>
              </a:rPr>
              <a:t>D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D</a:t>
            </a:r>
            <a:endParaRPr sz="1000">
              <a:latin typeface="Tahoma"/>
              <a:cs typeface="Tahoma"/>
            </a:endParaRPr>
          </a:p>
          <a:p>
            <a:pPr marL="12700">
              <a:lnSpc>
                <a:spcPts val="1260"/>
              </a:lnSpc>
            </a:pPr>
            <a:r>
              <a:rPr sz="1050" spc="-10" dirty="0">
                <a:latin typeface="Verdana"/>
                <a:cs typeface="Verdana"/>
              </a:rPr>
              <a:t>FCNPA07</a:t>
            </a:r>
            <a:endParaRPr sz="1050">
              <a:latin typeface="Verdana"/>
              <a:cs typeface="Verdana"/>
            </a:endParaRPr>
          </a:p>
          <a:p>
            <a:pPr marL="12700" marR="58419">
              <a:lnSpc>
                <a:spcPct val="100000"/>
              </a:lnSpc>
            </a:pPr>
            <a:r>
              <a:rPr sz="1050" dirty="0">
                <a:latin typeface="Verdana"/>
                <a:cs typeface="Verdana"/>
              </a:rPr>
              <a:t>PIVOT</a:t>
            </a:r>
            <a:r>
              <a:rPr sz="1050" spc="-114" dirty="0">
                <a:latin typeface="Verdana"/>
                <a:cs typeface="Verdana"/>
              </a:rPr>
              <a:t> </a:t>
            </a:r>
            <a:r>
              <a:rPr sz="1050" spc="-75" dirty="0">
                <a:latin typeface="Verdana"/>
                <a:cs typeface="Verdana"/>
              </a:rPr>
              <a:t>2.0 </a:t>
            </a:r>
            <a:r>
              <a:rPr sz="1050" spc="-185" dirty="0">
                <a:latin typeface="Verdana"/>
                <a:cs typeface="Verdana"/>
              </a:rPr>
              <a:t>15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spc="60" dirty="0">
                <a:latin typeface="Verdana"/>
                <a:cs typeface="Verdana"/>
              </a:rPr>
              <a:t>GW</a:t>
            </a:r>
            <a:r>
              <a:rPr sz="1050" spc="-95" dirty="0">
                <a:latin typeface="Verdana"/>
                <a:cs typeface="Verdana"/>
              </a:rPr>
              <a:t> </a:t>
            </a:r>
            <a:r>
              <a:rPr sz="1050" spc="-145" dirty="0">
                <a:latin typeface="Verdana"/>
                <a:cs typeface="Verdana"/>
              </a:rPr>
              <a:t>B115 </a:t>
            </a:r>
            <a:r>
              <a:rPr sz="1050" spc="50" dirty="0">
                <a:latin typeface="Verdana"/>
                <a:cs typeface="Verdana"/>
              </a:rPr>
              <a:t>BLUE</a:t>
            </a:r>
            <a:r>
              <a:rPr sz="1050" spc="-114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STEEL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799183" y="2832354"/>
            <a:ext cx="93726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V Á Z Á N Í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716771" y="1016152"/>
            <a:ext cx="2987040" cy="254557"/>
          </a:xfrm>
          <a:prstGeom prst="rect">
            <a:avLst/>
          </a:prstGeom>
        </p:spPr>
        <p:txBody>
          <a:bodyPr vert="horz" wrap="square" lIns="0" tIns="99695" rIns="0" bIns="0" rtlCol="0">
            <a:spAutoFit/>
          </a:bodyPr>
          <a:lstStyle/>
          <a:p>
            <a:pPr marL="19050" algn="just">
              <a:lnSpc>
                <a:spcPct val="100000"/>
              </a:lnSpc>
              <a:spcBef>
                <a:spcPts val="785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720835" y="107797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247840" y="2217673"/>
            <a:ext cx="2412365" cy="87630"/>
            <a:chOff x="247840" y="2217673"/>
            <a:chExt cx="2412365" cy="87630"/>
          </a:xfrm>
        </p:grpSpPr>
        <p:sp>
          <p:nvSpPr>
            <p:cNvPr id="21" name="object 21"/>
            <p:cNvSpPr/>
            <p:nvPr/>
          </p:nvSpPr>
          <p:spPr>
            <a:xfrm>
              <a:off x="247840" y="2217673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826"/>
                  </a:lnTo>
                  <a:lnTo>
                    <a:pt x="3428" y="26670"/>
                  </a:lnTo>
                  <a:lnTo>
                    <a:pt x="0" y="43561"/>
                  </a:lnTo>
                  <a:lnTo>
                    <a:pt x="3428" y="60578"/>
                  </a:lnTo>
                  <a:lnTo>
                    <a:pt x="12750" y="74422"/>
                  </a:lnTo>
                  <a:lnTo>
                    <a:pt x="26593" y="83692"/>
                  </a:lnTo>
                  <a:lnTo>
                    <a:pt x="43535" y="87122"/>
                  </a:lnTo>
                  <a:lnTo>
                    <a:pt x="2368486" y="87122"/>
                  </a:lnTo>
                  <a:lnTo>
                    <a:pt x="2385504" y="83692"/>
                  </a:lnTo>
                  <a:lnTo>
                    <a:pt x="2399347" y="74422"/>
                  </a:lnTo>
                  <a:lnTo>
                    <a:pt x="2408618" y="60578"/>
                  </a:lnTo>
                  <a:lnTo>
                    <a:pt x="2412047" y="43561"/>
                  </a:lnTo>
                  <a:lnTo>
                    <a:pt x="2408618" y="26670"/>
                  </a:lnTo>
                  <a:lnTo>
                    <a:pt x="2399347" y="12826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954276" y="2230627"/>
              <a:ext cx="683895" cy="61594"/>
            </a:xfrm>
            <a:custGeom>
              <a:avLst/>
              <a:gdLst/>
              <a:ahLst/>
              <a:cxnLst/>
              <a:rect l="l" t="t" r="r" b="b"/>
              <a:pathLst>
                <a:path w="683894" h="61594">
                  <a:moveTo>
                    <a:pt x="660400" y="0"/>
                  </a:moveTo>
                  <a:lnTo>
                    <a:pt x="23622" y="0"/>
                  </a:lnTo>
                  <a:lnTo>
                    <a:pt x="14350" y="2412"/>
                  </a:lnTo>
                  <a:lnTo>
                    <a:pt x="6857" y="9017"/>
                  </a:lnTo>
                  <a:lnTo>
                    <a:pt x="1778" y="18669"/>
                  </a:lnTo>
                  <a:lnTo>
                    <a:pt x="0" y="30607"/>
                  </a:lnTo>
                  <a:lnTo>
                    <a:pt x="1778" y="42545"/>
                  </a:lnTo>
                  <a:lnTo>
                    <a:pt x="6857" y="52324"/>
                  </a:lnTo>
                  <a:lnTo>
                    <a:pt x="14350" y="58800"/>
                  </a:lnTo>
                  <a:lnTo>
                    <a:pt x="23622" y="61213"/>
                  </a:lnTo>
                  <a:lnTo>
                    <a:pt x="660400" y="61213"/>
                  </a:lnTo>
                  <a:lnTo>
                    <a:pt x="669544" y="58800"/>
                  </a:lnTo>
                  <a:lnTo>
                    <a:pt x="677037" y="52324"/>
                  </a:lnTo>
                  <a:lnTo>
                    <a:pt x="682117" y="42545"/>
                  </a:lnTo>
                  <a:lnTo>
                    <a:pt x="683894" y="30607"/>
                  </a:lnTo>
                  <a:lnTo>
                    <a:pt x="682117" y="18669"/>
                  </a:lnTo>
                  <a:lnTo>
                    <a:pt x="677037" y="9017"/>
                  </a:lnTo>
                  <a:lnTo>
                    <a:pt x="669544" y="2412"/>
                  </a:lnTo>
                  <a:lnTo>
                    <a:pt x="660400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247840" y="2488057"/>
            <a:ext cx="2412365" cy="87630"/>
            <a:chOff x="247840" y="2488057"/>
            <a:chExt cx="2412365" cy="87630"/>
          </a:xfrm>
        </p:grpSpPr>
        <p:sp>
          <p:nvSpPr>
            <p:cNvPr id="24" name="object 24"/>
            <p:cNvSpPr/>
            <p:nvPr/>
          </p:nvSpPr>
          <p:spPr>
            <a:xfrm>
              <a:off x="247840" y="2488057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700"/>
                  </a:lnTo>
                  <a:lnTo>
                    <a:pt x="3428" y="26542"/>
                  </a:lnTo>
                  <a:lnTo>
                    <a:pt x="0" y="43560"/>
                  </a:lnTo>
                  <a:lnTo>
                    <a:pt x="3428" y="60451"/>
                  </a:lnTo>
                  <a:lnTo>
                    <a:pt x="12750" y="74294"/>
                  </a:lnTo>
                  <a:lnTo>
                    <a:pt x="26593" y="83692"/>
                  </a:lnTo>
                  <a:lnTo>
                    <a:pt x="43535" y="87121"/>
                  </a:lnTo>
                  <a:lnTo>
                    <a:pt x="2368486" y="87121"/>
                  </a:lnTo>
                  <a:lnTo>
                    <a:pt x="2385504" y="83692"/>
                  </a:lnTo>
                  <a:lnTo>
                    <a:pt x="2399347" y="74294"/>
                  </a:lnTo>
                  <a:lnTo>
                    <a:pt x="2408618" y="60451"/>
                  </a:lnTo>
                  <a:lnTo>
                    <a:pt x="2412047" y="43560"/>
                  </a:lnTo>
                  <a:lnTo>
                    <a:pt x="2408618" y="26542"/>
                  </a:lnTo>
                  <a:lnTo>
                    <a:pt x="2399347" y="12700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987234" y="2500884"/>
              <a:ext cx="1661160" cy="61594"/>
            </a:xfrm>
            <a:custGeom>
              <a:avLst/>
              <a:gdLst/>
              <a:ahLst/>
              <a:cxnLst/>
              <a:rect l="l" t="t" r="r" b="b"/>
              <a:pathLst>
                <a:path w="1661160" h="61594">
                  <a:moveTo>
                    <a:pt x="1613725" y="0"/>
                  </a:moveTo>
                  <a:lnTo>
                    <a:pt x="47167" y="0"/>
                  </a:lnTo>
                  <a:lnTo>
                    <a:pt x="28803" y="2412"/>
                  </a:lnTo>
                  <a:lnTo>
                    <a:pt x="13817" y="9016"/>
                  </a:lnTo>
                  <a:lnTo>
                    <a:pt x="3708" y="18795"/>
                  </a:lnTo>
                  <a:lnTo>
                    <a:pt x="0" y="30606"/>
                  </a:lnTo>
                  <a:lnTo>
                    <a:pt x="3708" y="42544"/>
                  </a:lnTo>
                  <a:lnTo>
                    <a:pt x="13817" y="52324"/>
                  </a:lnTo>
                  <a:lnTo>
                    <a:pt x="28803" y="58800"/>
                  </a:lnTo>
                  <a:lnTo>
                    <a:pt x="47167" y="61213"/>
                  </a:lnTo>
                  <a:lnTo>
                    <a:pt x="1613725" y="61213"/>
                  </a:lnTo>
                  <a:lnTo>
                    <a:pt x="1632140" y="58800"/>
                  </a:lnTo>
                  <a:lnTo>
                    <a:pt x="1647126" y="52324"/>
                  </a:lnTo>
                  <a:lnTo>
                    <a:pt x="1657159" y="42544"/>
                  </a:lnTo>
                  <a:lnTo>
                    <a:pt x="1660969" y="30606"/>
                  </a:lnTo>
                  <a:lnTo>
                    <a:pt x="1657159" y="18795"/>
                  </a:lnTo>
                  <a:lnTo>
                    <a:pt x="1647126" y="9016"/>
                  </a:lnTo>
                  <a:lnTo>
                    <a:pt x="1632140" y="2412"/>
                  </a:lnTo>
                  <a:lnTo>
                    <a:pt x="1613725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496620" y="2313178"/>
            <a:ext cx="21717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52245" y="2313178"/>
            <a:ext cx="5969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096770" y="2313178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07009" y="2582926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211681" y="2582926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068829" y="2582926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224053" y="2810764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720835" y="51054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8717026" y="5098415"/>
            <a:ext cx="2072639" cy="692785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540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1050" dirty="0">
                <a:latin typeface="Verdana"/>
                <a:cs typeface="Verdana"/>
              </a:rPr>
              <a:t>Expert</a:t>
            </a:r>
            <a:r>
              <a:rPr sz="1050" spc="-105" dirty="0">
                <a:latin typeface="Verdana"/>
                <a:cs typeface="Verdana"/>
              </a:rPr>
              <a:t> </a:t>
            </a:r>
            <a:r>
              <a:rPr sz="1050" spc="-70" dirty="0">
                <a:latin typeface="Verdana"/>
                <a:cs typeface="Verdana"/>
              </a:rPr>
              <a:t>&amp;</a:t>
            </a:r>
            <a:r>
              <a:rPr lang="cs-CZ" sz="1050" spc="-80" dirty="0">
                <a:latin typeface="Verdana"/>
                <a:cs typeface="Verdana"/>
              </a:rPr>
              <a:t> nadšenci </a:t>
            </a:r>
            <a:endParaRPr sz="1050" dirty="0">
              <a:latin typeface="Verdana"/>
              <a:cs typeface="Verdana"/>
            </a:endParaRPr>
          </a:p>
          <a:p>
            <a:pPr marL="31750">
              <a:lnSpc>
                <a:spcPct val="100000"/>
              </a:lnSpc>
              <a:spcBef>
                <a:spcPts val="675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8758808" y="58674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8732901" y="5875020"/>
            <a:ext cx="2163699" cy="60593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77800" indent="-165100">
              <a:lnSpc>
                <a:spcPct val="100000"/>
              </a:lnSpc>
              <a:spcBef>
                <a:spcPts val="345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Hravost </a:t>
            </a:r>
            <a:r>
              <a:rPr lang="cs-CZ" sz="1050" spc="-70" dirty="0">
                <a:latin typeface="Verdana"/>
                <a:cs typeface="Verdana"/>
              </a:rPr>
              <a:t>&amp;</a:t>
            </a:r>
            <a:r>
              <a:rPr lang="cs-CZ" sz="1050" spc="-80" dirty="0">
                <a:latin typeface="Verdana"/>
                <a:cs typeface="Verdana"/>
              </a:rPr>
              <a:t> </a:t>
            </a:r>
            <a:r>
              <a:rPr lang="cs-CZ" sz="1050" dirty="0">
                <a:latin typeface="Verdana"/>
                <a:cs typeface="Verdana"/>
              </a:rPr>
              <a:t>síla</a:t>
            </a: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40" dirty="0">
                <a:latin typeface="Verdana"/>
                <a:cs typeface="Verdana"/>
              </a:rPr>
              <a:t>Pop</a:t>
            </a:r>
            <a:r>
              <a:rPr lang="cs-CZ" sz="1050" spc="40" dirty="0">
                <a:latin typeface="Verdana"/>
                <a:cs typeface="Verdana"/>
              </a:rPr>
              <a:t> faktor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Vyvážený </a:t>
            </a:r>
            <a:r>
              <a:rPr lang="cs-CZ" sz="1050" dirty="0" err="1">
                <a:latin typeface="Verdana"/>
                <a:cs typeface="Verdana"/>
              </a:rPr>
              <a:t>sweet</a:t>
            </a:r>
            <a:r>
              <a:rPr lang="cs-CZ" sz="1050" dirty="0">
                <a:latin typeface="Verdana"/>
                <a:cs typeface="Verdana"/>
              </a:rPr>
              <a:t> spot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189128" y="4546892"/>
            <a:ext cx="2682875" cy="223138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68580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540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D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125" dirty="0">
                <a:latin typeface="Tahoma"/>
                <a:cs typeface="Tahoma"/>
              </a:rPr>
              <a:t> 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7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G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" dirty="0">
                <a:latin typeface="Tahoma"/>
                <a:cs typeface="Tahoma"/>
              </a:rPr>
              <a:t>E</a:t>
            </a:r>
            <a:endParaRPr sz="1000" dirty="0">
              <a:latin typeface="Tahoma"/>
              <a:cs typeface="Tahoma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6270752" y="2758173"/>
            <a:ext cx="1672589" cy="746760"/>
            <a:chOff x="6270752" y="2758173"/>
            <a:chExt cx="1672589" cy="746760"/>
          </a:xfrm>
        </p:grpSpPr>
        <p:pic>
          <p:nvPicPr>
            <p:cNvPr id="39" name="object 3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01510" y="2898311"/>
              <a:ext cx="941222" cy="605364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70752" y="2758173"/>
              <a:ext cx="923048" cy="746391"/>
            </a:xfrm>
            <a:prstGeom prst="rect">
              <a:avLst/>
            </a:prstGeom>
          </p:spPr>
        </p:pic>
      </p:grpSp>
      <p:sp>
        <p:nvSpPr>
          <p:cNvPr id="41" name="object 41"/>
          <p:cNvSpPr txBox="1"/>
          <p:nvPr/>
        </p:nvSpPr>
        <p:spPr>
          <a:xfrm>
            <a:off x="5116448" y="2413246"/>
            <a:ext cx="1464310" cy="64706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lang="pt-BR" sz="1000" b="1" dirty="0">
                <a:latin typeface="Tahoma"/>
                <a:cs typeface="Tahoma"/>
              </a:rPr>
              <a:t>T E C H N O L O G I E </a:t>
            </a:r>
            <a:endParaRPr sz="1000" dirty="0">
              <a:latin typeface="Tahoma"/>
              <a:cs typeface="Tahoma"/>
            </a:endParaRPr>
          </a:p>
          <a:p>
            <a:pPr marL="187325" indent="-165735">
              <a:lnSpc>
                <a:spcPct val="100000"/>
              </a:lnSpc>
              <a:spcBef>
                <a:spcPts val="605"/>
              </a:spcBef>
              <a:buFont typeface="Tahoma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Air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Tip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spcBef>
                <a:spcPts val="5"/>
              </a:spcBef>
              <a:buFont typeface="Times New Roman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V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A</a:t>
            </a:r>
            <a:r>
              <a:rPr sz="1050" spc="-80" dirty="0">
                <a:latin typeface="Verdana"/>
                <a:cs typeface="Verdana"/>
              </a:rPr>
              <a:t> </a:t>
            </a:r>
            <a:r>
              <a:rPr sz="1050" spc="-50" dirty="0">
                <a:latin typeface="Verdana"/>
                <a:cs typeface="Verdana"/>
              </a:rPr>
              <a:t>S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096383" y="1113536"/>
            <a:ext cx="10731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L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248725" y="1113536"/>
            <a:ext cx="159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093715" y="108585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123307" y="2464942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5121021" y="3478110"/>
            <a:ext cx="1487170" cy="1234184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7145">
              <a:lnSpc>
                <a:spcPct val="100000"/>
              </a:lnSpc>
              <a:spcBef>
                <a:spcPts val="520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  <a:p>
            <a:pPr marL="177800" marR="457200" indent="-165735">
              <a:lnSpc>
                <a:spcPct val="120000"/>
              </a:lnSpc>
              <a:spcBef>
                <a:spcPts val="200"/>
              </a:spcBef>
              <a:buFont typeface="Times New Roman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Poplar</a:t>
            </a:r>
            <a:r>
              <a:rPr sz="1050" spc="65" dirty="0">
                <a:latin typeface="Verdana"/>
                <a:cs typeface="Verdana"/>
              </a:rPr>
              <a:t> </a:t>
            </a:r>
            <a:r>
              <a:rPr sz="1050" spc="35" dirty="0">
                <a:latin typeface="Verdana"/>
                <a:cs typeface="Verdana"/>
              </a:rPr>
              <a:t>PEFC 	</a:t>
            </a:r>
            <a:r>
              <a:rPr sz="1050" dirty="0">
                <a:latin typeface="Verdana"/>
                <a:cs typeface="Verdana"/>
              </a:rPr>
              <a:t>wood</a:t>
            </a:r>
            <a:r>
              <a:rPr sz="1050" spc="5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core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Central</a:t>
            </a:r>
            <a:r>
              <a:rPr sz="1050" spc="-5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Titanal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-10" dirty="0">
                <a:latin typeface="Verdana"/>
                <a:cs typeface="Verdana"/>
              </a:rPr>
              <a:t>Rectangular</a:t>
            </a:r>
            <a:endParaRPr sz="1050" dirty="0">
              <a:latin typeface="Verdana"/>
              <a:cs typeface="Verdana"/>
            </a:endParaRPr>
          </a:p>
          <a:p>
            <a:pPr marL="189230">
              <a:lnSpc>
                <a:spcPct val="100000"/>
              </a:lnSpc>
              <a:spcBef>
                <a:spcPts val="254"/>
              </a:spcBef>
            </a:pPr>
            <a:r>
              <a:rPr sz="1050" spc="-10" dirty="0">
                <a:latin typeface="Verdana"/>
                <a:cs typeface="Verdana"/>
              </a:rPr>
              <a:t>sidewall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5123307" y="3502786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8" name="object 4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382889" y="4960535"/>
            <a:ext cx="390088" cy="389913"/>
          </a:xfrm>
          <a:prstGeom prst="rect">
            <a:avLst/>
          </a:prstGeom>
        </p:spPr>
      </p:pic>
      <p:sp>
        <p:nvSpPr>
          <p:cNvPr id="49" name="object 49"/>
          <p:cNvSpPr txBox="1"/>
          <p:nvPr/>
        </p:nvSpPr>
        <p:spPr>
          <a:xfrm>
            <a:off x="5124958" y="4811805"/>
            <a:ext cx="2511425" cy="1672894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625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7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Bio pryskyřice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05" dirty="0">
                <a:latin typeface="Verdana"/>
                <a:cs typeface="Verdana"/>
              </a:rPr>
              <a:t>30%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Snížení uhlíkové stopy o 8 %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20%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80%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</a:t>
            </a:r>
            <a:r>
              <a:rPr lang="cs-CZ" sz="1050" spc="65" dirty="0" err="1">
                <a:latin typeface="Verdana"/>
                <a:cs typeface="Verdana"/>
              </a:rPr>
              <a:t>titanalu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Jádro z topolu s </a:t>
            </a: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PEFC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"zelená energie" při výrobě</a:t>
            </a:r>
            <a:endParaRPr sz="1050" dirty="0">
              <a:latin typeface="Verdana"/>
              <a:cs typeface="Verdana"/>
            </a:endParaRPr>
          </a:p>
        </p:txBody>
      </p:sp>
      <p:pic>
        <p:nvPicPr>
          <p:cNvPr id="50" name="object 5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909338" y="4961013"/>
            <a:ext cx="252131" cy="356116"/>
          </a:xfrm>
          <a:prstGeom prst="rect">
            <a:avLst/>
          </a:prstGeom>
        </p:spPr>
      </p:pic>
      <p:sp>
        <p:nvSpPr>
          <p:cNvPr id="51" name="object 51"/>
          <p:cNvSpPr/>
          <p:nvPr/>
        </p:nvSpPr>
        <p:spPr>
          <a:xfrm>
            <a:off x="5117210" y="4850257"/>
            <a:ext cx="2817495" cy="10795"/>
          </a:xfrm>
          <a:custGeom>
            <a:avLst/>
            <a:gdLst/>
            <a:ahLst/>
            <a:cxnLst/>
            <a:rect l="l" t="t" r="r" b="b"/>
            <a:pathLst>
              <a:path w="2817495" h="10795">
                <a:moveTo>
                  <a:pt x="0" y="0"/>
                </a:moveTo>
                <a:lnTo>
                  <a:pt x="2816987" y="10668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2" name="object 52" descr="Une image contenant outil  Le contenu généré par l’IA peut être incorrect.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73327" y="3383648"/>
            <a:ext cx="1709927" cy="1106182"/>
          </a:xfrm>
          <a:prstGeom prst="rect">
            <a:avLst/>
          </a:prstGeom>
        </p:spPr>
      </p:pic>
      <p:sp>
        <p:nvSpPr>
          <p:cNvPr id="53" name="object 53"/>
          <p:cNvSpPr txBox="1"/>
          <p:nvPr/>
        </p:nvSpPr>
        <p:spPr>
          <a:xfrm>
            <a:off x="5136260" y="336905"/>
            <a:ext cx="2775585" cy="39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100" b="1" i="1" spc="-90" dirty="0">
                <a:latin typeface="Verdana"/>
                <a:cs typeface="Verdana"/>
              </a:rPr>
              <a:t>T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40" dirty="0">
                <a:latin typeface="Verdana"/>
                <a:cs typeface="Verdana"/>
              </a:rPr>
              <a:t>h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e</a:t>
            </a:r>
            <a:r>
              <a:rPr sz="1100" b="1" i="1" spc="470" dirty="0">
                <a:latin typeface="Verdana"/>
                <a:cs typeface="Verdana"/>
              </a:rPr>
              <a:t> </a:t>
            </a:r>
            <a:r>
              <a:rPr sz="1100" b="1" i="1" spc="-85" dirty="0">
                <a:latin typeface="Verdana"/>
                <a:cs typeface="Verdana"/>
              </a:rPr>
              <a:t>s </a:t>
            </a:r>
            <a:r>
              <a:rPr sz="1100" b="1" i="1" spc="-60" dirty="0">
                <a:latin typeface="Verdana"/>
                <a:cs typeface="Verdana"/>
              </a:rPr>
              <a:t>k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i</a:t>
            </a:r>
            <a:r>
              <a:rPr sz="1100" b="1" i="1" spc="470" dirty="0">
                <a:latin typeface="Verdana"/>
                <a:cs typeface="Verdana"/>
              </a:rPr>
              <a:t> </a:t>
            </a:r>
            <a:r>
              <a:rPr sz="1100" b="1" i="1" spc="-45" dirty="0">
                <a:latin typeface="Verdana"/>
                <a:cs typeface="Verdana"/>
              </a:rPr>
              <a:t>o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f</a:t>
            </a:r>
            <a:r>
              <a:rPr sz="1100" b="1" i="1" spc="484" dirty="0">
                <a:latin typeface="Verdana"/>
                <a:cs typeface="Verdana"/>
              </a:rPr>
              <a:t> </a:t>
            </a:r>
            <a:r>
              <a:rPr sz="1100" b="1" i="1" spc="-20" dirty="0">
                <a:latin typeface="Verdana"/>
                <a:cs typeface="Verdana"/>
              </a:rPr>
              <a:t>c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40" dirty="0">
                <a:latin typeface="Verdana"/>
                <a:cs typeface="Verdana"/>
              </a:rPr>
              <a:t>h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45" dirty="0">
                <a:latin typeface="Verdana"/>
                <a:cs typeface="Verdana"/>
              </a:rPr>
              <a:t>o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i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20" dirty="0">
                <a:latin typeface="Verdana"/>
                <a:cs typeface="Verdana"/>
              </a:rPr>
              <a:t>c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e</a:t>
            </a:r>
            <a:r>
              <a:rPr sz="1100" b="1" i="1" spc="465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f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45" dirty="0">
                <a:latin typeface="Verdana"/>
                <a:cs typeface="Verdana"/>
              </a:rPr>
              <a:t>o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r </a:t>
            </a:r>
            <a:r>
              <a:rPr sz="1100" b="1" i="1" spc="-65" dirty="0">
                <a:latin typeface="Verdana"/>
                <a:cs typeface="Verdana"/>
              </a:rPr>
              <a:t>f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95" dirty="0">
                <a:latin typeface="Verdana"/>
                <a:cs typeface="Verdana"/>
              </a:rPr>
              <a:t>r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e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e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95" dirty="0">
                <a:latin typeface="Verdana"/>
                <a:cs typeface="Verdana"/>
              </a:rPr>
              <a:t>r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i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30" dirty="0">
                <a:latin typeface="Verdana"/>
                <a:cs typeface="Verdana"/>
              </a:rPr>
              <a:t>d</a:t>
            </a:r>
            <a:r>
              <a:rPr sz="1100" b="1" i="1" spc="-95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e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95" dirty="0">
                <a:latin typeface="Verdana"/>
                <a:cs typeface="Verdana"/>
              </a:rPr>
              <a:t>r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s</a:t>
            </a:r>
            <a:r>
              <a:rPr sz="1100" b="1" i="1" spc="480" dirty="0">
                <a:latin typeface="Verdana"/>
                <a:cs typeface="Verdana"/>
              </a:rPr>
              <a:t> </a:t>
            </a:r>
            <a:r>
              <a:rPr sz="1100" b="1" i="1" spc="-30" dirty="0">
                <a:latin typeface="Verdana"/>
                <a:cs typeface="Verdana"/>
              </a:rPr>
              <a:t>A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35" dirty="0">
                <a:latin typeface="Verdana"/>
                <a:cs typeface="Verdana"/>
              </a:rPr>
              <a:t>t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40" dirty="0">
                <a:latin typeface="Verdana"/>
                <a:cs typeface="Verdana"/>
              </a:rPr>
              <a:t>h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l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e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35" dirty="0">
                <a:latin typeface="Verdana"/>
                <a:cs typeface="Verdana"/>
              </a:rPr>
              <a:t>t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e</a:t>
            </a:r>
            <a:r>
              <a:rPr sz="1100" b="1" i="1" spc="470" dirty="0">
                <a:latin typeface="Verdana"/>
                <a:cs typeface="Verdana"/>
              </a:rPr>
              <a:t> </a:t>
            </a:r>
            <a:r>
              <a:rPr sz="1100" b="1" i="1" spc="-30" dirty="0">
                <a:latin typeface="Verdana"/>
                <a:cs typeface="Verdana"/>
              </a:rPr>
              <a:t>p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95" dirty="0">
                <a:latin typeface="Verdana"/>
                <a:cs typeface="Verdana"/>
              </a:rPr>
              <a:t>r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45" dirty="0">
                <a:latin typeface="Verdana"/>
                <a:cs typeface="Verdana"/>
              </a:rPr>
              <a:t>o</a:t>
            </a:r>
            <a:r>
              <a:rPr sz="1100" b="1" i="1" spc="-85" dirty="0">
                <a:latin typeface="Verdana"/>
                <a:cs typeface="Verdana"/>
              </a:rPr>
              <a:t> v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e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n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241300" y="6515100"/>
            <a:ext cx="1494790" cy="162224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cs-CZ" sz="1000" b="1" i="1" spc="-20" dirty="0">
                <a:solidFill>
                  <a:srgbClr val="7E7E7E"/>
                </a:solidFill>
                <a:latin typeface="Verdana"/>
                <a:cs typeface="Verdana"/>
              </a:rPr>
              <a:t>Jdi svojí cestou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124958" y="6451522"/>
            <a:ext cx="2531110" cy="17056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15" dirty="0">
                <a:latin typeface="Tahoma"/>
                <a:cs typeface="Tahoma"/>
              </a:rPr>
              <a:t> </a:t>
            </a:r>
            <a:r>
              <a:rPr lang="pl-PL" sz="1050" dirty="0">
                <a:latin typeface="Verdana"/>
                <a:cs typeface="Verdana"/>
              </a:rPr>
              <a:t>Výroba i zdroje materiálů z Evropy  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964506" y="336905"/>
            <a:ext cx="2427605" cy="427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4290">
              <a:lnSpc>
                <a:spcPct val="120000"/>
              </a:lnSpc>
              <a:spcBef>
                <a:spcPts val="100"/>
              </a:spcBef>
            </a:pPr>
            <a:r>
              <a:rPr sz="1100" b="1" i="1" spc="-35" dirty="0">
                <a:latin typeface="Verdana"/>
                <a:cs typeface="Verdana"/>
              </a:rPr>
              <a:t>t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40" dirty="0">
                <a:latin typeface="Verdana"/>
                <a:cs typeface="Verdana"/>
              </a:rPr>
              <a:t>h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e</a:t>
            </a:r>
            <a:r>
              <a:rPr sz="1100" b="1" i="1" spc="459" dirty="0">
                <a:latin typeface="Verdana"/>
                <a:cs typeface="Verdana"/>
              </a:rPr>
              <a:t> </a:t>
            </a:r>
            <a:r>
              <a:rPr sz="1100" b="1" i="1" spc="-40" dirty="0">
                <a:latin typeface="Verdana"/>
                <a:cs typeface="Verdana"/>
              </a:rPr>
              <a:t>n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e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w</a:t>
            </a:r>
            <a:r>
              <a:rPr sz="1100" b="1" i="1" spc="490" dirty="0">
                <a:latin typeface="Verdana"/>
                <a:cs typeface="Verdana"/>
              </a:rPr>
              <a:t> </a:t>
            </a:r>
            <a:r>
              <a:rPr sz="1100" b="1" i="1" spc="-20" dirty="0">
                <a:latin typeface="Verdana"/>
                <a:cs typeface="Verdana"/>
              </a:rPr>
              <a:t>g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e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40" dirty="0">
                <a:latin typeface="Verdana"/>
                <a:cs typeface="Verdana"/>
              </a:rPr>
              <a:t>n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e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95" dirty="0">
                <a:latin typeface="Verdana"/>
                <a:cs typeface="Verdana"/>
              </a:rPr>
              <a:t>r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a</a:t>
            </a:r>
            <a:r>
              <a:rPr sz="1100" b="1" i="1" spc="-95" dirty="0">
                <a:latin typeface="Verdana"/>
                <a:cs typeface="Verdana"/>
              </a:rPr>
              <a:t> </a:t>
            </a:r>
            <a:r>
              <a:rPr sz="1100" b="1" i="1" spc="-35" dirty="0">
                <a:latin typeface="Verdana"/>
                <a:cs typeface="Verdana"/>
              </a:rPr>
              <a:t>t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i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45" dirty="0">
                <a:latin typeface="Verdana"/>
                <a:cs typeface="Verdana"/>
              </a:rPr>
              <a:t>o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n</a:t>
            </a:r>
            <a:r>
              <a:rPr sz="1100" b="1" i="1" spc="480" dirty="0">
                <a:latin typeface="Verdana"/>
                <a:cs typeface="Verdana"/>
              </a:rPr>
              <a:t> </a:t>
            </a:r>
            <a:r>
              <a:rPr sz="1100" b="1" i="1" spc="-45" dirty="0">
                <a:latin typeface="Verdana"/>
                <a:cs typeface="Verdana"/>
              </a:rPr>
              <a:t>o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f </a:t>
            </a:r>
            <a:r>
              <a:rPr sz="1100" b="1" i="1" spc="-30" dirty="0">
                <a:latin typeface="Verdana"/>
                <a:cs typeface="Verdana"/>
              </a:rPr>
              <a:t>p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e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95" dirty="0">
                <a:latin typeface="Verdana"/>
                <a:cs typeface="Verdana"/>
              </a:rPr>
              <a:t>r</a:t>
            </a:r>
            <a:r>
              <a:rPr sz="1100" b="1" i="1" spc="-70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f</a:t>
            </a:r>
            <a:r>
              <a:rPr sz="1100" b="1" i="1" spc="-70" dirty="0">
                <a:latin typeface="Verdana"/>
                <a:cs typeface="Verdana"/>
              </a:rPr>
              <a:t> </a:t>
            </a:r>
            <a:r>
              <a:rPr sz="1100" b="1" i="1" spc="-45" dirty="0">
                <a:latin typeface="Verdana"/>
                <a:cs typeface="Verdana"/>
              </a:rPr>
              <a:t>o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95" dirty="0">
                <a:latin typeface="Verdana"/>
                <a:cs typeface="Verdana"/>
              </a:rPr>
              <a:t>r</a:t>
            </a:r>
            <a:r>
              <a:rPr sz="1100" b="1" i="1" spc="-7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m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a</a:t>
            </a:r>
            <a:r>
              <a:rPr sz="1100" b="1" i="1" spc="-70" dirty="0">
                <a:latin typeface="Verdana"/>
                <a:cs typeface="Verdana"/>
              </a:rPr>
              <a:t> </a:t>
            </a:r>
            <a:r>
              <a:rPr sz="1100" b="1" i="1" spc="-40" dirty="0">
                <a:latin typeface="Verdana"/>
                <a:cs typeface="Verdana"/>
              </a:rPr>
              <a:t>n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20" dirty="0">
                <a:latin typeface="Verdana"/>
                <a:cs typeface="Verdana"/>
              </a:rPr>
              <a:t>c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45" dirty="0">
                <a:latin typeface="Verdana"/>
                <a:cs typeface="Verdana"/>
              </a:rPr>
              <a:t>e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.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58" name="TextovéPole 57">
            <a:extLst>
              <a:ext uri="{FF2B5EF4-FFF2-40B4-BE49-F238E27FC236}">
                <a16:creationId xmlns:a16="http://schemas.microsoft.com/office/drawing/2014/main" id="{77A418F2-1109-AE24-7F98-037A584185E3}"/>
              </a:ext>
            </a:extLst>
          </p:cNvPr>
          <p:cNvSpPr txBox="1"/>
          <p:nvPr/>
        </p:nvSpPr>
        <p:spPr>
          <a:xfrm>
            <a:off x="76200" y="4897160"/>
            <a:ext cx="2837714" cy="15311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6995" marR="0" lvl="0" indent="0" defTabSz="914400" eaLnBrk="1" fontAlgn="auto" latinLnBrk="0" hangingPunct="1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S</a:t>
            </a:r>
            <a:r>
              <a:rPr kumimoji="0" lang="cs-CZ" sz="10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lang="cs-CZ" sz="1000" b="1" i="0" u="none" strike="noStrike" kern="0" cap="none" spc="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E</a:t>
            </a:r>
            <a:r>
              <a:rPr kumimoji="0" lang="cs-CZ" sz="10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lang="cs-CZ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N</a:t>
            </a:r>
            <a:r>
              <a:rPr kumimoji="0" lang="cs-CZ" sz="10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lang="cs-CZ" sz="1000" b="1" i="0" u="none" strike="noStrike" kern="0" cap="none" spc="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D</a:t>
            </a:r>
            <a:r>
              <a:rPr kumimoji="0" lang="cs-CZ" sz="10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lang="cs-CZ" sz="1000" b="1" i="0" u="none" strike="noStrike" kern="0" cap="none" spc="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E</a:t>
            </a:r>
            <a:r>
              <a:rPr kumimoji="0" lang="cs-CZ" sz="10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lang="cs-CZ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R</a:t>
            </a:r>
            <a:r>
              <a:rPr kumimoji="0" lang="cs-CZ" sz="1000" b="1" i="0" u="none" strike="noStrike" kern="0" cap="none" spc="1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 </a:t>
            </a:r>
            <a:r>
              <a:rPr kumimoji="0" lang="cs-CZ" sz="10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R</a:t>
            </a:r>
            <a:r>
              <a:rPr kumimoji="0" lang="cs-CZ" sz="10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lang="cs-CZ" sz="1000" b="1" i="0" u="none" strike="noStrike" kern="0" cap="none" spc="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A</a:t>
            </a:r>
            <a:r>
              <a:rPr kumimoji="0" lang="cs-CZ" sz="1000" b="1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lang="cs-CZ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N</a:t>
            </a:r>
            <a:r>
              <a:rPr kumimoji="0" lang="cs-CZ" sz="10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lang="cs-CZ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G</a:t>
            </a:r>
            <a:r>
              <a:rPr kumimoji="0" lang="cs-CZ" sz="10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lang="cs-CZ" sz="1000" b="1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E</a:t>
            </a:r>
            <a:endParaRPr kumimoji="0" lang="cs-CZ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cs typeface="Tahoma"/>
            </a:endParaRPr>
          </a:p>
          <a:p>
            <a:pPr marL="73660" marR="133350" lvl="0" indent="0" defTabSz="914400" eaLnBrk="1" fontAlgn="auto" latinLnBrk="0" hangingPunct="1">
              <a:lnSpc>
                <a:spcPct val="100000"/>
              </a:lnSpc>
              <a:spcBef>
                <a:spcPts val="4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050" b="0" i="1" u="none" strike="noStrike" kern="0" cap="none" spc="-85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Sender</a:t>
            </a:r>
            <a:r>
              <a:rPr kumimoji="0" lang="cs-CZ" sz="1050" b="0" i="1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je řada lyží určená pro všechny freeridery</a:t>
            </a:r>
          </a:p>
          <a:p>
            <a:pPr marL="73660" marR="133350" lvl="0" indent="0" defTabSz="914400" eaLnBrk="1" fontAlgn="auto" latinLnBrk="0" hangingPunct="1">
              <a:lnSpc>
                <a:spcPct val="100000"/>
              </a:lnSpc>
              <a:spcBef>
                <a:spcPts val="4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050" b="0" i="1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Kteří si jdou svou vlastní cestou a objevují, co jim hory nabízejí.</a:t>
            </a:r>
          </a:p>
          <a:p>
            <a:pPr marL="73660" marR="133350" lvl="0" indent="0" defTabSz="914400" eaLnBrk="1" fontAlgn="auto" latinLnBrk="0" hangingPunct="1">
              <a:lnSpc>
                <a:spcPct val="100000"/>
              </a:lnSpc>
              <a:spcBef>
                <a:spcPts val="4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050" b="0" i="1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Každá lyže má jedinečnou osobnost se specifickými vlastnostmi, díky nimž se plně přizpůsobí různým stylům lyžování.</a:t>
            </a:r>
          </a:p>
        </p:txBody>
      </p:sp>
      <p:sp>
        <p:nvSpPr>
          <p:cNvPr id="60" name="TextovéPole 59">
            <a:extLst>
              <a:ext uri="{FF2B5EF4-FFF2-40B4-BE49-F238E27FC236}">
                <a16:creationId xmlns:a16="http://schemas.microsoft.com/office/drawing/2014/main" id="{238664A2-1BF1-E9F4-9A6F-AF7D515E5D48}"/>
              </a:ext>
            </a:extLst>
          </p:cNvPr>
          <p:cNvSpPr txBox="1"/>
          <p:nvPr/>
        </p:nvSpPr>
        <p:spPr>
          <a:xfrm>
            <a:off x="8688705" y="1305342"/>
            <a:ext cx="2817495" cy="3647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spcBef>
                <a:spcPts val="345"/>
              </a:spcBef>
              <a:tabLst>
                <a:tab pos="177800" algn="l"/>
              </a:tabLst>
            </a:pPr>
            <a:r>
              <a:rPr lang="cs-CZ" sz="1050" dirty="0">
                <a:latin typeface="Verdana"/>
              </a:rPr>
              <a:t>Objevte neomezenou kreativitu v jakémkoli terénu. Rossignol </a:t>
            </a:r>
            <a:r>
              <a:rPr lang="cs-CZ" sz="1050" dirty="0" err="1">
                <a:latin typeface="Verdana"/>
              </a:rPr>
              <a:t>Sender</a:t>
            </a:r>
            <a:r>
              <a:rPr lang="cs-CZ" sz="1050" dirty="0">
                <a:latin typeface="Verdana"/>
              </a:rPr>
              <a:t> Free 110 jsou lyže prověřené sportovci a navrženy tak, aby posouvaly hranice </a:t>
            </a:r>
            <a:r>
              <a:rPr lang="cs-CZ" sz="1050" dirty="0" err="1">
                <a:latin typeface="Verdana"/>
              </a:rPr>
              <a:t>freeridu</a:t>
            </a:r>
            <a:r>
              <a:rPr lang="cs-CZ" sz="1050" dirty="0">
                <a:latin typeface="Verdana"/>
              </a:rPr>
              <a:t> – od rozlehlých kotlin přes skoky v </a:t>
            </a:r>
            <a:r>
              <a:rPr lang="cs-CZ" sz="1050" dirty="0" err="1">
                <a:latin typeface="Verdana"/>
              </a:rPr>
              <a:t>backcountry</a:t>
            </a:r>
            <a:r>
              <a:rPr lang="cs-CZ" sz="1050" dirty="0">
                <a:latin typeface="Verdana"/>
              </a:rPr>
              <a:t> a strmé sjezdy až po </a:t>
            </a:r>
            <a:r>
              <a:rPr lang="cs-CZ" sz="1050" dirty="0" err="1">
                <a:latin typeface="Verdana"/>
              </a:rPr>
              <a:t>snowpark</a:t>
            </a:r>
            <a:r>
              <a:rPr lang="cs-CZ" sz="1050" dirty="0">
                <a:latin typeface="Verdana"/>
              </a:rPr>
              <a:t>. Tyto lyže se svislými bočnicemi boční kombinují výjimečné nadnášení v prašanu s jistým záběrem lyží při strmých sjezdech. Profil </a:t>
            </a:r>
            <a:r>
              <a:rPr lang="cs-CZ" sz="1050" dirty="0" err="1">
                <a:latin typeface="Verdana"/>
              </a:rPr>
              <a:t>Twin</a:t>
            </a:r>
            <a:r>
              <a:rPr lang="cs-CZ" sz="1050" dirty="0">
                <a:latin typeface="Verdana"/>
              </a:rPr>
              <a:t> rocker a technologie </a:t>
            </a:r>
            <a:r>
              <a:rPr lang="cs-CZ" sz="1050" dirty="0" err="1">
                <a:latin typeface="Verdana"/>
              </a:rPr>
              <a:t>Airtip</a:t>
            </a:r>
            <a:r>
              <a:rPr lang="cs-CZ" sz="1050" dirty="0">
                <a:latin typeface="Verdana"/>
              </a:rPr>
              <a:t> definují lyže jako hravé. Jádro z topolového dřeva s certifikátem PEFC zajišťuje nízkou hmotnost a šetrnost k životnímu prostředí. </a:t>
            </a:r>
            <a:r>
              <a:rPr lang="cs-CZ" sz="1050" dirty="0" err="1">
                <a:latin typeface="Verdana"/>
              </a:rPr>
              <a:t>Titanalové</a:t>
            </a:r>
            <a:r>
              <a:rPr lang="cs-CZ" sz="1050" dirty="0">
                <a:latin typeface="Verdana"/>
              </a:rPr>
              <a:t> výztuhy a konstrukce VAS tlumící nárazy a lyže tak zaručují předvídatelný a silný pocit při jízdě za všech sněhových podmínek. Vyrobeno z ekologické pryskyřice biologického původu a jádra z topolového dřeva s certifikátem PEFC.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49919" y="23116"/>
            <a:ext cx="1400175" cy="6813550"/>
            <a:chOff x="3349919" y="23116"/>
            <a:chExt cx="1400175" cy="68135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49919" y="97649"/>
              <a:ext cx="663310" cy="673857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23614" y="23116"/>
              <a:ext cx="726325" cy="681177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8716771" y="1021151"/>
            <a:ext cx="3017520" cy="250068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750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8759" y="232918"/>
            <a:ext cx="2587625" cy="727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95"/>
              </a:lnSpc>
              <a:spcBef>
                <a:spcPts val="100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UNISEX</a:t>
            </a:r>
            <a:r>
              <a:rPr sz="1100" spc="-11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8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80" dirty="0">
                <a:solidFill>
                  <a:srgbClr val="7E7E7E"/>
                </a:solidFill>
                <a:latin typeface="Verdana"/>
                <a:cs typeface="Verdana"/>
              </a:rPr>
              <a:t>-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FREERIDE</a:t>
            </a:r>
            <a:endParaRPr sz="1100">
              <a:latin typeface="Verdana"/>
              <a:cs typeface="Verdana"/>
            </a:endParaRPr>
          </a:p>
          <a:p>
            <a:pPr marL="12700">
              <a:lnSpc>
                <a:spcPts val="2855"/>
              </a:lnSpc>
              <a:tabLst>
                <a:tab pos="1904364" algn="l"/>
              </a:tabLst>
            </a:pP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S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3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70" dirty="0">
                <a:solidFill>
                  <a:srgbClr val="030505"/>
                </a:solidFill>
                <a:latin typeface="Tahoma"/>
                <a:cs typeface="Tahoma"/>
              </a:rPr>
              <a:t>N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0" dirty="0">
                <a:solidFill>
                  <a:srgbClr val="030505"/>
                </a:solidFill>
                <a:latin typeface="Tahoma"/>
                <a:cs typeface="Tahoma"/>
              </a:rPr>
              <a:t>D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3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50" dirty="0">
                <a:solidFill>
                  <a:srgbClr val="030505"/>
                </a:solidFill>
                <a:latin typeface="Tahoma"/>
                <a:cs typeface="Tahoma"/>
              </a:rPr>
              <a:t>R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	</a:t>
            </a:r>
            <a:r>
              <a:rPr sz="2400" b="1" spc="-595" dirty="0">
                <a:solidFill>
                  <a:srgbClr val="030505"/>
                </a:solidFill>
                <a:latin typeface="Tahoma"/>
                <a:cs typeface="Tahoma"/>
              </a:rPr>
              <a:t>1</a:t>
            </a:r>
            <a:r>
              <a:rPr sz="2400" b="1" spc="-17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90" dirty="0">
                <a:solidFill>
                  <a:srgbClr val="030505"/>
                </a:solidFill>
                <a:latin typeface="Tahoma"/>
                <a:cs typeface="Tahoma"/>
              </a:rPr>
              <a:t>0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40" dirty="0">
                <a:solidFill>
                  <a:srgbClr val="030505"/>
                </a:solidFill>
                <a:latin typeface="Tahoma"/>
                <a:cs typeface="Tahoma"/>
              </a:rPr>
              <a:t>0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RAPMS01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8759" y="1093673"/>
            <a:ext cx="2097405" cy="103314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10" dirty="0">
                <a:latin typeface="Verdana"/>
                <a:cs typeface="Verdana"/>
              </a:rPr>
              <a:t>RRPMS01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SENDER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spc="-90" dirty="0">
                <a:latin typeface="Verdana"/>
                <a:cs typeface="Verdana"/>
              </a:rPr>
              <a:t>100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50" dirty="0">
                <a:latin typeface="Verdana"/>
                <a:cs typeface="Verdana"/>
              </a:rPr>
              <a:t>OPEN</a:t>
            </a:r>
            <a:endParaRPr sz="11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latin typeface="Verdana"/>
                <a:cs typeface="Verdana"/>
              </a:rPr>
              <a:t>PIVOT</a:t>
            </a:r>
            <a:r>
              <a:rPr sz="1100" spc="-105" dirty="0">
                <a:latin typeface="Verdana"/>
                <a:cs typeface="Verdana"/>
              </a:rPr>
              <a:t> </a:t>
            </a:r>
            <a:r>
              <a:rPr sz="1100" spc="-310" dirty="0">
                <a:latin typeface="Verdana"/>
                <a:cs typeface="Verdana"/>
              </a:rPr>
              <a:t>11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95" dirty="0">
                <a:latin typeface="Verdana"/>
                <a:cs typeface="Verdana"/>
              </a:rPr>
              <a:t> </a:t>
            </a:r>
            <a:r>
              <a:rPr lang="cs-CZ" sz="1100" b="1" spc="55" dirty="0">
                <a:latin typeface="Tahoma"/>
                <a:cs typeface="Tahoma"/>
              </a:rPr>
              <a:t>22 490,- </a:t>
            </a:r>
            <a:endParaRPr sz="1100" dirty="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RRPMS02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SENDER</a:t>
            </a:r>
            <a:r>
              <a:rPr sz="1100" spc="5" dirty="0">
                <a:latin typeface="Verdana"/>
                <a:cs typeface="Verdana"/>
              </a:rPr>
              <a:t> </a:t>
            </a:r>
            <a:r>
              <a:rPr sz="1100" spc="-90" dirty="0">
                <a:latin typeface="Verdana"/>
                <a:cs typeface="Verdana"/>
              </a:rPr>
              <a:t>100</a:t>
            </a:r>
            <a:r>
              <a:rPr sz="1100" spc="20" dirty="0">
                <a:latin typeface="Verdana"/>
                <a:cs typeface="Verdana"/>
              </a:rPr>
              <a:t> </a:t>
            </a:r>
            <a:r>
              <a:rPr sz="1100" spc="50" dirty="0">
                <a:latin typeface="Verdana"/>
                <a:cs typeface="Verdana"/>
              </a:rPr>
              <a:t>OPEN </a:t>
            </a:r>
            <a:r>
              <a:rPr sz="1100" dirty="0">
                <a:latin typeface="Verdana"/>
                <a:cs typeface="Verdana"/>
              </a:rPr>
              <a:t>SPX</a:t>
            </a:r>
            <a:r>
              <a:rPr sz="1100" spc="-105" dirty="0">
                <a:latin typeface="Verdana"/>
                <a:cs typeface="Verdana"/>
              </a:rPr>
              <a:t> </a:t>
            </a:r>
            <a:r>
              <a:rPr sz="1100" spc="-195" dirty="0">
                <a:latin typeface="Verdana"/>
                <a:cs typeface="Verdana"/>
              </a:rPr>
              <a:t>12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MTX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lang="cs-CZ" sz="1100" b="1" spc="-85" dirty="0">
                <a:latin typeface="Tahoma"/>
                <a:cs typeface="Tahoma"/>
              </a:rPr>
              <a:t>20 990,- </a:t>
            </a:r>
            <a:endParaRPr sz="1100" dirty="0">
              <a:latin typeface="Tahoma"/>
              <a:cs typeface="Tahoma"/>
            </a:endParaRPr>
          </a:p>
          <a:p>
            <a:pPr marL="12700" marR="499745">
              <a:lnSpc>
                <a:spcPct val="100000"/>
              </a:lnSpc>
            </a:pPr>
            <a:r>
              <a:rPr sz="1100" spc="-10" dirty="0">
                <a:latin typeface="Verdana"/>
                <a:cs typeface="Verdana"/>
              </a:rPr>
              <a:t>RAPMS01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SENDER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spc="-75" dirty="0">
                <a:latin typeface="Verdana"/>
                <a:cs typeface="Verdana"/>
              </a:rPr>
              <a:t>100 </a:t>
            </a:r>
            <a:r>
              <a:rPr sz="1100" spc="75" dirty="0">
                <a:latin typeface="Verdana"/>
                <a:cs typeface="Verdana"/>
              </a:rPr>
              <a:t>OPEN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lang="cs-CZ" sz="1100" b="1" spc="-75" dirty="0">
                <a:latin typeface="Tahoma"/>
                <a:cs typeface="Tahoma"/>
              </a:rPr>
              <a:t>14 990,- </a:t>
            </a:r>
            <a:endParaRPr sz="1100" dirty="0">
              <a:latin typeface="Tahoma"/>
              <a:cs typeface="Tahoma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5080000" y="1341474"/>
          <a:ext cx="2962910" cy="9842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6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marL="31750">
                        <a:lnSpc>
                          <a:spcPts val="1230"/>
                        </a:lnSpc>
                      </a:pPr>
                      <a:r>
                        <a:rPr sz="1050" spc="50" dirty="0">
                          <a:latin typeface="Verdana"/>
                          <a:cs typeface="Verdana"/>
                        </a:rPr>
                        <a:t>OPEN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spc="-130" dirty="0">
                          <a:latin typeface="Verdana"/>
                          <a:cs typeface="Verdana"/>
                        </a:rPr>
                        <a:t>162</a:t>
                      </a:r>
                      <a:r>
                        <a:rPr sz="105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170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178</a:t>
                      </a:r>
                      <a:r>
                        <a:rPr sz="105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184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190 </a:t>
                      </a:r>
                      <a:r>
                        <a:rPr sz="1050" spc="3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20" dirty="0">
                          <a:latin typeface="Verdana"/>
                          <a:cs typeface="Verdana"/>
                        </a:rPr>
                        <a:t>131</a:t>
                      </a:r>
                      <a:r>
                        <a:rPr sz="105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100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123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18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(178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31750">
                        <a:lnSpc>
                          <a:spcPts val="1215"/>
                        </a:lnSpc>
                        <a:spcBef>
                          <a:spcPts val="14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3,8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(178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1778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6601206" y="3742689"/>
            <a:ext cx="97663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Twin</a:t>
            </a:r>
            <a:r>
              <a:rPr sz="1050" spc="-5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601206" y="4173982"/>
            <a:ext cx="150368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Progressive</a:t>
            </a:r>
            <a:r>
              <a:rPr sz="1050" spc="-8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07660" y="4438281"/>
            <a:ext cx="934294" cy="269291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57416" y="3919613"/>
            <a:ext cx="1034935" cy="299580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1777218" y="96393"/>
            <a:ext cx="396240" cy="36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1100" b="1" spc="-25" dirty="0">
                <a:solidFill>
                  <a:srgbClr val="FCFBFF"/>
                </a:solidFill>
                <a:latin typeface="Tahoma"/>
                <a:cs typeface="Tahoma"/>
              </a:rPr>
              <a:t>RE</a:t>
            </a:r>
            <a:endParaRPr sz="11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100" b="1" spc="55" dirty="0">
                <a:solidFill>
                  <a:srgbClr val="FCFBFF"/>
                </a:solidFill>
                <a:latin typeface="Tahoma"/>
                <a:cs typeface="Tahoma"/>
              </a:rPr>
              <a:t>NEW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43331" y="2832354"/>
            <a:ext cx="1476375" cy="657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2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M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M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0" dirty="0">
                <a:latin typeface="Tahoma"/>
                <a:cs typeface="Tahoma"/>
              </a:rPr>
              <a:t>D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D</a:t>
            </a:r>
            <a:endParaRPr sz="1000">
              <a:latin typeface="Tahoma"/>
              <a:cs typeface="Tahoma"/>
            </a:endParaRPr>
          </a:p>
          <a:p>
            <a:pPr marL="12700">
              <a:lnSpc>
                <a:spcPts val="1260"/>
              </a:lnSpc>
            </a:pPr>
            <a:r>
              <a:rPr sz="1050" spc="-10" dirty="0">
                <a:latin typeface="Verdana"/>
                <a:cs typeface="Verdana"/>
              </a:rPr>
              <a:t>FCPPC03</a:t>
            </a:r>
            <a:endParaRPr sz="1050">
              <a:latin typeface="Verdana"/>
              <a:cs typeface="Verdana"/>
            </a:endParaRPr>
          </a:p>
          <a:p>
            <a:pPr marL="12700" marR="46355">
              <a:lnSpc>
                <a:spcPct val="100000"/>
              </a:lnSpc>
            </a:pPr>
            <a:r>
              <a:rPr sz="1050" dirty="0">
                <a:latin typeface="Verdana"/>
                <a:cs typeface="Verdana"/>
              </a:rPr>
              <a:t>PIVOT</a:t>
            </a:r>
            <a:r>
              <a:rPr sz="1050" spc="-114" dirty="0">
                <a:latin typeface="Verdana"/>
                <a:cs typeface="Verdana"/>
              </a:rPr>
              <a:t> </a:t>
            </a:r>
            <a:r>
              <a:rPr sz="1050" spc="-75" dirty="0">
                <a:latin typeface="Verdana"/>
                <a:cs typeface="Verdana"/>
              </a:rPr>
              <a:t>2.0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spc="-285" dirty="0">
                <a:latin typeface="Verdana"/>
                <a:cs typeface="Verdana"/>
              </a:rPr>
              <a:t>11</a:t>
            </a:r>
            <a:r>
              <a:rPr sz="1050" spc="-95" dirty="0">
                <a:latin typeface="Verdana"/>
                <a:cs typeface="Verdana"/>
              </a:rPr>
              <a:t> </a:t>
            </a:r>
            <a:r>
              <a:rPr sz="1050" spc="60" dirty="0">
                <a:latin typeface="Verdana"/>
                <a:cs typeface="Verdana"/>
              </a:rPr>
              <a:t>GW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70" dirty="0">
                <a:latin typeface="Verdana"/>
                <a:cs typeface="Verdana"/>
              </a:rPr>
              <a:t>B105 </a:t>
            </a:r>
            <a:r>
              <a:rPr sz="1050" spc="-10" dirty="0">
                <a:latin typeface="Verdana"/>
                <a:cs typeface="Verdana"/>
              </a:rPr>
              <a:t>LAGOON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799183" y="2832354"/>
            <a:ext cx="93726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V Á Z Á N Í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720835" y="107797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247840" y="2217673"/>
            <a:ext cx="2412365" cy="87630"/>
            <a:chOff x="247840" y="2217673"/>
            <a:chExt cx="2412365" cy="87630"/>
          </a:xfrm>
        </p:grpSpPr>
        <p:sp>
          <p:nvSpPr>
            <p:cNvPr id="19" name="object 19"/>
            <p:cNvSpPr/>
            <p:nvPr/>
          </p:nvSpPr>
          <p:spPr>
            <a:xfrm>
              <a:off x="247840" y="2217673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826"/>
                  </a:lnTo>
                  <a:lnTo>
                    <a:pt x="3428" y="26670"/>
                  </a:lnTo>
                  <a:lnTo>
                    <a:pt x="0" y="43561"/>
                  </a:lnTo>
                  <a:lnTo>
                    <a:pt x="3428" y="60578"/>
                  </a:lnTo>
                  <a:lnTo>
                    <a:pt x="12750" y="74422"/>
                  </a:lnTo>
                  <a:lnTo>
                    <a:pt x="26593" y="83692"/>
                  </a:lnTo>
                  <a:lnTo>
                    <a:pt x="43535" y="87122"/>
                  </a:lnTo>
                  <a:lnTo>
                    <a:pt x="2368486" y="87122"/>
                  </a:lnTo>
                  <a:lnTo>
                    <a:pt x="2385504" y="83692"/>
                  </a:lnTo>
                  <a:lnTo>
                    <a:pt x="2399347" y="74422"/>
                  </a:lnTo>
                  <a:lnTo>
                    <a:pt x="2408618" y="60578"/>
                  </a:lnTo>
                  <a:lnTo>
                    <a:pt x="2412047" y="43561"/>
                  </a:lnTo>
                  <a:lnTo>
                    <a:pt x="2408618" y="26670"/>
                  </a:lnTo>
                  <a:lnTo>
                    <a:pt x="2399347" y="12826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436750" y="2230754"/>
              <a:ext cx="1211580" cy="61594"/>
            </a:xfrm>
            <a:custGeom>
              <a:avLst/>
              <a:gdLst/>
              <a:ahLst/>
              <a:cxnLst/>
              <a:rect l="l" t="t" r="r" b="b"/>
              <a:pathLst>
                <a:path w="1211580" h="61594">
                  <a:moveTo>
                    <a:pt x="1175004" y="0"/>
                  </a:moveTo>
                  <a:lnTo>
                    <a:pt x="35940" y="0"/>
                  </a:lnTo>
                  <a:lnTo>
                    <a:pt x="21971" y="2412"/>
                  </a:lnTo>
                  <a:lnTo>
                    <a:pt x="10540" y="8890"/>
                  </a:lnTo>
                  <a:lnTo>
                    <a:pt x="2793" y="18669"/>
                  </a:lnTo>
                  <a:lnTo>
                    <a:pt x="0" y="30607"/>
                  </a:lnTo>
                  <a:lnTo>
                    <a:pt x="2793" y="42545"/>
                  </a:lnTo>
                  <a:lnTo>
                    <a:pt x="10540" y="52197"/>
                  </a:lnTo>
                  <a:lnTo>
                    <a:pt x="21971" y="58800"/>
                  </a:lnTo>
                  <a:lnTo>
                    <a:pt x="35940" y="61214"/>
                  </a:lnTo>
                  <a:lnTo>
                    <a:pt x="1175004" y="61214"/>
                  </a:lnTo>
                  <a:lnTo>
                    <a:pt x="1188974" y="58800"/>
                  </a:lnTo>
                  <a:lnTo>
                    <a:pt x="1200531" y="52197"/>
                  </a:lnTo>
                  <a:lnTo>
                    <a:pt x="1208151" y="42545"/>
                  </a:lnTo>
                  <a:lnTo>
                    <a:pt x="1211072" y="30607"/>
                  </a:lnTo>
                  <a:lnTo>
                    <a:pt x="1208151" y="18669"/>
                  </a:lnTo>
                  <a:lnTo>
                    <a:pt x="1200531" y="8890"/>
                  </a:lnTo>
                  <a:lnTo>
                    <a:pt x="1188974" y="2412"/>
                  </a:lnTo>
                  <a:lnTo>
                    <a:pt x="1175004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247840" y="2488057"/>
            <a:ext cx="2412365" cy="87630"/>
            <a:chOff x="247840" y="2488057"/>
            <a:chExt cx="2412365" cy="87630"/>
          </a:xfrm>
        </p:grpSpPr>
        <p:sp>
          <p:nvSpPr>
            <p:cNvPr id="22" name="object 22"/>
            <p:cNvSpPr/>
            <p:nvPr/>
          </p:nvSpPr>
          <p:spPr>
            <a:xfrm>
              <a:off x="247840" y="2488057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700"/>
                  </a:lnTo>
                  <a:lnTo>
                    <a:pt x="3428" y="26542"/>
                  </a:lnTo>
                  <a:lnTo>
                    <a:pt x="0" y="43560"/>
                  </a:lnTo>
                  <a:lnTo>
                    <a:pt x="3428" y="60451"/>
                  </a:lnTo>
                  <a:lnTo>
                    <a:pt x="12750" y="74294"/>
                  </a:lnTo>
                  <a:lnTo>
                    <a:pt x="26593" y="83692"/>
                  </a:lnTo>
                  <a:lnTo>
                    <a:pt x="43535" y="87121"/>
                  </a:lnTo>
                  <a:lnTo>
                    <a:pt x="2368486" y="87121"/>
                  </a:lnTo>
                  <a:lnTo>
                    <a:pt x="2385504" y="83692"/>
                  </a:lnTo>
                  <a:lnTo>
                    <a:pt x="2399347" y="74294"/>
                  </a:lnTo>
                  <a:lnTo>
                    <a:pt x="2408618" y="60451"/>
                  </a:lnTo>
                  <a:lnTo>
                    <a:pt x="2412047" y="43560"/>
                  </a:lnTo>
                  <a:lnTo>
                    <a:pt x="2408618" y="26542"/>
                  </a:lnTo>
                  <a:lnTo>
                    <a:pt x="2399347" y="12700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436750" y="2501519"/>
              <a:ext cx="1211580" cy="61594"/>
            </a:xfrm>
            <a:custGeom>
              <a:avLst/>
              <a:gdLst/>
              <a:ahLst/>
              <a:cxnLst/>
              <a:rect l="l" t="t" r="r" b="b"/>
              <a:pathLst>
                <a:path w="1211580" h="61594">
                  <a:moveTo>
                    <a:pt x="1175004" y="0"/>
                  </a:moveTo>
                  <a:lnTo>
                    <a:pt x="35940" y="0"/>
                  </a:lnTo>
                  <a:lnTo>
                    <a:pt x="21971" y="2412"/>
                  </a:lnTo>
                  <a:lnTo>
                    <a:pt x="10540" y="8889"/>
                  </a:lnTo>
                  <a:lnTo>
                    <a:pt x="2793" y="18668"/>
                  </a:lnTo>
                  <a:lnTo>
                    <a:pt x="0" y="30606"/>
                  </a:lnTo>
                  <a:lnTo>
                    <a:pt x="2793" y="42417"/>
                  </a:lnTo>
                  <a:lnTo>
                    <a:pt x="10540" y="52196"/>
                  </a:lnTo>
                  <a:lnTo>
                    <a:pt x="21971" y="58800"/>
                  </a:lnTo>
                  <a:lnTo>
                    <a:pt x="35940" y="61213"/>
                  </a:lnTo>
                  <a:lnTo>
                    <a:pt x="1175004" y="61213"/>
                  </a:lnTo>
                  <a:lnTo>
                    <a:pt x="1188974" y="58800"/>
                  </a:lnTo>
                  <a:lnTo>
                    <a:pt x="1200531" y="52196"/>
                  </a:lnTo>
                  <a:lnTo>
                    <a:pt x="1208151" y="42417"/>
                  </a:lnTo>
                  <a:lnTo>
                    <a:pt x="1211072" y="30606"/>
                  </a:lnTo>
                  <a:lnTo>
                    <a:pt x="1208151" y="18668"/>
                  </a:lnTo>
                  <a:lnTo>
                    <a:pt x="1200531" y="8889"/>
                  </a:lnTo>
                  <a:lnTo>
                    <a:pt x="1188974" y="2412"/>
                  </a:lnTo>
                  <a:lnTo>
                    <a:pt x="1175004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496620" y="2313178"/>
            <a:ext cx="21717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52245" y="2313178"/>
            <a:ext cx="5969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096770" y="2313178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07009" y="2582926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211681" y="2582926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068829" y="2582926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224053" y="2810764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720455" y="504126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744077" y="58674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8716771" y="5005691"/>
            <a:ext cx="2456815" cy="809902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540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12700" marR="5080">
              <a:lnSpc>
                <a:spcPct val="120000"/>
              </a:lnSpc>
              <a:spcBef>
                <a:spcPts val="220"/>
              </a:spcBef>
            </a:pPr>
            <a:r>
              <a:rPr lang="cs-CZ" sz="1050" dirty="0" err="1">
                <a:latin typeface="Verdana"/>
                <a:cs typeface="Verdana"/>
              </a:rPr>
              <a:t>Freeskier</a:t>
            </a:r>
            <a:r>
              <a:rPr lang="cs-CZ" sz="1050" dirty="0">
                <a:latin typeface="Verdana"/>
                <a:cs typeface="Verdana"/>
              </a:rPr>
              <a:t>, který touží posouvat hranice a zdokonalovat své dovednosti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8732646" y="5842000"/>
            <a:ext cx="2056764" cy="1074012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5875">
              <a:lnSpc>
                <a:spcPct val="100000"/>
              </a:lnSpc>
              <a:spcBef>
                <a:spcPts val="635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spcBef>
                <a:spcPts val="575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Hravost </a:t>
            </a:r>
            <a:r>
              <a:rPr lang="cs-CZ" sz="1050" spc="-70" dirty="0">
                <a:latin typeface="Verdana"/>
                <a:cs typeface="Verdana"/>
              </a:rPr>
              <a:t>&amp;</a:t>
            </a:r>
            <a:r>
              <a:rPr lang="cs-CZ" sz="1050" spc="-80" dirty="0">
                <a:latin typeface="Verdana"/>
                <a:cs typeface="Verdana"/>
              </a:rPr>
              <a:t> </a:t>
            </a:r>
            <a:r>
              <a:rPr lang="cs-CZ" sz="1050" dirty="0">
                <a:latin typeface="Verdana"/>
                <a:cs typeface="Verdana"/>
              </a:rPr>
              <a:t>síla</a:t>
            </a: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30" dirty="0">
                <a:latin typeface="Verdana"/>
                <a:cs typeface="Verdana"/>
              </a:rPr>
              <a:t>Pop</a:t>
            </a:r>
            <a:r>
              <a:rPr lang="cs-CZ" sz="1050" spc="30" dirty="0">
                <a:latin typeface="Verdana"/>
                <a:cs typeface="Verdana"/>
              </a:rPr>
              <a:t> faktor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Vyvážený </a:t>
            </a:r>
            <a:r>
              <a:rPr lang="cs-CZ" sz="1050" dirty="0" err="1">
                <a:latin typeface="Verdana"/>
                <a:cs typeface="Verdana"/>
              </a:rPr>
              <a:t>sweet</a:t>
            </a:r>
            <a:r>
              <a:rPr lang="cs-CZ" sz="1050" dirty="0">
                <a:latin typeface="Verdana"/>
                <a:cs typeface="Verdana"/>
              </a:rPr>
              <a:t> spot</a:t>
            </a:r>
          </a:p>
          <a:p>
            <a:pPr marL="12700">
              <a:lnSpc>
                <a:spcPct val="100000"/>
              </a:lnSpc>
              <a:spcBef>
                <a:spcPts val="254"/>
              </a:spcBef>
              <a:tabLst>
                <a:tab pos="177800" algn="l"/>
              </a:tabLst>
            </a:pPr>
            <a:endParaRPr sz="1050" dirty="0">
              <a:latin typeface="Verdana"/>
              <a:cs typeface="Verdan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89128" y="4546892"/>
            <a:ext cx="2682875" cy="223138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68580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540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D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125" dirty="0">
                <a:latin typeface="Tahoma"/>
                <a:cs typeface="Tahoma"/>
              </a:rPr>
              <a:t> 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7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G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" dirty="0">
                <a:latin typeface="Tahoma"/>
                <a:cs typeface="Tahoma"/>
              </a:rPr>
              <a:t>E</a:t>
            </a:r>
            <a:endParaRPr sz="1000" dirty="0">
              <a:latin typeface="Tahoma"/>
              <a:cs typeface="Tahoma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6270752" y="2758173"/>
            <a:ext cx="1672589" cy="746760"/>
            <a:chOff x="6270752" y="2758173"/>
            <a:chExt cx="1672589" cy="746760"/>
          </a:xfrm>
        </p:grpSpPr>
        <p:pic>
          <p:nvPicPr>
            <p:cNvPr id="37" name="object 3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01510" y="2898311"/>
              <a:ext cx="941222" cy="605364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270752" y="2758173"/>
              <a:ext cx="923048" cy="746391"/>
            </a:xfrm>
            <a:prstGeom prst="rect">
              <a:avLst/>
            </a:prstGeom>
          </p:spPr>
        </p:pic>
      </p:grpSp>
      <p:sp>
        <p:nvSpPr>
          <p:cNvPr id="39" name="object 39"/>
          <p:cNvSpPr txBox="1"/>
          <p:nvPr/>
        </p:nvSpPr>
        <p:spPr>
          <a:xfrm>
            <a:off x="5116448" y="2413246"/>
            <a:ext cx="1464310" cy="64706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lang="pt-BR" sz="1000" b="1" dirty="0">
                <a:latin typeface="Tahoma"/>
                <a:cs typeface="Tahoma"/>
              </a:rPr>
              <a:t>T E C H N O L O G I E </a:t>
            </a:r>
            <a:endParaRPr sz="1000" dirty="0">
              <a:latin typeface="Tahoma"/>
              <a:cs typeface="Tahoma"/>
            </a:endParaRPr>
          </a:p>
          <a:p>
            <a:pPr marL="187325" indent="-165735">
              <a:lnSpc>
                <a:spcPct val="100000"/>
              </a:lnSpc>
              <a:spcBef>
                <a:spcPts val="605"/>
              </a:spcBef>
              <a:buFont typeface="Tahoma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Air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Tip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spcBef>
                <a:spcPts val="5"/>
              </a:spcBef>
              <a:buFont typeface="Times New Roman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V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A</a:t>
            </a:r>
            <a:r>
              <a:rPr sz="1050" spc="-80" dirty="0">
                <a:latin typeface="Verdana"/>
                <a:cs typeface="Verdana"/>
              </a:rPr>
              <a:t> </a:t>
            </a:r>
            <a:r>
              <a:rPr sz="1050" spc="-50" dirty="0">
                <a:latin typeface="Verdana"/>
                <a:cs typeface="Verdana"/>
              </a:rPr>
              <a:t>S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096383" y="1113536"/>
            <a:ext cx="10731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L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248725" y="1113536"/>
            <a:ext cx="159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5093715" y="108585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123307" y="2464942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5121021" y="3476194"/>
            <a:ext cx="1487170" cy="1236108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7145">
              <a:lnSpc>
                <a:spcPct val="100000"/>
              </a:lnSpc>
              <a:spcBef>
                <a:spcPts val="535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  <a:p>
            <a:pPr marL="177800" marR="457200" indent="-165735">
              <a:lnSpc>
                <a:spcPct val="120000"/>
              </a:lnSpc>
              <a:spcBef>
                <a:spcPts val="215"/>
              </a:spcBef>
              <a:buFont typeface="Times New Roman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Poplar</a:t>
            </a:r>
            <a:r>
              <a:rPr sz="1050" spc="65" dirty="0">
                <a:latin typeface="Verdana"/>
                <a:cs typeface="Verdana"/>
              </a:rPr>
              <a:t> </a:t>
            </a:r>
            <a:r>
              <a:rPr sz="1050" spc="35" dirty="0">
                <a:latin typeface="Verdana"/>
                <a:cs typeface="Verdana"/>
              </a:rPr>
              <a:t>PEFC 	</a:t>
            </a:r>
            <a:r>
              <a:rPr sz="1050" dirty="0">
                <a:latin typeface="Verdana"/>
                <a:cs typeface="Verdana"/>
              </a:rPr>
              <a:t>wood</a:t>
            </a:r>
            <a:r>
              <a:rPr sz="1050" spc="5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core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-10" dirty="0">
                <a:latin typeface="Verdana"/>
                <a:cs typeface="Verdana"/>
              </a:rPr>
              <a:t>Fiber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-10" dirty="0">
                <a:latin typeface="Verdana"/>
                <a:cs typeface="Verdana"/>
              </a:rPr>
              <a:t>Rectangular</a:t>
            </a:r>
            <a:endParaRPr sz="1050" dirty="0">
              <a:latin typeface="Verdana"/>
              <a:cs typeface="Verdana"/>
            </a:endParaRPr>
          </a:p>
          <a:p>
            <a:pPr marL="189230">
              <a:lnSpc>
                <a:spcPct val="100000"/>
              </a:lnSpc>
              <a:spcBef>
                <a:spcPts val="250"/>
              </a:spcBef>
            </a:pPr>
            <a:r>
              <a:rPr sz="1050" spc="-10" dirty="0">
                <a:latin typeface="Verdana"/>
                <a:cs typeface="Verdana"/>
              </a:rPr>
              <a:t>sidewall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123307" y="3502786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6" name="object 4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382889" y="4960535"/>
            <a:ext cx="390088" cy="389913"/>
          </a:xfrm>
          <a:prstGeom prst="rect">
            <a:avLst/>
          </a:prstGeom>
        </p:spPr>
      </p:pic>
      <p:sp>
        <p:nvSpPr>
          <p:cNvPr id="47" name="object 47"/>
          <p:cNvSpPr txBox="1"/>
          <p:nvPr/>
        </p:nvSpPr>
        <p:spPr>
          <a:xfrm>
            <a:off x="5124958" y="4811805"/>
            <a:ext cx="2511425" cy="1672894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625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7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Bio pryskyřice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05" dirty="0">
                <a:latin typeface="Verdana"/>
                <a:cs typeface="Verdana"/>
              </a:rPr>
              <a:t>30%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Snížení uhlíkové stopy o 8 %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20%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80%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</a:t>
            </a:r>
            <a:r>
              <a:rPr lang="cs-CZ" sz="1050" spc="65" dirty="0" err="1">
                <a:latin typeface="Verdana"/>
                <a:cs typeface="Verdana"/>
              </a:rPr>
              <a:t>titanalu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Jádro z topolu s </a:t>
            </a: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PEFC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"zelená energie" při výrobě</a:t>
            </a:r>
            <a:endParaRPr sz="1050" dirty="0">
              <a:latin typeface="Verdana"/>
              <a:cs typeface="Verdana"/>
            </a:endParaRPr>
          </a:p>
        </p:txBody>
      </p:sp>
      <p:pic>
        <p:nvPicPr>
          <p:cNvPr id="48" name="object 4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909338" y="4961013"/>
            <a:ext cx="252131" cy="356116"/>
          </a:xfrm>
          <a:prstGeom prst="rect">
            <a:avLst/>
          </a:prstGeom>
        </p:spPr>
      </p:pic>
      <p:sp>
        <p:nvSpPr>
          <p:cNvPr id="49" name="object 49"/>
          <p:cNvSpPr/>
          <p:nvPr/>
        </p:nvSpPr>
        <p:spPr>
          <a:xfrm>
            <a:off x="5117210" y="4850257"/>
            <a:ext cx="2817495" cy="10795"/>
          </a:xfrm>
          <a:custGeom>
            <a:avLst/>
            <a:gdLst/>
            <a:ahLst/>
            <a:cxnLst/>
            <a:rect l="l" t="t" r="r" b="b"/>
            <a:pathLst>
              <a:path w="2817495" h="10795">
                <a:moveTo>
                  <a:pt x="0" y="0"/>
                </a:moveTo>
                <a:lnTo>
                  <a:pt x="2816987" y="10668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0" name="object 50" descr="Une image contenant outil  Le contenu généré par l’IA peut être incorrect.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63130" y="3337814"/>
            <a:ext cx="1768094" cy="1126871"/>
          </a:xfrm>
          <a:prstGeom prst="rect">
            <a:avLst/>
          </a:prstGeom>
        </p:spPr>
      </p:pic>
      <p:sp>
        <p:nvSpPr>
          <p:cNvPr id="51" name="object 51"/>
          <p:cNvSpPr txBox="1"/>
          <p:nvPr/>
        </p:nvSpPr>
        <p:spPr>
          <a:xfrm>
            <a:off x="5136260" y="369824"/>
            <a:ext cx="2140585" cy="35201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pt-BR" sz="1100" b="1" i="1" dirty="0">
                <a:latin typeface="Verdana"/>
                <a:cs typeface="Verdana"/>
              </a:rPr>
              <a:t>Vydejte se svou vlastní cestou.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41300" y="6515100"/>
            <a:ext cx="1494790" cy="162224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cs-CZ" sz="1000" b="1" i="1" spc="-20" dirty="0">
                <a:solidFill>
                  <a:srgbClr val="7E7E7E"/>
                </a:solidFill>
                <a:latin typeface="Verdana"/>
                <a:cs typeface="Verdana"/>
              </a:rPr>
              <a:t>Jdi svojí cestou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124958" y="6451522"/>
            <a:ext cx="2531110" cy="17056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15" dirty="0">
                <a:latin typeface="Tahoma"/>
                <a:cs typeface="Tahoma"/>
              </a:rPr>
              <a:t> </a:t>
            </a:r>
            <a:r>
              <a:rPr lang="pl-PL" sz="1050" dirty="0">
                <a:latin typeface="Verdana"/>
                <a:cs typeface="Verdana"/>
              </a:rPr>
              <a:t>Výroba i zdroje materiálů z Evropy  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57" name="TextovéPole 56">
            <a:extLst>
              <a:ext uri="{FF2B5EF4-FFF2-40B4-BE49-F238E27FC236}">
                <a16:creationId xmlns:a16="http://schemas.microsoft.com/office/drawing/2014/main" id="{63439D10-EB3D-AF2E-5D30-E1F23EDB7C9C}"/>
              </a:ext>
            </a:extLst>
          </p:cNvPr>
          <p:cNvSpPr txBox="1"/>
          <p:nvPr/>
        </p:nvSpPr>
        <p:spPr>
          <a:xfrm>
            <a:off x="152400" y="5049560"/>
            <a:ext cx="2943645" cy="15311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6995" marR="0" lvl="0" indent="0" defTabSz="914400" eaLnBrk="1" fontAlgn="auto" latinLnBrk="0" hangingPunct="1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S</a:t>
            </a:r>
            <a:r>
              <a:rPr kumimoji="0" lang="cs-CZ" sz="10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lang="cs-CZ" sz="1000" b="1" i="0" u="none" strike="noStrike" kern="0" cap="none" spc="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E</a:t>
            </a:r>
            <a:r>
              <a:rPr kumimoji="0" lang="cs-CZ" sz="10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lang="cs-CZ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N</a:t>
            </a:r>
            <a:r>
              <a:rPr kumimoji="0" lang="cs-CZ" sz="10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lang="cs-CZ" sz="1000" b="1" i="0" u="none" strike="noStrike" kern="0" cap="none" spc="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D</a:t>
            </a:r>
            <a:r>
              <a:rPr kumimoji="0" lang="cs-CZ" sz="10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lang="cs-CZ" sz="1000" b="1" i="0" u="none" strike="noStrike" kern="0" cap="none" spc="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E</a:t>
            </a:r>
            <a:r>
              <a:rPr kumimoji="0" lang="cs-CZ" sz="10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lang="cs-CZ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R</a:t>
            </a:r>
            <a:r>
              <a:rPr kumimoji="0" lang="cs-CZ" sz="1000" b="1" i="0" u="none" strike="noStrike" kern="0" cap="none" spc="1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 </a:t>
            </a:r>
            <a:r>
              <a:rPr kumimoji="0" lang="cs-CZ" sz="10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R</a:t>
            </a:r>
            <a:r>
              <a:rPr kumimoji="0" lang="cs-CZ" sz="10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lang="cs-CZ" sz="1000" b="1" i="0" u="none" strike="noStrike" kern="0" cap="none" spc="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A</a:t>
            </a:r>
            <a:r>
              <a:rPr kumimoji="0" lang="cs-CZ" sz="1000" b="1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lang="cs-CZ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N</a:t>
            </a:r>
            <a:r>
              <a:rPr kumimoji="0" lang="cs-CZ" sz="10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lang="cs-CZ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G</a:t>
            </a:r>
            <a:r>
              <a:rPr kumimoji="0" lang="cs-CZ" sz="10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lang="cs-CZ" sz="1000" b="1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E</a:t>
            </a:r>
            <a:endParaRPr kumimoji="0" lang="cs-CZ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cs typeface="Tahoma"/>
            </a:endParaRPr>
          </a:p>
          <a:p>
            <a:pPr marL="73660" marR="133350" lvl="0" indent="0" defTabSz="914400" eaLnBrk="1" fontAlgn="auto" latinLnBrk="0" hangingPunct="1">
              <a:lnSpc>
                <a:spcPct val="100000"/>
              </a:lnSpc>
              <a:spcBef>
                <a:spcPts val="4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050" b="0" i="1" u="none" strike="noStrike" kern="0" cap="none" spc="-85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Sender</a:t>
            </a:r>
            <a:r>
              <a:rPr kumimoji="0" lang="cs-CZ" sz="1050" b="0" i="1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je řada lyží určená pro všechny freeridery</a:t>
            </a:r>
          </a:p>
          <a:p>
            <a:pPr marL="73660" marR="133350" lvl="0" indent="0" defTabSz="914400" eaLnBrk="1" fontAlgn="auto" latinLnBrk="0" hangingPunct="1">
              <a:lnSpc>
                <a:spcPct val="100000"/>
              </a:lnSpc>
              <a:spcBef>
                <a:spcPts val="4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050" b="0" i="1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Kteří si jdou svou vlastní cestou a objevují, co jim hory nabízejí.</a:t>
            </a:r>
          </a:p>
          <a:p>
            <a:pPr marL="73660" marR="133350" lvl="0" indent="0" defTabSz="914400" eaLnBrk="1" fontAlgn="auto" latinLnBrk="0" hangingPunct="1">
              <a:lnSpc>
                <a:spcPct val="100000"/>
              </a:lnSpc>
              <a:spcBef>
                <a:spcPts val="4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050" b="0" i="1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Každá lyže má jedinečnou osobnost se specifickými vlastnostmi, díky nimž se plně přizpůsobí různým stylům lyžování.</a:t>
            </a:r>
          </a:p>
        </p:txBody>
      </p:sp>
      <p:sp>
        <p:nvSpPr>
          <p:cNvPr id="59" name="TextovéPole 58">
            <a:extLst>
              <a:ext uri="{FF2B5EF4-FFF2-40B4-BE49-F238E27FC236}">
                <a16:creationId xmlns:a16="http://schemas.microsoft.com/office/drawing/2014/main" id="{8D431644-A8FD-5C0F-52B5-4A8BBFD2E87B}"/>
              </a:ext>
            </a:extLst>
          </p:cNvPr>
          <p:cNvSpPr txBox="1"/>
          <p:nvPr/>
        </p:nvSpPr>
        <p:spPr>
          <a:xfrm>
            <a:off x="8732470" y="1447800"/>
            <a:ext cx="2962910" cy="3368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220"/>
              </a:spcBef>
            </a:pPr>
            <a:r>
              <a:rPr lang="cs-CZ" sz="1050" dirty="0">
                <a:latin typeface="Verdana"/>
              </a:rPr>
              <a:t>Hory jsou vaše hřiště. Buďte kreativní. Lyže Rossignol </a:t>
            </a:r>
            <a:r>
              <a:rPr lang="cs-CZ" sz="1050" dirty="0" err="1">
                <a:latin typeface="Verdana"/>
              </a:rPr>
              <a:t>Sender</a:t>
            </a:r>
            <a:r>
              <a:rPr lang="cs-CZ" sz="1050" dirty="0">
                <a:latin typeface="Verdana"/>
              </a:rPr>
              <a:t> Free 100 jsou určeny pro milovníky </a:t>
            </a:r>
            <a:r>
              <a:rPr lang="cs-CZ" sz="1050" dirty="0" err="1">
                <a:latin typeface="Verdana"/>
              </a:rPr>
              <a:t>freeridu</a:t>
            </a:r>
            <a:r>
              <a:rPr lang="cs-CZ" sz="1050" dirty="0">
                <a:latin typeface="Verdana"/>
              </a:rPr>
              <a:t>, kteří se s nadšením vydávají objevovat nové terény a sjíždějí všude, kam je sníh zavede – ať už v areálu, nebo mimo něj. Tyto lyže se  svislou bočnicí kombinují výjimečné nadnášení lyží s rockerem určeným do prašanu ale i s jistým záběrem </a:t>
            </a:r>
            <a:r>
              <a:rPr lang="cs-CZ" sz="1050" dirty="0" err="1">
                <a:latin typeface="Verdana"/>
              </a:rPr>
              <a:t>all-mountainových</a:t>
            </a:r>
            <a:r>
              <a:rPr lang="cs-CZ" sz="1050" dirty="0">
                <a:latin typeface="Verdana"/>
              </a:rPr>
              <a:t> lyží. Kombinace </a:t>
            </a:r>
            <a:r>
              <a:rPr lang="cs-CZ" sz="1050" dirty="0" err="1">
                <a:latin typeface="Verdana"/>
              </a:rPr>
              <a:t>twin</a:t>
            </a:r>
            <a:r>
              <a:rPr lang="cs-CZ" sz="1050" dirty="0">
                <a:latin typeface="Verdana"/>
              </a:rPr>
              <a:t> rockeru a progresivního </a:t>
            </a:r>
            <a:r>
              <a:rPr lang="cs-CZ" sz="1050" dirty="0" err="1">
                <a:latin typeface="Verdana"/>
              </a:rPr>
              <a:t>sidecutu</a:t>
            </a:r>
            <a:r>
              <a:rPr lang="cs-CZ" sz="1050" dirty="0">
                <a:latin typeface="Verdana"/>
              </a:rPr>
              <a:t> podporuje jak smýkaný oblouk tak i kontrolované tlaky na špičku a patku v prašanu. Živé dřevěné jádro a lehká technologie </a:t>
            </a:r>
            <a:r>
              <a:rPr lang="cs-CZ" sz="1050" dirty="0" err="1">
                <a:latin typeface="Verdana"/>
              </a:rPr>
              <a:t>AirTip</a:t>
            </a:r>
            <a:r>
              <a:rPr lang="cs-CZ" sz="1050" dirty="0">
                <a:latin typeface="Verdana"/>
              </a:rPr>
              <a:t> poskytují dostatek odrazu, který vás inspiruje k dalším sjezdům a  trikům.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192000" y="68580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282C3E">
                <a:alpha val="4745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8800">
              <a:lnSpc>
                <a:spcPct val="100000"/>
              </a:lnSpc>
              <a:spcBef>
                <a:spcPts val="100"/>
              </a:spcBef>
            </a:pPr>
            <a:r>
              <a:rPr sz="4800" dirty="0"/>
              <a:t>S</a:t>
            </a:r>
            <a:r>
              <a:rPr sz="4800" spc="-165" dirty="0"/>
              <a:t> </a:t>
            </a:r>
            <a:r>
              <a:rPr sz="4800" spc="330" dirty="0"/>
              <a:t>O</a:t>
            </a:r>
            <a:r>
              <a:rPr sz="4800" spc="-160" dirty="0"/>
              <a:t> </a:t>
            </a:r>
            <a:r>
              <a:rPr sz="4800" spc="210" dirty="0"/>
              <a:t>U</a:t>
            </a:r>
            <a:r>
              <a:rPr sz="4800" spc="-165" dirty="0"/>
              <a:t> </a:t>
            </a:r>
            <a:r>
              <a:rPr sz="4800" spc="85" dirty="0"/>
              <a:t>L</a:t>
            </a:r>
            <a:endParaRPr sz="4800"/>
          </a:p>
          <a:p>
            <a:pPr marL="558800">
              <a:lnSpc>
                <a:spcPct val="100000"/>
              </a:lnSpc>
              <a:spcBef>
                <a:spcPts val="75"/>
              </a:spcBef>
            </a:pPr>
            <a:r>
              <a:rPr sz="3200" b="0" spc="180" dirty="0">
                <a:latin typeface="Verdana"/>
                <a:cs typeface="Verdana"/>
              </a:rPr>
              <a:t>F</a:t>
            </a:r>
            <a:r>
              <a:rPr sz="3200" b="0" spc="114" dirty="0">
                <a:latin typeface="Verdana"/>
                <a:cs typeface="Verdana"/>
              </a:rPr>
              <a:t> </a:t>
            </a:r>
            <a:r>
              <a:rPr sz="3200" b="0" spc="85" dirty="0">
                <a:latin typeface="Verdana"/>
                <a:cs typeface="Verdana"/>
              </a:rPr>
              <a:t>R</a:t>
            </a:r>
            <a:r>
              <a:rPr sz="3200" b="0" spc="120" dirty="0">
                <a:latin typeface="Verdana"/>
                <a:cs typeface="Verdana"/>
              </a:rPr>
              <a:t> </a:t>
            </a:r>
            <a:r>
              <a:rPr sz="3200" b="0" spc="100" dirty="0">
                <a:latin typeface="Verdana"/>
                <a:cs typeface="Verdana"/>
              </a:rPr>
              <a:t>E</a:t>
            </a:r>
            <a:r>
              <a:rPr sz="3200" b="0" spc="125" dirty="0">
                <a:latin typeface="Verdana"/>
                <a:cs typeface="Verdana"/>
              </a:rPr>
              <a:t> </a:t>
            </a:r>
            <a:r>
              <a:rPr sz="3200" b="0" spc="100" dirty="0">
                <a:latin typeface="Verdana"/>
                <a:cs typeface="Verdana"/>
              </a:rPr>
              <a:t>E</a:t>
            </a:r>
            <a:r>
              <a:rPr sz="3200" b="0" spc="130" dirty="0">
                <a:latin typeface="Verdana"/>
                <a:cs typeface="Verdana"/>
              </a:rPr>
              <a:t> </a:t>
            </a:r>
            <a:r>
              <a:rPr sz="3200" b="0" spc="85" dirty="0">
                <a:latin typeface="Verdana"/>
                <a:cs typeface="Verdana"/>
              </a:rPr>
              <a:t>R</a:t>
            </a:r>
            <a:r>
              <a:rPr sz="3200" b="0" spc="114" dirty="0">
                <a:latin typeface="Verdana"/>
                <a:cs typeface="Verdana"/>
              </a:rPr>
              <a:t> </a:t>
            </a:r>
            <a:r>
              <a:rPr sz="3200" b="0" spc="-395" dirty="0">
                <a:latin typeface="Verdana"/>
                <a:cs typeface="Verdana"/>
              </a:rPr>
              <a:t>I</a:t>
            </a:r>
            <a:r>
              <a:rPr sz="3200" b="0" spc="125" dirty="0">
                <a:latin typeface="Verdana"/>
                <a:cs typeface="Verdana"/>
              </a:rPr>
              <a:t> </a:t>
            </a:r>
            <a:r>
              <a:rPr sz="3200" b="0" spc="170" dirty="0">
                <a:latin typeface="Verdana"/>
                <a:cs typeface="Verdana"/>
              </a:rPr>
              <a:t>D</a:t>
            </a:r>
            <a:r>
              <a:rPr sz="3200" b="0" spc="130" dirty="0">
                <a:latin typeface="Verdana"/>
                <a:cs typeface="Verdana"/>
              </a:rPr>
              <a:t> </a:t>
            </a:r>
            <a:r>
              <a:rPr sz="3200" b="0" spc="50" dirty="0">
                <a:latin typeface="Verdana"/>
                <a:cs typeface="Verdana"/>
              </a:rPr>
              <a:t>E</a:t>
            </a:r>
            <a:endParaRPr sz="3200">
              <a:latin typeface="Verdana"/>
              <a:cs typeface="Verdan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991635" y="2599838"/>
            <a:ext cx="1941195" cy="1472565"/>
            <a:chOff x="1991635" y="2599838"/>
            <a:chExt cx="1941195" cy="147256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91635" y="2599838"/>
              <a:ext cx="1477223" cy="147235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28288" y="2697480"/>
              <a:ext cx="104360" cy="130225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881754" y="2724404"/>
              <a:ext cx="0" cy="1224280"/>
            </a:xfrm>
            <a:custGeom>
              <a:avLst/>
              <a:gdLst/>
              <a:ahLst/>
              <a:cxnLst/>
              <a:rect l="l" t="t" r="r" b="b"/>
              <a:pathLst>
                <a:path h="1224279">
                  <a:moveTo>
                    <a:pt x="0" y="0"/>
                  </a:moveTo>
                  <a:lnTo>
                    <a:pt x="0" y="1224153"/>
                  </a:lnTo>
                </a:path>
              </a:pathLst>
            </a:custGeom>
            <a:ln w="508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10714" y="834516"/>
            <a:ext cx="433324" cy="534043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23032" y="834516"/>
            <a:ext cx="433324" cy="534043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970023" y="6155842"/>
            <a:ext cx="965200" cy="666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292729"/>
                </a:solidFill>
                <a:latin typeface="Tahoma"/>
                <a:cs typeface="Tahoma"/>
              </a:rPr>
              <a:t>SOUL</a:t>
            </a:r>
            <a:r>
              <a:rPr sz="1200" b="1" spc="150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200" b="1" spc="-25" dirty="0">
                <a:solidFill>
                  <a:srgbClr val="292729"/>
                </a:solidFill>
                <a:latin typeface="Tahoma"/>
                <a:cs typeface="Tahoma"/>
              </a:rPr>
              <a:t>102</a:t>
            </a:r>
            <a:endParaRPr sz="12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40" dirty="0">
                <a:solidFill>
                  <a:srgbClr val="292729"/>
                </a:solidFill>
                <a:latin typeface="Verdana"/>
                <a:cs typeface="Verdana"/>
              </a:rPr>
              <a:t>OPEN</a:t>
            </a:r>
            <a:endParaRPr sz="10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000" spc="-10" dirty="0">
                <a:solidFill>
                  <a:srgbClr val="292729"/>
                </a:solidFill>
                <a:latin typeface="Verdana"/>
                <a:cs typeface="Verdana"/>
              </a:rPr>
              <a:t>PIVOT</a:t>
            </a:r>
            <a:r>
              <a:rPr sz="1000" spc="-95" dirty="0">
                <a:solidFill>
                  <a:srgbClr val="292729"/>
                </a:solidFill>
                <a:latin typeface="Verdana"/>
                <a:cs typeface="Verdana"/>
              </a:rPr>
              <a:t> </a:t>
            </a:r>
            <a:r>
              <a:rPr sz="1000" spc="-310" dirty="0">
                <a:solidFill>
                  <a:srgbClr val="292729"/>
                </a:solidFill>
                <a:latin typeface="Verdana"/>
                <a:cs typeface="Verdana"/>
              </a:rPr>
              <a:t>11</a:t>
            </a:r>
            <a:endParaRPr sz="10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000" dirty="0">
                <a:solidFill>
                  <a:srgbClr val="292729"/>
                </a:solidFill>
                <a:latin typeface="Verdana"/>
                <a:cs typeface="Verdana"/>
              </a:rPr>
              <a:t>SPX</a:t>
            </a:r>
            <a:r>
              <a:rPr sz="1000" spc="-70" dirty="0">
                <a:solidFill>
                  <a:srgbClr val="292729"/>
                </a:solidFill>
                <a:latin typeface="Verdana"/>
                <a:cs typeface="Verdana"/>
              </a:rPr>
              <a:t> </a:t>
            </a:r>
            <a:r>
              <a:rPr sz="1000" spc="-25" dirty="0">
                <a:solidFill>
                  <a:srgbClr val="292729"/>
                </a:solidFill>
                <a:latin typeface="Verdana"/>
                <a:cs typeface="Verdana"/>
              </a:rPr>
              <a:t>12</a:t>
            </a:r>
            <a:endParaRPr sz="1000" dirty="0">
              <a:latin typeface="Verdana"/>
              <a:cs typeface="Verdana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8247222"/>
              </p:ext>
            </p:extLst>
          </p:nvPr>
        </p:nvGraphicFramePr>
        <p:xfrm>
          <a:off x="4349750" y="6213043"/>
          <a:ext cx="5514339" cy="6438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529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764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9865">
                <a:tc>
                  <a:txBody>
                    <a:bodyPr/>
                    <a:lstStyle/>
                    <a:p>
                      <a:pPr marL="31750">
                        <a:lnSpc>
                          <a:spcPts val="1395"/>
                        </a:lnSpc>
                      </a:pPr>
                      <a:r>
                        <a:rPr sz="1200" b="1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SOUL</a:t>
                      </a:r>
                      <a:r>
                        <a:rPr sz="1200" b="1" spc="70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145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W</a:t>
                      </a:r>
                      <a:r>
                        <a:rPr sz="1200" b="1" spc="65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25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102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7385">
                        <a:lnSpc>
                          <a:spcPts val="1395"/>
                        </a:lnSpc>
                      </a:pPr>
                      <a:r>
                        <a:rPr sz="1200" b="1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SOUL</a:t>
                      </a:r>
                      <a:r>
                        <a:rPr sz="1200" b="1" spc="150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25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92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4845">
                        <a:lnSpc>
                          <a:spcPts val="1350"/>
                        </a:lnSpc>
                        <a:spcBef>
                          <a:spcPts val="45"/>
                        </a:spcBef>
                      </a:pPr>
                      <a:r>
                        <a:rPr sz="1200" b="1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SOUL</a:t>
                      </a:r>
                      <a:r>
                        <a:rPr sz="1200" b="1" spc="70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145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W</a:t>
                      </a:r>
                      <a:r>
                        <a:rPr sz="1200" b="1" spc="65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25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92</a:t>
                      </a:r>
                      <a:endParaRPr sz="1200" dirty="0">
                        <a:latin typeface="Tahoma"/>
                        <a:cs typeface="Tahoma"/>
                      </a:endParaRPr>
                    </a:p>
                  </a:txBody>
                  <a:tcPr marL="0" marR="0" marT="5715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1765">
                <a:tc>
                  <a:txBody>
                    <a:bodyPr/>
                    <a:lstStyle/>
                    <a:p>
                      <a:pPr marL="31750">
                        <a:lnSpc>
                          <a:spcPts val="1095"/>
                        </a:lnSpc>
                      </a:pPr>
                      <a:r>
                        <a:rPr sz="1000" spc="40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OPEN</a:t>
                      </a:r>
                      <a:endParaRPr sz="100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7385">
                        <a:lnSpc>
                          <a:spcPts val="1095"/>
                        </a:lnSpc>
                      </a:pPr>
                      <a:r>
                        <a:rPr sz="1000" b="1" spc="15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spc="40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OPEN</a:t>
                      </a:r>
                      <a:endParaRPr sz="100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4845">
                        <a:lnSpc>
                          <a:spcPts val="1095"/>
                        </a:lnSpc>
                      </a:pPr>
                      <a:r>
                        <a:rPr sz="1000" b="1" spc="125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spc="40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OPEN</a:t>
                      </a:r>
                      <a:endParaRPr sz="100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31750">
                        <a:lnSpc>
                          <a:spcPts val="1100"/>
                        </a:lnSpc>
                      </a:pPr>
                      <a:r>
                        <a:rPr sz="1000" b="1" spc="5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spc="-20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NX12</a:t>
                      </a:r>
                      <a:endParaRPr sz="100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7385">
                        <a:lnSpc>
                          <a:spcPts val="1100"/>
                        </a:lnSpc>
                      </a:pPr>
                      <a:r>
                        <a:rPr sz="1000" b="1" spc="5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PIVOT</a:t>
                      </a:r>
                      <a:r>
                        <a:rPr sz="1000" spc="-95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-310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11</a:t>
                      </a:r>
                      <a:endParaRPr sz="100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4845">
                        <a:lnSpc>
                          <a:spcPts val="1100"/>
                        </a:lnSpc>
                      </a:pPr>
                      <a:r>
                        <a:rPr sz="1000" b="1" spc="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000" spc="-20" dirty="0">
                          <a:latin typeface="Verdana"/>
                          <a:cs typeface="Verdana"/>
                        </a:rPr>
                        <a:t>XP11</a:t>
                      </a:r>
                      <a:endParaRPr sz="100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9860">
                <a:tc>
                  <a:txBody>
                    <a:bodyPr/>
                    <a:lstStyle/>
                    <a:p>
                      <a:pPr marL="31750">
                        <a:lnSpc>
                          <a:spcPts val="1080"/>
                        </a:lnSpc>
                      </a:pPr>
                      <a:r>
                        <a:rPr sz="1000" b="1" spc="20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spc="-10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PIVOT</a:t>
                      </a:r>
                      <a:r>
                        <a:rPr sz="1000" spc="-95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00" spc="-310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11</a:t>
                      </a:r>
                      <a:endParaRPr sz="100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7385">
                        <a:lnSpc>
                          <a:spcPts val="1080"/>
                        </a:lnSpc>
                      </a:pPr>
                      <a:r>
                        <a:rPr sz="1000" b="1" spc="10" dirty="0">
                          <a:solidFill>
                            <a:srgbClr val="292729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000" spc="-20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XP11</a:t>
                      </a:r>
                      <a:endParaRPr sz="100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4845">
                        <a:lnSpc>
                          <a:spcPts val="1080"/>
                        </a:lnSpc>
                      </a:pPr>
                      <a:r>
                        <a:rPr sz="1000" b="1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000" spc="-20" dirty="0">
                          <a:latin typeface="Verdana"/>
                          <a:cs typeface="Verdana"/>
                        </a:rPr>
                        <a:t>NX11</a:t>
                      </a:r>
                      <a:endParaRPr sz="100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88911" y="865250"/>
            <a:ext cx="955396" cy="5364378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337820" y="257937"/>
            <a:ext cx="474345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50" spc="-20" dirty="0">
                <a:solidFill>
                  <a:srgbClr val="292729"/>
                </a:solidFill>
                <a:latin typeface="Verdana"/>
                <a:cs typeface="Verdana"/>
              </a:rPr>
              <a:t>SOUL</a:t>
            </a:r>
            <a:endParaRPr sz="1250">
              <a:latin typeface="Verdana"/>
              <a:cs typeface="Verdana"/>
            </a:endParaRPr>
          </a:p>
        </p:txBody>
      </p: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337820" y="438150"/>
            <a:ext cx="2088514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solidFill>
                  <a:srgbClr val="292729"/>
                </a:solidFill>
              </a:rPr>
              <a:t>R</a:t>
            </a:r>
            <a:r>
              <a:rPr sz="3000" spc="370" dirty="0">
                <a:solidFill>
                  <a:srgbClr val="292729"/>
                </a:solidFill>
              </a:rPr>
              <a:t> </a:t>
            </a:r>
            <a:r>
              <a:rPr sz="3000" spc="245" dirty="0">
                <a:solidFill>
                  <a:srgbClr val="292729"/>
                </a:solidFill>
              </a:rPr>
              <a:t>A</a:t>
            </a:r>
            <a:r>
              <a:rPr sz="3000" spc="375" dirty="0">
                <a:solidFill>
                  <a:srgbClr val="292729"/>
                </a:solidFill>
              </a:rPr>
              <a:t> </a:t>
            </a:r>
            <a:r>
              <a:rPr sz="3000" spc="90" dirty="0">
                <a:solidFill>
                  <a:srgbClr val="292729"/>
                </a:solidFill>
              </a:rPr>
              <a:t>N</a:t>
            </a:r>
            <a:r>
              <a:rPr sz="3000" spc="375" dirty="0">
                <a:solidFill>
                  <a:srgbClr val="292729"/>
                </a:solidFill>
              </a:rPr>
              <a:t> </a:t>
            </a:r>
            <a:r>
              <a:rPr sz="3000" spc="65" dirty="0">
                <a:solidFill>
                  <a:srgbClr val="292729"/>
                </a:solidFill>
              </a:rPr>
              <a:t>G</a:t>
            </a:r>
            <a:r>
              <a:rPr sz="3000" spc="370" dirty="0">
                <a:solidFill>
                  <a:srgbClr val="292729"/>
                </a:solidFill>
              </a:rPr>
              <a:t> </a:t>
            </a:r>
            <a:r>
              <a:rPr sz="3000" spc="95" dirty="0">
                <a:solidFill>
                  <a:srgbClr val="292729"/>
                </a:solidFill>
              </a:rPr>
              <a:t>E</a:t>
            </a:r>
            <a:endParaRPr sz="3000"/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41365" y="1837537"/>
            <a:ext cx="341680" cy="436486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84726" y="876858"/>
            <a:ext cx="423646" cy="532574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788408" y="882218"/>
            <a:ext cx="423646" cy="5325732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782175" y="1838909"/>
            <a:ext cx="302717" cy="4359402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769984" y="876871"/>
            <a:ext cx="399288" cy="5325618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239504" y="876871"/>
            <a:ext cx="399288" cy="5325618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631430" y="1795424"/>
            <a:ext cx="304431" cy="4384167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947416" y="1710270"/>
            <a:ext cx="330593" cy="4418584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08984" y="116240"/>
            <a:ext cx="499211" cy="667232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75353" y="116240"/>
            <a:ext cx="499211" cy="6672326"/>
          </a:xfrm>
          <a:prstGeom prst="rect">
            <a:avLst/>
          </a:prstGeom>
        </p:spPr>
      </p:pic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5120004" y="1338045"/>
          <a:ext cx="3007360" cy="11258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0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99390">
                <a:tc>
                  <a:txBody>
                    <a:bodyPr/>
                    <a:lstStyle/>
                    <a:p>
                      <a:pPr>
                        <a:lnSpc>
                          <a:spcPts val="1230"/>
                        </a:lnSpc>
                      </a:pPr>
                      <a:r>
                        <a:rPr sz="1050" spc="70" dirty="0">
                          <a:latin typeface="Verdana"/>
                          <a:cs typeface="Verdana"/>
                        </a:rPr>
                        <a:t>OPEN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KONECT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7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050" spc="-135" dirty="0">
                          <a:latin typeface="Verdana"/>
                          <a:cs typeface="Verdana"/>
                        </a:rPr>
                        <a:t>156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164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0" dirty="0">
                          <a:latin typeface="Verdana"/>
                          <a:cs typeface="Verdana"/>
                        </a:rPr>
                        <a:t>172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180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188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3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32384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27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136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102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125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159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75" dirty="0">
                          <a:latin typeface="Verdana"/>
                          <a:cs typeface="Verdana"/>
                        </a:rPr>
                        <a:t>17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(180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4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4,10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(180</a:t>
                      </a:r>
                      <a:r>
                        <a:rPr sz="1050" spc="-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6602348" y="3751326"/>
            <a:ext cx="141668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Tip</a:t>
            </a:r>
            <a:r>
              <a:rPr sz="1050" spc="-5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and</a:t>
            </a:r>
            <a:r>
              <a:rPr sz="1050" spc="-65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Tail</a:t>
            </a:r>
            <a:r>
              <a:rPr sz="1050" spc="-5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602348" y="4182617"/>
            <a:ext cx="150368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Progressive</a:t>
            </a:r>
            <a:r>
              <a:rPr sz="1050" spc="-8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18300" y="4344644"/>
            <a:ext cx="864895" cy="339242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47599" y="249174"/>
            <a:ext cx="1974850" cy="727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95"/>
              </a:lnSpc>
              <a:spcBef>
                <a:spcPts val="100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UNISEX</a:t>
            </a:r>
            <a:r>
              <a:rPr sz="1100" spc="-10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0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10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80" dirty="0">
                <a:solidFill>
                  <a:srgbClr val="7E7E7E"/>
                </a:solidFill>
                <a:latin typeface="Verdana"/>
                <a:cs typeface="Verdana"/>
              </a:rPr>
              <a:t>-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FREERIDE</a:t>
            </a:r>
            <a:endParaRPr sz="1100">
              <a:latin typeface="Verdana"/>
              <a:cs typeface="Verdana"/>
            </a:endParaRPr>
          </a:p>
          <a:p>
            <a:pPr marL="12700">
              <a:lnSpc>
                <a:spcPts val="2855"/>
              </a:lnSpc>
            </a:pP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S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5" dirty="0">
                <a:solidFill>
                  <a:srgbClr val="030505"/>
                </a:solidFill>
                <a:latin typeface="Tahoma"/>
                <a:cs typeface="Tahoma"/>
              </a:rPr>
              <a:t>O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05" dirty="0">
                <a:solidFill>
                  <a:srgbClr val="030505"/>
                </a:solidFill>
                <a:latin typeface="Tahoma"/>
                <a:cs typeface="Tahoma"/>
              </a:rPr>
              <a:t>U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65" dirty="0">
                <a:solidFill>
                  <a:srgbClr val="030505"/>
                </a:solidFill>
                <a:latin typeface="Tahoma"/>
                <a:cs typeface="Tahoma"/>
              </a:rPr>
              <a:t>L</a:t>
            </a:r>
            <a:r>
              <a:rPr sz="2400" b="1" spc="175" dirty="0">
                <a:solidFill>
                  <a:srgbClr val="030505"/>
                </a:solidFill>
                <a:latin typeface="Tahoma"/>
                <a:cs typeface="Tahoma"/>
              </a:rPr>
              <a:t>  </a:t>
            </a:r>
            <a:r>
              <a:rPr sz="2400" b="1" spc="-595" dirty="0">
                <a:solidFill>
                  <a:srgbClr val="030505"/>
                </a:solidFill>
                <a:latin typeface="Tahoma"/>
                <a:cs typeface="Tahoma"/>
              </a:rPr>
              <a:t>1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90" dirty="0">
                <a:solidFill>
                  <a:srgbClr val="030505"/>
                </a:solidFill>
                <a:latin typeface="Tahoma"/>
                <a:cs typeface="Tahoma"/>
              </a:rPr>
              <a:t>0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50" dirty="0">
                <a:solidFill>
                  <a:srgbClr val="030505"/>
                </a:solidFill>
                <a:latin typeface="Tahoma"/>
                <a:cs typeface="Tahoma"/>
              </a:rPr>
              <a:t>2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RAPMR03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7599" y="1110233"/>
            <a:ext cx="2045335" cy="1703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621030">
              <a:lnSpc>
                <a:spcPct val="100000"/>
              </a:lnSpc>
              <a:spcBef>
                <a:spcPts val="105"/>
              </a:spcBef>
            </a:pPr>
            <a:r>
              <a:rPr sz="1100" spc="10" dirty="0">
                <a:latin typeface="Verdana"/>
                <a:cs typeface="Verdana"/>
              </a:rPr>
              <a:t>RAPMR03</a:t>
            </a:r>
            <a:r>
              <a:rPr sz="1100" spc="15" dirty="0">
                <a:latin typeface="Verdana"/>
                <a:cs typeface="Verdana"/>
              </a:rPr>
              <a:t> </a:t>
            </a:r>
            <a:r>
              <a:rPr sz="1100" spc="10" dirty="0">
                <a:latin typeface="Verdana"/>
                <a:cs typeface="Verdana"/>
              </a:rPr>
              <a:t>SOUL</a:t>
            </a:r>
            <a:r>
              <a:rPr sz="1100" spc="35" dirty="0">
                <a:latin typeface="Verdana"/>
                <a:cs typeface="Verdana"/>
              </a:rPr>
              <a:t> </a:t>
            </a:r>
            <a:r>
              <a:rPr sz="1100" spc="-110" dirty="0">
                <a:latin typeface="Verdana"/>
                <a:cs typeface="Verdana"/>
              </a:rPr>
              <a:t>102 </a:t>
            </a:r>
            <a:r>
              <a:rPr sz="1100" spc="70" dirty="0">
                <a:latin typeface="Verdana"/>
                <a:cs typeface="Verdana"/>
              </a:rPr>
              <a:t>OPEN</a:t>
            </a:r>
            <a:r>
              <a:rPr sz="1100" spc="-110" dirty="0">
                <a:latin typeface="Verdana"/>
                <a:cs typeface="Verdana"/>
              </a:rPr>
              <a:t> </a:t>
            </a:r>
            <a:r>
              <a:rPr sz="1100" spc="-160" dirty="0">
                <a:latin typeface="Verdana"/>
                <a:cs typeface="Verdana"/>
              </a:rPr>
              <a:t>–</a:t>
            </a:r>
            <a:r>
              <a:rPr sz="1100" spc="-95" dirty="0">
                <a:latin typeface="Verdana"/>
                <a:cs typeface="Verdana"/>
              </a:rPr>
              <a:t> </a:t>
            </a:r>
            <a:r>
              <a:rPr lang="cs-CZ" sz="1100" b="1" spc="-95" dirty="0">
                <a:solidFill>
                  <a:srgbClr val="292729"/>
                </a:solidFill>
                <a:latin typeface="Tahoma"/>
                <a:cs typeface="Tahoma"/>
              </a:rPr>
              <a:t>16 590,- </a:t>
            </a:r>
            <a:endParaRPr sz="11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RRPMR03</a:t>
            </a:r>
            <a:r>
              <a:rPr sz="1100" spc="1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SOUL</a:t>
            </a:r>
            <a:r>
              <a:rPr sz="1100" spc="20" dirty="0">
                <a:latin typeface="Verdana"/>
                <a:cs typeface="Verdana"/>
              </a:rPr>
              <a:t> </a:t>
            </a:r>
            <a:r>
              <a:rPr sz="1100" spc="-125" dirty="0">
                <a:latin typeface="Verdana"/>
                <a:cs typeface="Verdana"/>
              </a:rPr>
              <a:t>102</a:t>
            </a:r>
            <a:r>
              <a:rPr sz="1100" spc="45" dirty="0">
                <a:latin typeface="Verdana"/>
                <a:cs typeface="Verdana"/>
              </a:rPr>
              <a:t> </a:t>
            </a:r>
            <a:r>
              <a:rPr sz="1100" spc="50" dirty="0">
                <a:latin typeface="Verdana"/>
                <a:cs typeface="Verdana"/>
              </a:rPr>
              <a:t>OPEN</a:t>
            </a:r>
            <a:endParaRPr sz="11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SPX</a:t>
            </a:r>
            <a:r>
              <a:rPr sz="1100" spc="-100" dirty="0">
                <a:latin typeface="Verdana"/>
                <a:cs typeface="Verdana"/>
              </a:rPr>
              <a:t> </a:t>
            </a:r>
            <a:r>
              <a:rPr sz="1100" spc="-204" dirty="0">
                <a:latin typeface="Verdana"/>
                <a:cs typeface="Verdana"/>
              </a:rPr>
              <a:t>13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90" dirty="0">
                <a:latin typeface="Verdana"/>
                <a:cs typeface="Verdana"/>
              </a:rPr>
              <a:t> </a:t>
            </a:r>
            <a:r>
              <a:rPr lang="cs-CZ" sz="1100" b="1" spc="50" dirty="0">
                <a:solidFill>
                  <a:srgbClr val="292729"/>
                </a:solidFill>
                <a:latin typeface="Tahoma"/>
                <a:cs typeface="Tahoma"/>
              </a:rPr>
              <a:t>22 490,- </a:t>
            </a:r>
            <a:endParaRPr sz="1100" dirty="0">
              <a:latin typeface="Tahoma"/>
              <a:cs typeface="Tahoma"/>
            </a:endParaRPr>
          </a:p>
          <a:p>
            <a:pPr marL="12700" marR="149860">
              <a:lnSpc>
                <a:spcPct val="100000"/>
              </a:lnSpc>
            </a:pPr>
            <a:r>
              <a:rPr sz="1100" spc="50" dirty="0">
                <a:latin typeface="Verdana"/>
                <a:cs typeface="Verdana"/>
              </a:rPr>
              <a:t>RRPMR06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SOUL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spc="-125" dirty="0">
                <a:latin typeface="Verdana"/>
                <a:cs typeface="Verdana"/>
              </a:rPr>
              <a:t>102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spc="50" dirty="0">
                <a:latin typeface="Verdana"/>
                <a:cs typeface="Verdana"/>
              </a:rPr>
              <a:t>OPEN </a:t>
            </a:r>
            <a:r>
              <a:rPr sz="1100" dirty="0">
                <a:latin typeface="Verdana"/>
                <a:cs typeface="Verdana"/>
              </a:rPr>
              <a:t>PIVOT</a:t>
            </a:r>
            <a:r>
              <a:rPr sz="1100" spc="-100" dirty="0">
                <a:latin typeface="Verdana"/>
                <a:cs typeface="Verdana"/>
              </a:rPr>
              <a:t> </a:t>
            </a:r>
            <a:r>
              <a:rPr sz="1100" spc="-204" dirty="0">
                <a:latin typeface="Verdana"/>
                <a:cs typeface="Verdana"/>
              </a:rPr>
              <a:t>13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90" dirty="0">
                <a:latin typeface="Verdana"/>
                <a:cs typeface="Verdana"/>
              </a:rPr>
              <a:t> </a:t>
            </a:r>
            <a:r>
              <a:rPr lang="cs-CZ" sz="1100" b="1" spc="50" dirty="0">
                <a:solidFill>
                  <a:srgbClr val="292729"/>
                </a:solidFill>
                <a:latin typeface="Tahoma"/>
                <a:cs typeface="Tahoma"/>
              </a:rPr>
              <a:t>24 990,-</a:t>
            </a:r>
            <a:r>
              <a:rPr sz="1100" b="1" spc="500" dirty="0">
                <a:latin typeface="Tahoma"/>
                <a:cs typeface="Tahoma"/>
              </a:rPr>
              <a:t> </a:t>
            </a:r>
            <a:r>
              <a:rPr sz="1100" dirty="0">
                <a:latin typeface="Verdana"/>
                <a:cs typeface="Verdana"/>
              </a:rPr>
              <a:t>RRPMR02</a:t>
            </a:r>
            <a:r>
              <a:rPr sz="1100" spc="1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SOUL</a:t>
            </a:r>
            <a:r>
              <a:rPr sz="1100" spc="25" dirty="0">
                <a:latin typeface="Verdana"/>
                <a:cs typeface="Verdana"/>
              </a:rPr>
              <a:t> </a:t>
            </a:r>
            <a:r>
              <a:rPr sz="1100" spc="-125" dirty="0">
                <a:latin typeface="Verdana"/>
                <a:cs typeface="Verdana"/>
              </a:rPr>
              <a:t>102</a:t>
            </a:r>
            <a:r>
              <a:rPr sz="1100" spc="50" dirty="0">
                <a:latin typeface="Verdana"/>
                <a:cs typeface="Verdana"/>
              </a:rPr>
              <a:t> OPEN </a:t>
            </a:r>
            <a:r>
              <a:rPr sz="1100" dirty="0">
                <a:latin typeface="Verdana"/>
                <a:cs typeface="Verdana"/>
              </a:rPr>
              <a:t>SPX</a:t>
            </a:r>
            <a:r>
              <a:rPr sz="1100" spc="-95" dirty="0">
                <a:latin typeface="Verdana"/>
                <a:cs typeface="Verdana"/>
              </a:rPr>
              <a:t> </a:t>
            </a:r>
            <a:r>
              <a:rPr sz="1100" spc="-195" dirty="0">
                <a:latin typeface="Verdana"/>
                <a:cs typeface="Verdana"/>
              </a:rPr>
              <a:t>12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MTX</a:t>
            </a:r>
            <a:r>
              <a:rPr sz="1100" spc="-95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lang="cs-CZ" sz="1100" b="1" spc="50" dirty="0">
                <a:solidFill>
                  <a:srgbClr val="292729"/>
                </a:solidFill>
                <a:latin typeface="Tahoma"/>
                <a:cs typeface="Tahoma"/>
              </a:rPr>
              <a:t>22 490,- </a:t>
            </a:r>
            <a:endParaRPr sz="1100" dirty="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RRPMR01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SOUL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125" dirty="0">
                <a:latin typeface="Verdana"/>
                <a:cs typeface="Verdana"/>
              </a:rPr>
              <a:t>102</a:t>
            </a:r>
            <a:r>
              <a:rPr sz="1100" spc="-3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KONECT </a:t>
            </a:r>
            <a:r>
              <a:rPr sz="1100" dirty="0">
                <a:latin typeface="Verdana"/>
                <a:cs typeface="Verdana"/>
              </a:rPr>
              <a:t>NX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204" dirty="0">
                <a:latin typeface="Verdana"/>
                <a:cs typeface="Verdana"/>
              </a:rPr>
              <a:t>12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lang="cs-CZ" sz="1100" b="1" spc="35" dirty="0">
                <a:solidFill>
                  <a:srgbClr val="292729"/>
                </a:solidFill>
                <a:latin typeface="Tahoma"/>
                <a:cs typeface="Tahoma"/>
              </a:rPr>
              <a:t>20 990,- </a:t>
            </a:r>
            <a:endParaRPr sz="1100" dirty="0">
              <a:latin typeface="Tahoma"/>
              <a:cs typeface="Tahom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1777218" y="96393"/>
            <a:ext cx="396240" cy="36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1100" b="1" spc="-25" dirty="0">
                <a:solidFill>
                  <a:srgbClr val="FCFBFF"/>
                </a:solidFill>
                <a:latin typeface="Tahoma"/>
                <a:cs typeface="Tahoma"/>
              </a:rPr>
              <a:t>RE</a:t>
            </a:r>
            <a:endParaRPr sz="11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100" b="1" spc="55" dirty="0">
                <a:solidFill>
                  <a:srgbClr val="FCFBFF"/>
                </a:solidFill>
                <a:latin typeface="Tahoma"/>
                <a:cs typeface="Tahoma"/>
              </a:rPr>
              <a:t>NEW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43331" y="3556838"/>
            <a:ext cx="1477010" cy="657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M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M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D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D</a:t>
            </a:r>
            <a:endParaRPr sz="1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050" spc="-10" dirty="0">
                <a:latin typeface="Verdana"/>
                <a:cs typeface="Verdana"/>
              </a:rPr>
              <a:t>FCOPC09</a:t>
            </a:r>
            <a:endParaRPr sz="1050">
              <a:latin typeface="Verdana"/>
              <a:cs typeface="Verdana"/>
            </a:endParaRPr>
          </a:p>
          <a:p>
            <a:pPr marL="12700" marR="20955">
              <a:lnSpc>
                <a:spcPct val="100000"/>
              </a:lnSpc>
            </a:pPr>
            <a:r>
              <a:rPr sz="1050" dirty="0">
                <a:latin typeface="Verdana"/>
                <a:cs typeface="Verdana"/>
              </a:rPr>
              <a:t>PIVOT</a:t>
            </a:r>
            <a:r>
              <a:rPr sz="1050" spc="-114" dirty="0">
                <a:latin typeface="Verdana"/>
                <a:cs typeface="Verdana"/>
              </a:rPr>
              <a:t> </a:t>
            </a:r>
            <a:r>
              <a:rPr sz="1050" spc="-75" dirty="0">
                <a:latin typeface="Verdana"/>
                <a:cs typeface="Verdana"/>
              </a:rPr>
              <a:t>2.0 </a:t>
            </a:r>
            <a:r>
              <a:rPr sz="1050" spc="-185" dirty="0">
                <a:latin typeface="Verdana"/>
                <a:cs typeface="Verdana"/>
              </a:rPr>
              <a:t>13</a:t>
            </a:r>
            <a:r>
              <a:rPr sz="1050" spc="-95" dirty="0">
                <a:latin typeface="Verdana"/>
                <a:cs typeface="Verdana"/>
              </a:rPr>
              <a:t> </a:t>
            </a:r>
            <a:r>
              <a:rPr sz="1050" spc="60" dirty="0">
                <a:latin typeface="Verdana"/>
                <a:cs typeface="Verdana"/>
              </a:rPr>
              <a:t>GW</a:t>
            </a:r>
            <a:r>
              <a:rPr sz="1050" spc="-95" dirty="0">
                <a:latin typeface="Verdana"/>
                <a:cs typeface="Verdana"/>
              </a:rPr>
              <a:t> </a:t>
            </a:r>
            <a:r>
              <a:rPr sz="1050" spc="-70" dirty="0">
                <a:latin typeface="Verdana"/>
                <a:cs typeface="Verdana"/>
              </a:rPr>
              <a:t>B105 </a:t>
            </a:r>
            <a:r>
              <a:rPr sz="1050" dirty="0">
                <a:latin typeface="Verdana"/>
                <a:cs typeface="Verdana"/>
              </a:rPr>
              <a:t>BLACK</a:t>
            </a:r>
            <a:r>
              <a:rPr sz="1050" spc="4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METAL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799762" y="3556838"/>
            <a:ext cx="93789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75" dirty="0">
                <a:latin typeface="Tahoma"/>
                <a:cs typeface="Tahoma"/>
              </a:rPr>
              <a:t>V Á Z Á N Í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24053" y="3535553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247840" y="2942463"/>
            <a:ext cx="2412365" cy="87630"/>
            <a:chOff x="247840" y="2942463"/>
            <a:chExt cx="2412365" cy="87630"/>
          </a:xfrm>
        </p:grpSpPr>
        <p:sp>
          <p:nvSpPr>
            <p:cNvPr id="16" name="object 16"/>
            <p:cNvSpPr/>
            <p:nvPr/>
          </p:nvSpPr>
          <p:spPr>
            <a:xfrm>
              <a:off x="247840" y="2942463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826"/>
                  </a:lnTo>
                  <a:lnTo>
                    <a:pt x="3428" y="26670"/>
                  </a:lnTo>
                  <a:lnTo>
                    <a:pt x="0" y="43561"/>
                  </a:lnTo>
                  <a:lnTo>
                    <a:pt x="3428" y="60578"/>
                  </a:lnTo>
                  <a:lnTo>
                    <a:pt x="12750" y="74422"/>
                  </a:lnTo>
                  <a:lnTo>
                    <a:pt x="26593" y="83692"/>
                  </a:lnTo>
                  <a:lnTo>
                    <a:pt x="43535" y="87122"/>
                  </a:lnTo>
                  <a:lnTo>
                    <a:pt x="2368486" y="87122"/>
                  </a:lnTo>
                  <a:lnTo>
                    <a:pt x="2385504" y="83692"/>
                  </a:lnTo>
                  <a:lnTo>
                    <a:pt x="2399347" y="74422"/>
                  </a:lnTo>
                  <a:lnTo>
                    <a:pt x="2408618" y="60578"/>
                  </a:lnTo>
                  <a:lnTo>
                    <a:pt x="2412047" y="43561"/>
                  </a:lnTo>
                  <a:lnTo>
                    <a:pt x="2408618" y="26670"/>
                  </a:lnTo>
                  <a:lnTo>
                    <a:pt x="2399347" y="12826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297558" y="2956560"/>
              <a:ext cx="1158240" cy="60960"/>
            </a:xfrm>
            <a:custGeom>
              <a:avLst/>
              <a:gdLst/>
              <a:ahLst/>
              <a:cxnLst/>
              <a:rect l="l" t="t" r="r" b="b"/>
              <a:pathLst>
                <a:path w="1158239" h="60960">
                  <a:moveTo>
                    <a:pt x="1118361" y="0"/>
                  </a:moveTo>
                  <a:lnTo>
                    <a:pt x="40004" y="0"/>
                  </a:lnTo>
                  <a:lnTo>
                    <a:pt x="24510" y="2412"/>
                  </a:lnTo>
                  <a:lnTo>
                    <a:pt x="11810" y="8889"/>
                  </a:lnTo>
                  <a:lnTo>
                    <a:pt x="3175" y="18541"/>
                  </a:lnTo>
                  <a:lnTo>
                    <a:pt x="0" y="30352"/>
                  </a:lnTo>
                  <a:lnTo>
                    <a:pt x="3175" y="42163"/>
                  </a:lnTo>
                  <a:lnTo>
                    <a:pt x="11810" y="51815"/>
                  </a:lnTo>
                  <a:lnTo>
                    <a:pt x="24510" y="58419"/>
                  </a:lnTo>
                  <a:lnTo>
                    <a:pt x="40004" y="60832"/>
                  </a:lnTo>
                  <a:lnTo>
                    <a:pt x="1118361" y="60832"/>
                  </a:lnTo>
                  <a:lnTo>
                    <a:pt x="1133855" y="58419"/>
                  </a:lnTo>
                  <a:lnTo>
                    <a:pt x="1146555" y="51815"/>
                  </a:lnTo>
                  <a:lnTo>
                    <a:pt x="1155192" y="42163"/>
                  </a:lnTo>
                  <a:lnTo>
                    <a:pt x="1158240" y="30352"/>
                  </a:lnTo>
                  <a:lnTo>
                    <a:pt x="1155192" y="18541"/>
                  </a:lnTo>
                  <a:lnTo>
                    <a:pt x="1146555" y="8889"/>
                  </a:lnTo>
                  <a:lnTo>
                    <a:pt x="1133855" y="2412"/>
                  </a:lnTo>
                  <a:lnTo>
                    <a:pt x="1118361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247840" y="3212845"/>
            <a:ext cx="2412365" cy="87630"/>
            <a:chOff x="247840" y="3212845"/>
            <a:chExt cx="2412365" cy="87630"/>
          </a:xfrm>
        </p:grpSpPr>
        <p:sp>
          <p:nvSpPr>
            <p:cNvPr id="19" name="object 19"/>
            <p:cNvSpPr/>
            <p:nvPr/>
          </p:nvSpPr>
          <p:spPr>
            <a:xfrm>
              <a:off x="247840" y="3212845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29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700"/>
                  </a:lnTo>
                  <a:lnTo>
                    <a:pt x="3428" y="26542"/>
                  </a:lnTo>
                  <a:lnTo>
                    <a:pt x="0" y="43561"/>
                  </a:lnTo>
                  <a:lnTo>
                    <a:pt x="3428" y="60451"/>
                  </a:lnTo>
                  <a:lnTo>
                    <a:pt x="12750" y="74294"/>
                  </a:lnTo>
                  <a:lnTo>
                    <a:pt x="26593" y="83692"/>
                  </a:lnTo>
                  <a:lnTo>
                    <a:pt x="43535" y="87121"/>
                  </a:lnTo>
                  <a:lnTo>
                    <a:pt x="2368486" y="87121"/>
                  </a:lnTo>
                  <a:lnTo>
                    <a:pt x="2385504" y="83692"/>
                  </a:lnTo>
                  <a:lnTo>
                    <a:pt x="2399347" y="74294"/>
                  </a:lnTo>
                  <a:lnTo>
                    <a:pt x="2408618" y="60451"/>
                  </a:lnTo>
                  <a:lnTo>
                    <a:pt x="2412047" y="43561"/>
                  </a:lnTo>
                  <a:lnTo>
                    <a:pt x="2408618" y="26542"/>
                  </a:lnTo>
                  <a:lnTo>
                    <a:pt x="2399347" y="12700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339469" y="3228085"/>
              <a:ext cx="1158240" cy="60960"/>
            </a:xfrm>
            <a:custGeom>
              <a:avLst/>
              <a:gdLst/>
              <a:ahLst/>
              <a:cxnLst/>
              <a:rect l="l" t="t" r="r" b="b"/>
              <a:pathLst>
                <a:path w="1158239" h="60960">
                  <a:moveTo>
                    <a:pt x="1118235" y="0"/>
                  </a:moveTo>
                  <a:lnTo>
                    <a:pt x="39878" y="0"/>
                  </a:lnTo>
                  <a:lnTo>
                    <a:pt x="24384" y="2286"/>
                  </a:lnTo>
                  <a:lnTo>
                    <a:pt x="11684" y="8889"/>
                  </a:lnTo>
                  <a:lnTo>
                    <a:pt x="3175" y="18541"/>
                  </a:lnTo>
                  <a:lnTo>
                    <a:pt x="0" y="30352"/>
                  </a:lnTo>
                  <a:lnTo>
                    <a:pt x="3175" y="42163"/>
                  </a:lnTo>
                  <a:lnTo>
                    <a:pt x="11684" y="51815"/>
                  </a:lnTo>
                  <a:lnTo>
                    <a:pt x="24384" y="58419"/>
                  </a:lnTo>
                  <a:lnTo>
                    <a:pt x="39878" y="60705"/>
                  </a:lnTo>
                  <a:lnTo>
                    <a:pt x="1118235" y="60705"/>
                  </a:lnTo>
                  <a:lnTo>
                    <a:pt x="1133856" y="58419"/>
                  </a:lnTo>
                  <a:lnTo>
                    <a:pt x="1146556" y="51815"/>
                  </a:lnTo>
                  <a:lnTo>
                    <a:pt x="1155064" y="42163"/>
                  </a:lnTo>
                  <a:lnTo>
                    <a:pt x="1158239" y="30352"/>
                  </a:lnTo>
                  <a:lnTo>
                    <a:pt x="1155064" y="18541"/>
                  </a:lnTo>
                  <a:lnTo>
                    <a:pt x="1146556" y="8889"/>
                  </a:lnTo>
                  <a:lnTo>
                    <a:pt x="1133856" y="2286"/>
                  </a:lnTo>
                  <a:lnTo>
                    <a:pt x="1118235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496620" y="3038347"/>
            <a:ext cx="21717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52245" y="3038347"/>
            <a:ext cx="5969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096770" y="3038347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07009" y="3307841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211681" y="3307841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068829" y="3307841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716771" y="1021151"/>
            <a:ext cx="2693035" cy="250068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9050" algn="just">
              <a:lnSpc>
                <a:spcPct val="100000"/>
              </a:lnSpc>
              <a:spcBef>
                <a:spcPts val="750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8720835" y="107797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720835" y="388975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8717026" y="3853681"/>
            <a:ext cx="2654300" cy="1031240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540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12700" marR="5080">
              <a:lnSpc>
                <a:spcPct val="120100"/>
              </a:lnSpc>
              <a:spcBef>
                <a:spcPts val="220"/>
              </a:spcBef>
            </a:pPr>
            <a:r>
              <a:rPr lang="cs-CZ" sz="1050" dirty="0">
                <a:latin typeface="Verdana"/>
                <a:cs typeface="Verdana"/>
              </a:rPr>
              <a:t>Pokročilí a středně pokročilí freerideři, kteří rádi lyžují v nejrůznějších terénech a sněhových podmínkách a hledají lehký a výkonný produkt.</a:t>
            </a:r>
          </a:p>
        </p:txBody>
      </p:sp>
      <p:sp>
        <p:nvSpPr>
          <p:cNvPr id="34" name="object 34"/>
          <p:cNvSpPr/>
          <p:nvPr/>
        </p:nvSpPr>
        <p:spPr>
          <a:xfrm>
            <a:off x="8744457" y="4939791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8732901" y="4901310"/>
            <a:ext cx="2056764" cy="1073371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5875">
              <a:lnSpc>
                <a:spcPct val="100000"/>
              </a:lnSpc>
              <a:spcBef>
                <a:spcPts val="630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7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-10" dirty="0">
                <a:latin typeface="Verdana"/>
                <a:cs typeface="Verdana"/>
              </a:rPr>
              <a:t>Předvídatelné</a:t>
            </a: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Agilní a obratné</a:t>
            </a: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-10" dirty="0">
                <a:latin typeface="Verdana"/>
                <a:cs typeface="Verdana"/>
              </a:rPr>
              <a:t>Bez námahy</a:t>
            </a: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-10" dirty="0">
                <a:latin typeface="Verdana"/>
                <a:cs typeface="Verdana"/>
              </a:rPr>
              <a:t>Nízká hmotnost</a:t>
            </a:r>
            <a:endParaRPr lang="cs-CZ" sz="1050" dirty="0">
              <a:latin typeface="Verdana"/>
              <a:cs typeface="Verdana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6270752" y="2758173"/>
            <a:ext cx="1672589" cy="746760"/>
            <a:chOff x="6270752" y="2758173"/>
            <a:chExt cx="1672589" cy="746760"/>
          </a:xfrm>
        </p:grpSpPr>
        <p:pic>
          <p:nvPicPr>
            <p:cNvPr id="37" name="object 3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01510" y="2898311"/>
              <a:ext cx="941222" cy="605364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70752" y="2758173"/>
              <a:ext cx="923048" cy="746391"/>
            </a:xfrm>
            <a:prstGeom prst="rect">
              <a:avLst/>
            </a:prstGeom>
          </p:spPr>
        </p:pic>
      </p:grpSp>
      <p:sp>
        <p:nvSpPr>
          <p:cNvPr id="39" name="object 39"/>
          <p:cNvSpPr txBox="1"/>
          <p:nvPr/>
        </p:nvSpPr>
        <p:spPr>
          <a:xfrm>
            <a:off x="5116448" y="2413246"/>
            <a:ext cx="1464310" cy="64706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lang="pt-BR" sz="1000" b="1" dirty="0">
                <a:latin typeface="Tahoma"/>
                <a:cs typeface="Tahoma"/>
              </a:rPr>
              <a:t>T E C H N O L O G I E </a:t>
            </a:r>
            <a:endParaRPr sz="1000" dirty="0">
              <a:latin typeface="Tahoma"/>
              <a:cs typeface="Tahoma"/>
            </a:endParaRPr>
          </a:p>
          <a:p>
            <a:pPr marL="187325" indent="-165735">
              <a:lnSpc>
                <a:spcPct val="100000"/>
              </a:lnSpc>
              <a:spcBef>
                <a:spcPts val="605"/>
              </a:spcBef>
              <a:buFont typeface="Tahoma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Air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Tip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spcBef>
                <a:spcPts val="5"/>
              </a:spcBef>
              <a:buFont typeface="Times New Roman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V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A</a:t>
            </a:r>
            <a:r>
              <a:rPr sz="1050" spc="-80" dirty="0">
                <a:latin typeface="Verdana"/>
                <a:cs typeface="Verdana"/>
              </a:rPr>
              <a:t> </a:t>
            </a:r>
            <a:r>
              <a:rPr sz="1050" spc="-50" dirty="0">
                <a:latin typeface="Verdana"/>
                <a:cs typeface="Verdana"/>
              </a:rPr>
              <a:t>S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096383" y="1113536"/>
            <a:ext cx="10731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L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248725" y="1113536"/>
            <a:ext cx="159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5093715" y="108585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123307" y="2464942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5123815" y="3468048"/>
            <a:ext cx="1484630" cy="1045844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595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  <a:p>
            <a:pPr marL="178435" indent="-165735">
              <a:lnSpc>
                <a:spcPct val="100000"/>
              </a:lnSpc>
              <a:spcBef>
                <a:spcPts val="54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LCT</a:t>
            </a:r>
            <a:r>
              <a:rPr sz="1050" spc="-4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wood</a:t>
            </a:r>
            <a:r>
              <a:rPr sz="1050" spc="-10" dirty="0">
                <a:latin typeface="Verdana"/>
                <a:cs typeface="Verdana"/>
              </a:rPr>
              <a:t> </a:t>
            </a:r>
            <a:r>
              <a:rPr sz="1050" spc="40" dirty="0">
                <a:latin typeface="Verdana"/>
                <a:cs typeface="Verdana"/>
              </a:rPr>
              <a:t>PEFC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Titanal</a:t>
            </a:r>
            <a:r>
              <a:rPr sz="1050" spc="-11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beam</a:t>
            </a:r>
            <a:endParaRPr sz="1050" dirty="0">
              <a:latin typeface="Verdana"/>
              <a:cs typeface="Verdana"/>
            </a:endParaRPr>
          </a:p>
          <a:p>
            <a:pPr marL="177800" marR="467359" indent="-165735">
              <a:lnSpc>
                <a:spcPct val="120000"/>
              </a:lnSpc>
              <a:buFont typeface="Times New Roman"/>
              <a:buChar char="►"/>
              <a:tabLst>
                <a:tab pos="193675" algn="l"/>
              </a:tabLst>
            </a:pPr>
            <a:r>
              <a:rPr sz="1050" spc="-10" dirty="0">
                <a:latin typeface="Verdana"/>
                <a:cs typeface="Verdana"/>
              </a:rPr>
              <a:t>Rectangular 	sidewall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123307" y="3502786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6" name="object 4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382889" y="4960535"/>
            <a:ext cx="390088" cy="389913"/>
          </a:xfrm>
          <a:prstGeom prst="rect">
            <a:avLst/>
          </a:prstGeom>
        </p:spPr>
      </p:pic>
      <p:sp>
        <p:nvSpPr>
          <p:cNvPr id="47" name="object 47"/>
          <p:cNvSpPr txBox="1"/>
          <p:nvPr/>
        </p:nvSpPr>
        <p:spPr>
          <a:xfrm>
            <a:off x="5116448" y="4811805"/>
            <a:ext cx="2792890" cy="2034531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24765">
              <a:lnSpc>
                <a:spcPct val="100000"/>
              </a:lnSpc>
              <a:spcBef>
                <a:spcPts val="625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7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Bio pryskyřice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05" dirty="0">
                <a:latin typeface="Verdana"/>
                <a:cs typeface="Verdana"/>
              </a:rPr>
              <a:t>30%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Snížení uhlíkové stopy o 8 %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20%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80%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</a:t>
            </a:r>
            <a:r>
              <a:rPr lang="cs-CZ" sz="1050" spc="65" dirty="0" err="1">
                <a:latin typeface="Verdana"/>
                <a:cs typeface="Verdana"/>
              </a:rPr>
              <a:t>titanalu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LCT PEFC </a:t>
            </a: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dřevěné jádro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pl-PL" sz="1050" dirty="0">
                <a:latin typeface="Verdana"/>
                <a:cs typeface="Verdana"/>
              </a:rPr>
              <a:t>Výroba i zdroje materiálů z Evropy 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Certifikovaná "zelená energie" při výrobě</a:t>
            </a:r>
            <a:endParaRPr sz="1050" dirty="0">
              <a:latin typeface="Verdana"/>
              <a:cs typeface="Verdana"/>
            </a:endParaRPr>
          </a:p>
        </p:txBody>
      </p:sp>
      <p:pic>
        <p:nvPicPr>
          <p:cNvPr id="48" name="object 4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909338" y="4961013"/>
            <a:ext cx="252131" cy="356116"/>
          </a:xfrm>
          <a:prstGeom prst="rect">
            <a:avLst/>
          </a:prstGeom>
        </p:spPr>
      </p:pic>
      <p:sp>
        <p:nvSpPr>
          <p:cNvPr id="49" name="object 49"/>
          <p:cNvSpPr/>
          <p:nvPr/>
        </p:nvSpPr>
        <p:spPr>
          <a:xfrm>
            <a:off x="5117210" y="4850257"/>
            <a:ext cx="2817495" cy="10795"/>
          </a:xfrm>
          <a:custGeom>
            <a:avLst/>
            <a:gdLst/>
            <a:ahLst/>
            <a:cxnLst/>
            <a:rect l="l" t="t" r="r" b="b"/>
            <a:pathLst>
              <a:path w="2817495" h="10795">
                <a:moveTo>
                  <a:pt x="0" y="0"/>
                </a:moveTo>
                <a:lnTo>
                  <a:pt x="2816987" y="10668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0" name="object 50" descr="Une image contenant outil  Le contenu généré par l’IA peut être incorrect.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64286" y="4380776"/>
            <a:ext cx="1678813" cy="1089875"/>
          </a:xfrm>
          <a:prstGeom prst="rect">
            <a:avLst/>
          </a:prstGeom>
        </p:spPr>
      </p:pic>
      <p:sp>
        <p:nvSpPr>
          <p:cNvPr id="51" name="object 51"/>
          <p:cNvSpPr txBox="1"/>
          <p:nvPr/>
        </p:nvSpPr>
        <p:spPr>
          <a:xfrm>
            <a:off x="5136260" y="369824"/>
            <a:ext cx="3025209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cs-CZ" sz="1100" b="1" i="1" spc="385" dirty="0">
                <a:latin typeface="Verdana"/>
                <a:cs typeface="Verdana"/>
              </a:rPr>
              <a:t>universální</a:t>
            </a:r>
            <a:r>
              <a:rPr sz="1100" b="1" i="1" spc="459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f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95" dirty="0">
                <a:latin typeface="Verdana"/>
                <a:cs typeface="Verdana"/>
              </a:rPr>
              <a:t>r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e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e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95" dirty="0">
                <a:latin typeface="Verdana"/>
                <a:cs typeface="Verdana"/>
              </a:rPr>
              <a:t>r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i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30" dirty="0">
                <a:latin typeface="Verdana"/>
                <a:cs typeface="Verdana"/>
              </a:rPr>
              <a:t>d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e</a:t>
            </a:r>
            <a:endParaRPr sz="1100" dirty="0">
              <a:latin typeface="Verdana"/>
              <a:cs typeface="Verdana"/>
            </a:endParaRPr>
          </a:p>
        </p:txBody>
      </p:sp>
      <p:pic>
        <p:nvPicPr>
          <p:cNvPr id="52" name="object 5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786067" y="4007301"/>
            <a:ext cx="759718" cy="133438"/>
          </a:xfrm>
          <a:prstGeom prst="rect">
            <a:avLst/>
          </a:prstGeom>
        </p:spPr>
      </p:pic>
      <p:sp>
        <p:nvSpPr>
          <p:cNvPr id="54" name="TextovéPole 53">
            <a:extLst>
              <a:ext uri="{FF2B5EF4-FFF2-40B4-BE49-F238E27FC236}">
                <a16:creationId xmlns:a16="http://schemas.microsoft.com/office/drawing/2014/main" id="{28A00B30-46C4-B685-52E8-A951E1E35E6D}"/>
              </a:ext>
            </a:extLst>
          </p:cNvPr>
          <p:cNvSpPr txBox="1"/>
          <p:nvPr/>
        </p:nvSpPr>
        <p:spPr>
          <a:xfrm>
            <a:off x="8671560" y="1371600"/>
            <a:ext cx="2910840" cy="2192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Lyže Soul 102 jsou dokonalými univerzálními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freeridovými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lyžemi. Vzali jsme to nejlepší z modelu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Sender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Free 110 a vyvinuli jsme z něj všestrannější verzi. Výsledkem jsou lehčí lyže ideální pro dobrodružství v terénu, které díky kratšímu poloměru lépe zatáčejí. Ovládání je intuitivní a konzistentní díky progresivnějšímu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rockerovému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profilu na špičce a patce. Díky zelené epoxidové pryskyřici vykazují nové lyže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Sender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Soul 102 snížení uhlíkové stopy o 8 %. 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28289" y="116240"/>
            <a:ext cx="463334" cy="667232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95928" y="116240"/>
            <a:ext cx="463334" cy="6672324"/>
          </a:xfrm>
          <a:prstGeom prst="rect">
            <a:avLst/>
          </a:prstGeom>
        </p:spPr>
      </p:pic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5112384" y="1331060"/>
          <a:ext cx="2920365" cy="11322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203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7325">
                <a:tc>
                  <a:txBody>
                    <a:bodyPr/>
                    <a:lstStyle/>
                    <a:p>
                      <a:pPr>
                        <a:lnSpc>
                          <a:spcPts val="1230"/>
                        </a:lnSpc>
                      </a:pPr>
                      <a:r>
                        <a:rPr sz="1050" spc="70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OPEN</a:t>
                      </a:r>
                      <a:r>
                        <a:rPr sz="1050" spc="-114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55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60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X-</a:t>
                      </a:r>
                      <a:r>
                        <a:rPr sz="1050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PRESS</a:t>
                      </a:r>
                      <a:r>
                        <a:rPr sz="1050" spc="-100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14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142</a:t>
                      </a:r>
                      <a:r>
                        <a:rPr sz="1050" spc="-95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70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150</a:t>
                      </a:r>
                      <a:r>
                        <a:rPr sz="1050" spc="-95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158</a:t>
                      </a:r>
                      <a:r>
                        <a:rPr sz="1050" spc="-80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90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166</a:t>
                      </a:r>
                      <a:r>
                        <a:rPr sz="1050" spc="-120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5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174</a:t>
                      </a:r>
                      <a:r>
                        <a:rPr sz="1050" spc="-95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0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182</a:t>
                      </a:r>
                      <a:r>
                        <a:rPr sz="1050" spc="-90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35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0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5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125</a:t>
                      </a:r>
                      <a:r>
                        <a:rPr sz="1050" spc="-80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95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55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93</a:t>
                      </a:r>
                      <a:r>
                        <a:rPr sz="1050" spc="-100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115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20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75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17</a:t>
                      </a:r>
                      <a:r>
                        <a:rPr sz="1050" spc="-95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85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(182</a:t>
                      </a:r>
                      <a:r>
                        <a:rPr sz="1050" spc="-75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5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5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0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3,2</a:t>
                      </a:r>
                      <a:r>
                        <a:rPr sz="1050" spc="-75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55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90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(182</a:t>
                      </a:r>
                      <a:r>
                        <a:rPr sz="1050" spc="-45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6599046" y="3738752"/>
            <a:ext cx="141668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Tip</a:t>
            </a:r>
            <a:r>
              <a:rPr sz="1050" spc="-5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and</a:t>
            </a:r>
            <a:r>
              <a:rPr sz="1050" spc="-65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Tail</a:t>
            </a:r>
            <a:r>
              <a:rPr sz="1050" spc="-5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99046" y="4170045"/>
            <a:ext cx="150431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Progressive</a:t>
            </a:r>
            <a:r>
              <a:rPr sz="1050" spc="-8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3636" y="251536"/>
            <a:ext cx="1777364" cy="7283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295"/>
              </a:lnSpc>
              <a:spcBef>
                <a:spcPts val="105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UNISEX</a:t>
            </a:r>
            <a:r>
              <a:rPr sz="1100" spc="-11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8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80" dirty="0">
                <a:solidFill>
                  <a:srgbClr val="7E7E7E"/>
                </a:solidFill>
                <a:latin typeface="Verdana"/>
                <a:cs typeface="Verdana"/>
              </a:rPr>
              <a:t>-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FREERIDE</a:t>
            </a:r>
            <a:endParaRPr sz="1100">
              <a:latin typeface="Verdana"/>
              <a:cs typeface="Verdana"/>
            </a:endParaRPr>
          </a:p>
          <a:p>
            <a:pPr marL="12700">
              <a:lnSpc>
                <a:spcPts val="2855"/>
              </a:lnSpc>
            </a:pP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S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5" dirty="0">
                <a:solidFill>
                  <a:srgbClr val="030505"/>
                </a:solidFill>
                <a:latin typeface="Tahoma"/>
                <a:cs typeface="Tahoma"/>
              </a:rPr>
              <a:t>O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05" dirty="0">
                <a:solidFill>
                  <a:srgbClr val="030505"/>
                </a:solidFill>
                <a:latin typeface="Tahoma"/>
                <a:cs typeface="Tahoma"/>
              </a:rPr>
              <a:t>U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65" dirty="0">
                <a:solidFill>
                  <a:srgbClr val="030505"/>
                </a:solidFill>
                <a:latin typeface="Tahoma"/>
                <a:cs typeface="Tahoma"/>
              </a:rPr>
              <a:t>L</a:t>
            </a:r>
            <a:r>
              <a:rPr sz="2400" b="1" spc="170" dirty="0">
                <a:solidFill>
                  <a:srgbClr val="030505"/>
                </a:solidFill>
                <a:latin typeface="Tahoma"/>
                <a:cs typeface="Tahoma"/>
              </a:rPr>
              <a:t> 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9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50" dirty="0">
                <a:solidFill>
                  <a:srgbClr val="030505"/>
                </a:solidFill>
                <a:latin typeface="Tahoma"/>
                <a:cs typeface="Tahoma"/>
              </a:rPr>
              <a:t>2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RAPMY01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3636" y="1113282"/>
            <a:ext cx="1819910" cy="11984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497205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Verdana"/>
                <a:cs typeface="Verdana"/>
              </a:rPr>
              <a:t>RAPMY01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SOUL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spc="-40" dirty="0">
                <a:latin typeface="Verdana"/>
                <a:cs typeface="Verdana"/>
              </a:rPr>
              <a:t>92 </a:t>
            </a:r>
            <a:r>
              <a:rPr sz="1100" spc="75" dirty="0">
                <a:latin typeface="Verdana"/>
                <a:cs typeface="Verdana"/>
              </a:rPr>
              <a:t>OPEN</a:t>
            </a:r>
            <a:r>
              <a:rPr sz="1100" spc="-110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100" dirty="0">
                <a:latin typeface="Verdana"/>
                <a:cs typeface="Verdana"/>
              </a:rPr>
              <a:t> </a:t>
            </a:r>
            <a:r>
              <a:rPr lang="cs-CZ" sz="1100" b="1" spc="-20" dirty="0">
                <a:solidFill>
                  <a:srgbClr val="292729"/>
                </a:solidFill>
                <a:latin typeface="Tahoma"/>
                <a:cs typeface="Tahoma"/>
              </a:rPr>
              <a:t>13 990,- </a:t>
            </a:r>
            <a:endParaRPr sz="11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RRPMY02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SOUL</a:t>
            </a:r>
            <a:r>
              <a:rPr sz="1100" spc="25" dirty="0">
                <a:latin typeface="Verdana"/>
                <a:cs typeface="Verdana"/>
              </a:rPr>
              <a:t> </a:t>
            </a:r>
            <a:r>
              <a:rPr sz="1100" spc="-65" dirty="0">
                <a:latin typeface="Verdana"/>
                <a:cs typeface="Verdana"/>
              </a:rPr>
              <a:t>92</a:t>
            </a:r>
            <a:r>
              <a:rPr sz="1100" spc="20" dirty="0">
                <a:latin typeface="Verdana"/>
                <a:cs typeface="Verdana"/>
              </a:rPr>
              <a:t> </a:t>
            </a:r>
            <a:r>
              <a:rPr sz="1100" spc="50" dirty="0">
                <a:latin typeface="Verdana"/>
                <a:cs typeface="Verdana"/>
              </a:rPr>
              <a:t>OPEN</a:t>
            </a:r>
            <a:endParaRPr sz="1100" dirty="0">
              <a:latin typeface="Verdana"/>
              <a:cs typeface="Verdana"/>
            </a:endParaRPr>
          </a:p>
          <a:p>
            <a:pPr marL="12700" marR="467359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NX</a:t>
            </a:r>
            <a:r>
              <a:rPr sz="1100" spc="-90" dirty="0">
                <a:latin typeface="Verdana"/>
                <a:cs typeface="Verdana"/>
              </a:rPr>
              <a:t> </a:t>
            </a:r>
            <a:r>
              <a:rPr sz="1100" spc="-200" dirty="0">
                <a:latin typeface="Verdana"/>
                <a:cs typeface="Verdana"/>
              </a:rPr>
              <a:t>12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lang="cs-CZ" sz="1100" b="1" spc="-20" dirty="0">
                <a:solidFill>
                  <a:srgbClr val="292729"/>
                </a:solidFill>
                <a:latin typeface="Tahoma"/>
                <a:cs typeface="Tahoma"/>
              </a:rPr>
              <a:t>17 990,- </a:t>
            </a:r>
            <a:r>
              <a:rPr sz="1100" b="1" spc="-20" dirty="0">
                <a:latin typeface="Tahoma"/>
                <a:cs typeface="Tahoma"/>
              </a:rPr>
              <a:t> </a:t>
            </a:r>
            <a:r>
              <a:rPr sz="1100" spc="10" dirty="0">
                <a:latin typeface="Verdana"/>
                <a:cs typeface="Verdana"/>
              </a:rPr>
              <a:t>RRPMY03</a:t>
            </a:r>
            <a:r>
              <a:rPr sz="1100" spc="-10" dirty="0">
                <a:latin typeface="Verdana"/>
                <a:cs typeface="Verdana"/>
              </a:rPr>
              <a:t> </a:t>
            </a:r>
            <a:r>
              <a:rPr sz="1100" spc="10" dirty="0">
                <a:latin typeface="Verdana"/>
                <a:cs typeface="Verdana"/>
              </a:rPr>
              <a:t>SOUL</a:t>
            </a:r>
            <a:r>
              <a:rPr sz="1100" spc="25" dirty="0">
                <a:latin typeface="Verdana"/>
                <a:cs typeface="Verdana"/>
              </a:rPr>
              <a:t> </a:t>
            </a:r>
            <a:r>
              <a:rPr sz="1100" spc="-40" dirty="0">
                <a:latin typeface="Verdana"/>
                <a:cs typeface="Verdana"/>
              </a:rPr>
              <a:t>92 </a:t>
            </a:r>
            <a:r>
              <a:rPr sz="1100" dirty="0">
                <a:latin typeface="Verdana"/>
                <a:cs typeface="Verdana"/>
              </a:rPr>
              <a:t>XPRESS</a:t>
            </a:r>
            <a:r>
              <a:rPr sz="1100" spc="-110" dirty="0">
                <a:latin typeface="Verdana"/>
                <a:cs typeface="Verdana"/>
              </a:rPr>
              <a:t> </a:t>
            </a:r>
            <a:r>
              <a:rPr sz="1100" spc="-315" dirty="0">
                <a:latin typeface="Verdana"/>
                <a:cs typeface="Verdana"/>
              </a:rPr>
              <a:t>11</a:t>
            </a:r>
            <a:r>
              <a:rPr sz="1100" spc="-100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lang="cs-CZ" sz="1100" b="1" spc="50" dirty="0">
                <a:latin typeface="Tahoma"/>
                <a:cs typeface="Tahoma"/>
              </a:rPr>
              <a:t>16 490,- </a:t>
            </a:r>
            <a:endParaRPr sz="1100" dirty="0"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1777218" y="187528"/>
            <a:ext cx="396240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55" dirty="0">
                <a:solidFill>
                  <a:srgbClr val="FCFBFF"/>
                </a:solidFill>
                <a:latin typeface="Tahoma"/>
                <a:cs typeface="Tahoma"/>
              </a:rPr>
              <a:t>NEW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270752" y="2758173"/>
            <a:ext cx="1672589" cy="746760"/>
            <a:chOff x="6270752" y="2758173"/>
            <a:chExt cx="1672589" cy="746760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01510" y="2898311"/>
              <a:ext cx="941222" cy="60536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70752" y="2758173"/>
              <a:ext cx="923048" cy="746391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5116448" y="2413246"/>
            <a:ext cx="1464310" cy="64706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lang="pt-BR" sz="1000" b="1" dirty="0">
                <a:latin typeface="Tahoma"/>
                <a:cs typeface="Tahoma"/>
              </a:rPr>
              <a:t>T E C H N O L O G I E </a:t>
            </a:r>
            <a:endParaRPr sz="1000" dirty="0">
              <a:latin typeface="Tahoma"/>
              <a:cs typeface="Tahoma"/>
            </a:endParaRPr>
          </a:p>
          <a:p>
            <a:pPr marL="187325" indent="-165735">
              <a:lnSpc>
                <a:spcPct val="100000"/>
              </a:lnSpc>
              <a:spcBef>
                <a:spcPts val="605"/>
              </a:spcBef>
              <a:buFont typeface="Tahoma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Air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Tip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spcBef>
                <a:spcPts val="5"/>
              </a:spcBef>
              <a:buFont typeface="Times New Roman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V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A</a:t>
            </a:r>
            <a:r>
              <a:rPr sz="1050" spc="-80" dirty="0">
                <a:latin typeface="Verdana"/>
                <a:cs typeface="Verdana"/>
              </a:rPr>
              <a:t> </a:t>
            </a:r>
            <a:r>
              <a:rPr sz="1050" spc="-50" dirty="0">
                <a:latin typeface="Verdana"/>
                <a:cs typeface="Verdana"/>
              </a:rPr>
              <a:t>S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096383" y="1113536"/>
            <a:ext cx="10731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L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248725" y="1113536"/>
            <a:ext cx="159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093715" y="108585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123307" y="2464942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5118861" y="3479907"/>
            <a:ext cx="1489710" cy="121348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505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  <a:p>
            <a:pPr marL="177800" marR="588645" indent="-165735">
              <a:lnSpc>
                <a:spcPct val="120000"/>
              </a:lnSpc>
              <a:spcBef>
                <a:spcPts val="185"/>
              </a:spcBef>
              <a:buFont typeface="Times New Roman"/>
              <a:buChar char="►"/>
              <a:tabLst>
                <a:tab pos="187960" algn="l"/>
              </a:tabLst>
            </a:pPr>
            <a:r>
              <a:rPr sz="1050" spc="-10" dirty="0">
                <a:latin typeface="Verdana"/>
                <a:cs typeface="Verdana"/>
              </a:rPr>
              <a:t>Paulownia 	</a:t>
            </a:r>
            <a:r>
              <a:rPr sz="1050" dirty="0">
                <a:latin typeface="Verdana"/>
                <a:cs typeface="Verdana"/>
              </a:rPr>
              <a:t>wood</a:t>
            </a:r>
            <a:r>
              <a:rPr sz="1050" spc="45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core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-10" dirty="0">
                <a:latin typeface="Verdana"/>
                <a:cs typeface="Verdana"/>
              </a:rPr>
              <a:t>Fiber</a:t>
            </a:r>
            <a:endParaRPr sz="1050" dirty="0">
              <a:latin typeface="Verdana"/>
              <a:cs typeface="Verdana"/>
            </a:endParaRPr>
          </a:p>
          <a:p>
            <a:pPr marL="177800" marR="471805" indent="-165735">
              <a:lnSpc>
                <a:spcPct val="120000"/>
              </a:lnSpc>
              <a:buFont typeface="Times New Roman"/>
              <a:buChar char="►"/>
              <a:tabLst>
                <a:tab pos="194310" algn="l"/>
              </a:tabLst>
            </a:pPr>
            <a:r>
              <a:rPr sz="1050" spc="-10" dirty="0">
                <a:latin typeface="Verdana"/>
                <a:cs typeface="Verdana"/>
              </a:rPr>
              <a:t>Rectangular 	sidewall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123307" y="3502786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82889" y="4960535"/>
            <a:ext cx="390088" cy="389913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5110734" y="4809530"/>
            <a:ext cx="2544445" cy="1436932"/>
          </a:xfrm>
          <a:prstGeom prst="rect">
            <a:avLst/>
          </a:prstGeom>
        </p:spPr>
        <p:txBody>
          <a:bodyPr vert="horz" wrap="square" lIns="0" tIns="81915" rIns="0" bIns="0" rtlCol="0">
            <a:spAutoFit/>
          </a:bodyPr>
          <a:lstStyle/>
          <a:p>
            <a:pPr marL="30480">
              <a:lnSpc>
                <a:spcPct val="100000"/>
              </a:lnSpc>
              <a:spcBef>
                <a:spcPts val="645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85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solidFill>
                  <a:srgbClr val="282C3E"/>
                </a:solidFill>
                <a:latin typeface="Verdana"/>
                <a:cs typeface="Verdana"/>
              </a:rPr>
              <a:t>Bio pryskyřice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05" dirty="0">
                <a:solidFill>
                  <a:srgbClr val="282C3E"/>
                </a:solidFill>
                <a:latin typeface="Verdana"/>
                <a:cs typeface="Verdana"/>
              </a:rPr>
              <a:t>30%</a:t>
            </a:r>
            <a:r>
              <a:rPr sz="1050" spc="-60" dirty="0">
                <a:solidFill>
                  <a:srgbClr val="282C3E"/>
                </a:solidFill>
                <a:latin typeface="Verdana"/>
                <a:cs typeface="Verdana"/>
              </a:rPr>
              <a:t> </a:t>
            </a:r>
            <a:r>
              <a:rPr lang="cs-CZ" sz="1050" dirty="0" err="1">
                <a:solidFill>
                  <a:srgbClr val="282C3E"/>
                </a:solidFill>
                <a:latin typeface="Verdana"/>
                <a:cs typeface="Verdana"/>
              </a:rPr>
              <a:t>recykl</a:t>
            </a:r>
            <a:r>
              <a:rPr lang="cs-CZ" sz="1050" dirty="0">
                <a:solidFill>
                  <a:srgbClr val="282C3E"/>
                </a:solidFill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solidFill>
                  <a:srgbClr val="282C3E"/>
                </a:solidFill>
                <a:latin typeface="Verdana"/>
                <a:cs typeface="Verdana"/>
              </a:rPr>
              <a:t>Až 20% </a:t>
            </a:r>
            <a:r>
              <a:rPr lang="cs-CZ" sz="1050" spc="65" dirty="0" err="1">
                <a:solidFill>
                  <a:srgbClr val="282C3E"/>
                </a:solidFill>
                <a:latin typeface="Verdana"/>
                <a:cs typeface="Verdana"/>
              </a:rPr>
              <a:t>recykl</a:t>
            </a:r>
            <a:r>
              <a:rPr lang="cs-CZ" sz="1050" spc="65" dirty="0">
                <a:solidFill>
                  <a:srgbClr val="282C3E"/>
                </a:solidFill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pl-PL" sz="1050" dirty="0">
                <a:solidFill>
                  <a:srgbClr val="282C3E"/>
                </a:solidFill>
                <a:latin typeface="Verdana"/>
                <a:cs typeface="Verdana"/>
              </a:rPr>
              <a:t>Výroba i zdroje materiálů z Evropy 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solidFill>
                  <a:srgbClr val="282C3E"/>
                </a:solidFill>
                <a:latin typeface="Verdana"/>
                <a:cs typeface="Verdana"/>
              </a:rPr>
              <a:t>Certifikovaná "zelená energie" při výrobě</a:t>
            </a:r>
            <a:endParaRPr sz="1050" dirty="0">
              <a:latin typeface="Verdana"/>
              <a:cs typeface="Verdana"/>
            </a:endParaRPr>
          </a:p>
        </p:txBody>
      </p:sp>
      <p:pic>
        <p:nvPicPr>
          <p:cNvPr id="23" name="object 2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909338" y="4961013"/>
            <a:ext cx="252131" cy="356116"/>
          </a:xfrm>
          <a:prstGeom prst="rect">
            <a:avLst/>
          </a:prstGeom>
        </p:spPr>
      </p:pic>
      <p:sp>
        <p:nvSpPr>
          <p:cNvPr id="24" name="object 24"/>
          <p:cNvSpPr/>
          <p:nvPr/>
        </p:nvSpPr>
        <p:spPr>
          <a:xfrm>
            <a:off x="5117210" y="4850257"/>
            <a:ext cx="2817495" cy="10795"/>
          </a:xfrm>
          <a:custGeom>
            <a:avLst/>
            <a:gdLst/>
            <a:ahLst/>
            <a:cxnLst/>
            <a:rect l="l" t="t" r="r" b="b"/>
            <a:pathLst>
              <a:path w="2817495" h="10795">
                <a:moveTo>
                  <a:pt x="0" y="0"/>
                </a:moveTo>
                <a:lnTo>
                  <a:pt x="2816987" y="10668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18300" y="4344644"/>
            <a:ext cx="864895" cy="339242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18300" y="3945991"/>
            <a:ext cx="884554" cy="256057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8716771" y="1021151"/>
            <a:ext cx="2988945" cy="250068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9050" algn="just">
              <a:lnSpc>
                <a:spcPct val="100000"/>
              </a:lnSpc>
              <a:spcBef>
                <a:spcPts val="750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8720835" y="107797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710294" y="4680584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8706739" y="4644891"/>
            <a:ext cx="2501900" cy="616002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8415">
              <a:lnSpc>
                <a:spcPct val="100000"/>
              </a:lnSpc>
              <a:spcBef>
                <a:spcPts val="540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12700" marR="5080">
              <a:lnSpc>
                <a:spcPct val="120000"/>
              </a:lnSpc>
              <a:spcBef>
                <a:spcPts val="225"/>
              </a:spcBef>
            </a:pPr>
            <a:r>
              <a:rPr lang="cs-CZ" sz="1050" dirty="0">
                <a:latin typeface="Verdana"/>
                <a:cs typeface="Verdana"/>
              </a:rPr>
              <a:t>Lyžaři, kteří chtějí otevřít dveře i do </a:t>
            </a:r>
            <a:r>
              <a:rPr lang="cs-CZ" sz="1050" dirty="0" err="1">
                <a:latin typeface="Verdana"/>
                <a:cs typeface="Verdana"/>
              </a:rPr>
              <a:t>freeridu</a:t>
            </a:r>
            <a:r>
              <a:rPr lang="cs-CZ" sz="1050" dirty="0">
                <a:latin typeface="Verdana"/>
                <a:cs typeface="Verdana"/>
              </a:rPr>
              <a:t> 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8722614" y="5310585"/>
            <a:ext cx="2056764" cy="873957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635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75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-10" dirty="0">
                <a:latin typeface="Verdana"/>
                <a:cs typeface="Verdana"/>
              </a:rPr>
              <a:t>Předvídatelné</a:t>
            </a: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lang="cs-CZ" sz="1050" spc="-10" dirty="0">
                <a:latin typeface="Verdana"/>
                <a:cs typeface="Verdana"/>
              </a:rPr>
              <a:t>Lehce ovladatelné</a:t>
            </a: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lang="cs-CZ" sz="1050" spc="-20" dirty="0">
                <a:latin typeface="Verdana"/>
                <a:cs typeface="Verdana"/>
              </a:rPr>
              <a:t>Universální 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8733917" y="5349621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243331" y="2902711"/>
            <a:ext cx="1476375" cy="657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2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M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M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0" dirty="0">
                <a:latin typeface="Tahoma"/>
                <a:cs typeface="Tahoma"/>
              </a:rPr>
              <a:t>D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D</a:t>
            </a:r>
            <a:endParaRPr sz="1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050" spc="-10" dirty="0">
                <a:latin typeface="Verdana"/>
                <a:cs typeface="Verdana"/>
              </a:rPr>
              <a:t>FCOAN06</a:t>
            </a:r>
            <a:endParaRPr sz="1050">
              <a:latin typeface="Verdana"/>
              <a:cs typeface="Verdana"/>
            </a:endParaRPr>
          </a:p>
          <a:p>
            <a:pPr marL="12700" marR="454659">
              <a:lnSpc>
                <a:spcPct val="100000"/>
              </a:lnSpc>
            </a:pPr>
            <a:r>
              <a:rPr sz="1050" dirty="0">
                <a:latin typeface="Verdana"/>
                <a:cs typeface="Verdana"/>
              </a:rPr>
              <a:t>NX</a:t>
            </a:r>
            <a:r>
              <a:rPr sz="1050" spc="-100" dirty="0">
                <a:latin typeface="Verdana"/>
                <a:cs typeface="Verdana"/>
              </a:rPr>
              <a:t> </a:t>
            </a:r>
            <a:r>
              <a:rPr sz="1050" spc="-180" dirty="0">
                <a:latin typeface="Verdana"/>
                <a:cs typeface="Verdana"/>
              </a:rPr>
              <a:t>12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spc="60" dirty="0">
                <a:latin typeface="Verdana"/>
                <a:cs typeface="Verdana"/>
              </a:rPr>
              <a:t>GW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spc="-50" dirty="0">
                <a:latin typeface="Verdana"/>
                <a:cs typeface="Verdana"/>
              </a:rPr>
              <a:t>B100 </a:t>
            </a:r>
            <a:r>
              <a:rPr sz="1050" spc="-10" dirty="0">
                <a:latin typeface="Verdana"/>
                <a:cs typeface="Verdana"/>
              </a:rPr>
              <a:t>BLACK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799183" y="2902711"/>
            <a:ext cx="93726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V Á Z Á N Í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224053" y="2880995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9" name="object 39"/>
          <p:cNvGrpSpPr/>
          <p:nvPr/>
        </p:nvGrpSpPr>
        <p:grpSpPr>
          <a:xfrm>
            <a:off x="247840" y="2288032"/>
            <a:ext cx="2412365" cy="86995"/>
            <a:chOff x="247840" y="2288032"/>
            <a:chExt cx="2412365" cy="86995"/>
          </a:xfrm>
        </p:grpSpPr>
        <p:sp>
          <p:nvSpPr>
            <p:cNvPr id="40" name="object 40"/>
            <p:cNvSpPr/>
            <p:nvPr/>
          </p:nvSpPr>
          <p:spPr>
            <a:xfrm>
              <a:off x="247840" y="2288032"/>
              <a:ext cx="2412365" cy="86995"/>
            </a:xfrm>
            <a:custGeom>
              <a:avLst/>
              <a:gdLst/>
              <a:ahLst/>
              <a:cxnLst/>
              <a:rect l="l" t="t" r="r" b="b"/>
              <a:pathLst>
                <a:path w="2412365" h="86994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700"/>
                  </a:lnTo>
                  <a:lnTo>
                    <a:pt x="3428" y="26542"/>
                  </a:lnTo>
                  <a:lnTo>
                    <a:pt x="0" y="43560"/>
                  </a:lnTo>
                  <a:lnTo>
                    <a:pt x="3428" y="60451"/>
                  </a:lnTo>
                  <a:lnTo>
                    <a:pt x="12750" y="74294"/>
                  </a:lnTo>
                  <a:lnTo>
                    <a:pt x="26593" y="83565"/>
                  </a:lnTo>
                  <a:lnTo>
                    <a:pt x="43535" y="86994"/>
                  </a:lnTo>
                  <a:lnTo>
                    <a:pt x="2368486" y="86994"/>
                  </a:lnTo>
                  <a:lnTo>
                    <a:pt x="2385504" y="83565"/>
                  </a:lnTo>
                  <a:lnTo>
                    <a:pt x="2399347" y="74294"/>
                  </a:lnTo>
                  <a:lnTo>
                    <a:pt x="2408618" y="60451"/>
                  </a:lnTo>
                  <a:lnTo>
                    <a:pt x="2412047" y="43560"/>
                  </a:lnTo>
                  <a:lnTo>
                    <a:pt x="2408618" y="26542"/>
                  </a:lnTo>
                  <a:lnTo>
                    <a:pt x="2399347" y="12700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292605" y="2299208"/>
              <a:ext cx="1035685" cy="60960"/>
            </a:xfrm>
            <a:custGeom>
              <a:avLst/>
              <a:gdLst/>
              <a:ahLst/>
              <a:cxnLst/>
              <a:rect l="l" t="t" r="r" b="b"/>
              <a:pathLst>
                <a:path w="1035685" h="60960">
                  <a:moveTo>
                    <a:pt x="999108" y="0"/>
                  </a:moveTo>
                  <a:lnTo>
                    <a:pt x="36321" y="0"/>
                  </a:lnTo>
                  <a:lnTo>
                    <a:pt x="22225" y="2286"/>
                  </a:lnTo>
                  <a:lnTo>
                    <a:pt x="10668" y="8889"/>
                  </a:lnTo>
                  <a:lnTo>
                    <a:pt x="2793" y="18541"/>
                  </a:lnTo>
                  <a:lnTo>
                    <a:pt x="0" y="30479"/>
                  </a:lnTo>
                  <a:lnTo>
                    <a:pt x="2793" y="42290"/>
                  </a:lnTo>
                  <a:lnTo>
                    <a:pt x="10668" y="52069"/>
                  </a:lnTo>
                  <a:lnTo>
                    <a:pt x="22225" y="58546"/>
                  </a:lnTo>
                  <a:lnTo>
                    <a:pt x="36321" y="60959"/>
                  </a:lnTo>
                  <a:lnTo>
                    <a:pt x="999108" y="60959"/>
                  </a:lnTo>
                  <a:lnTo>
                    <a:pt x="1013332" y="58546"/>
                  </a:lnTo>
                  <a:lnTo>
                    <a:pt x="1024889" y="52069"/>
                  </a:lnTo>
                  <a:lnTo>
                    <a:pt x="1032763" y="42290"/>
                  </a:lnTo>
                  <a:lnTo>
                    <a:pt x="1035557" y="30479"/>
                  </a:lnTo>
                  <a:lnTo>
                    <a:pt x="1032763" y="18541"/>
                  </a:lnTo>
                  <a:lnTo>
                    <a:pt x="1024889" y="8889"/>
                  </a:lnTo>
                  <a:lnTo>
                    <a:pt x="1013332" y="2286"/>
                  </a:lnTo>
                  <a:lnTo>
                    <a:pt x="999108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2" name="object 42"/>
          <p:cNvGrpSpPr/>
          <p:nvPr/>
        </p:nvGrpSpPr>
        <p:grpSpPr>
          <a:xfrm>
            <a:off x="247840" y="2558288"/>
            <a:ext cx="2412365" cy="87630"/>
            <a:chOff x="247840" y="2558288"/>
            <a:chExt cx="2412365" cy="87630"/>
          </a:xfrm>
        </p:grpSpPr>
        <p:sp>
          <p:nvSpPr>
            <p:cNvPr id="43" name="object 43"/>
            <p:cNvSpPr/>
            <p:nvPr/>
          </p:nvSpPr>
          <p:spPr>
            <a:xfrm>
              <a:off x="247840" y="2558288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826"/>
                  </a:lnTo>
                  <a:lnTo>
                    <a:pt x="3428" y="26670"/>
                  </a:lnTo>
                  <a:lnTo>
                    <a:pt x="0" y="43561"/>
                  </a:lnTo>
                  <a:lnTo>
                    <a:pt x="3428" y="60578"/>
                  </a:lnTo>
                  <a:lnTo>
                    <a:pt x="12750" y="74422"/>
                  </a:lnTo>
                  <a:lnTo>
                    <a:pt x="26593" y="83692"/>
                  </a:lnTo>
                  <a:lnTo>
                    <a:pt x="43535" y="87122"/>
                  </a:lnTo>
                  <a:lnTo>
                    <a:pt x="2368486" y="87122"/>
                  </a:lnTo>
                  <a:lnTo>
                    <a:pt x="2385504" y="83692"/>
                  </a:lnTo>
                  <a:lnTo>
                    <a:pt x="2399347" y="74422"/>
                  </a:lnTo>
                  <a:lnTo>
                    <a:pt x="2408618" y="60578"/>
                  </a:lnTo>
                  <a:lnTo>
                    <a:pt x="2412047" y="43561"/>
                  </a:lnTo>
                  <a:lnTo>
                    <a:pt x="2408618" y="26670"/>
                  </a:lnTo>
                  <a:lnTo>
                    <a:pt x="2399347" y="12826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833043" y="2569972"/>
              <a:ext cx="1035685" cy="61594"/>
            </a:xfrm>
            <a:custGeom>
              <a:avLst/>
              <a:gdLst/>
              <a:ahLst/>
              <a:cxnLst/>
              <a:rect l="l" t="t" r="r" b="b"/>
              <a:pathLst>
                <a:path w="1035685" h="61594">
                  <a:moveTo>
                    <a:pt x="999185" y="0"/>
                  </a:moveTo>
                  <a:lnTo>
                    <a:pt x="36423" y="0"/>
                  </a:lnTo>
                  <a:lnTo>
                    <a:pt x="22250" y="2412"/>
                  </a:lnTo>
                  <a:lnTo>
                    <a:pt x="10668" y="9016"/>
                  </a:lnTo>
                  <a:lnTo>
                    <a:pt x="2870" y="18668"/>
                  </a:lnTo>
                  <a:lnTo>
                    <a:pt x="0" y="30479"/>
                  </a:lnTo>
                  <a:lnTo>
                    <a:pt x="2870" y="42417"/>
                  </a:lnTo>
                  <a:lnTo>
                    <a:pt x="10668" y="52069"/>
                  </a:lnTo>
                  <a:lnTo>
                    <a:pt x="22250" y="58674"/>
                  </a:lnTo>
                  <a:lnTo>
                    <a:pt x="36423" y="61087"/>
                  </a:lnTo>
                  <a:lnTo>
                    <a:pt x="999185" y="61087"/>
                  </a:lnTo>
                  <a:lnTo>
                    <a:pt x="1013409" y="58674"/>
                  </a:lnTo>
                  <a:lnTo>
                    <a:pt x="1024966" y="52069"/>
                  </a:lnTo>
                  <a:lnTo>
                    <a:pt x="1032713" y="42417"/>
                  </a:lnTo>
                  <a:lnTo>
                    <a:pt x="1035634" y="30479"/>
                  </a:lnTo>
                  <a:lnTo>
                    <a:pt x="1032713" y="18668"/>
                  </a:lnTo>
                  <a:lnTo>
                    <a:pt x="1024966" y="9016"/>
                  </a:lnTo>
                  <a:lnTo>
                    <a:pt x="1013409" y="2412"/>
                  </a:lnTo>
                  <a:lnTo>
                    <a:pt x="999185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496620" y="2383663"/>
            <a:ext cx="21717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152245" y="2383663"/>
            <a:ext cx="5969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096770" y="2383663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07009" y="2653029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211681" y="2653029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068829" y="2653029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pic>
        <p:nvPicPr>
          <p:cNvPr id="51" name="object 51" descr="Une image contenant vaisseau spatial  Le contenu généré par l’IA peut être incorrect.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59447" y="3815753"/>
            <a:ext cx="2068957" cy="951445"/>
          </a:xfrm>
          <a:prstGeom prst="rect">
            <a:avLst/>
          </a:prstGeom>
        </p:spPr>
      </p:pic>
      <p:sp>
        <p:nvSpPr>
          <p:cNvPr id="52" name="object 52"/>
          <p:cNvSpPr txBox="1"/>
          <p:nvPr/>
        </p:nvSpPr>
        <p:spPr>
          <a:xfrm>
            <a:off x="5136260" y="369824"/>
            <a:ext cx="3549610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cs-CZ" sz="1100" b="1" i="1" spc="385" dirty="0">
                <a:latin typeface="Verdana"/>
                <a:cs typeface="Verdana"/>
              </a:rPr>
              <a:t>Universální </a:t>
            </a:r>
            <a:r>
              <a:rPr sz="1100" b="1" i="1" spc="-65" dirty="0">
                <a:latin typeface="Verdana"/>
                <a:cs typeface="Verdana"/>
              </a:rPr>
              <a:t>f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95" dirty="0">
                <a:latin typeface="Verdana"/>
                <a:cs typeface="Verdana"/>
              </a:rPr>
              <a:t>r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e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e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95" dirty="0">
                <a:latin typeface="Verdana"/>
                <a:cs typeface="Verdana"/>
              </a:rPr>
              <a:t>r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i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30" dirty="0">
                <a:latin typeface="Verdana"/>
                <a:cs typeface="Verdana"/>
              </a:rPr>
              <a:t>d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e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54" name="TextovéPole 53">
            <a:extLst>
              <a:ext uri="{FF2B5EF4-FFF2-40B4-BE49-F238E27FC236}">
                <a16:creationId xmlns:a16="http://schemas.microsoft.com/office/drawing/2014/main" id="{FF08623A-6675-319D-1A36-11F2499E2648}"/>
              </a:ext>
            </a:extLst>
          </p:cNvPr>
          <p:cNvSpPr txBox="1"/>
          <p:nvPr/>
        </p:nvSpPr>
        <p:spPr>
          <a:xfrm>
            <a:off x="8716771" y="1295400"/>
            <a:ext cx="2958044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Lyže Rossignol Soul 92 jsou nejnovějším přírůstkem do rodiny Soul – jedná se o mírně užší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all-mountainový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skvost určený pro středně pokročilé a pokročilé lyžaře, kteří hledají maximální všestrannost jak na sjezdovkách, tak mimo ně. Jsou vybaveny všemi našimi oblíbenými technologiemi pro terén mimo sjezdovku, jako je Air Tip, díky kterému jsou lehké a hbité, progresivní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sidecut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a rocker v přední a zadní části pro vynikající hravost.  Přesto drží na sjezdovce jako šampión díky našemu systému tlumení vibrací a centrálnímu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titanalovému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nosníku pod vázáním. Nabízí pohodovou předvídatelnost pro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all-mountain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lyžování se vší zábavou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freeridu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. Vyrobeno za  použití ekologické pryskyřice biologického původu a jádra z topolového dřeva s certifikátem PEFC.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09492" y="116203"/>
            <a:ext cx="537159" cy="666838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2908" y="120175"/>
            <a:ext cx="537159" cy="6668387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6270752" y="2792831"/>
            <a:ext cx="1672589" cy="711835"/>
            <a:chOff x="6270752" y="2792831"/>
            <a:chExt cx="1672589" cy="71183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70752" y="2890966"/>
              <a:ext cx="923048" cy="61359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01510" y="2792831"/>
              <a:ext cx="941222" cy="710844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6608444" y="3736594"/>
            <a:ext cx="141668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Tip</a:t>
            </a:r>
            <a:r>
              <a:rPr sz="1050" spc="-5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and</a:t>
            </a:r>
            <a:r>
              <a:rPr sz="1050" spc="-65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Tail</a:t>
            </a:r>
            <a:r>
              <a:rPr sz="1050" spc="-5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608444" y="4168266"/>
            <a:ext cx="150368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Progressive</a:t>
            </a:r>
            <a:r>
              <a:rPr sz="1050" spc="-8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5160" y="248538"/>
            <a:ext cx="2549525" cy="727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95"/>
              </a:lnSpc>
              <a:spcBef>
                <a:spcPts val="100"/>
              </a:spcBef>
            </a:pPr>
            <a:r>
              <a:rPr sz="1100" spc="80" dirty="0">
                <a:solidFill>
                  <a:srgbClr val="7E7E7E"/>
                </a:solidFill>
                <a:latin typeface="Verdana"/>
                <a:cs typeface="Verdana"/>
              </a:rPr>
              <a:t>WOMEN</a:t>
            </a:r>
            <a:r>
              <a:rPr sz="1100" spc="-9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9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80" dirty="0">
                <a:solidFill>
                  <a:srgbClr val="7E7E7E"/>
                </a:solidFill>
                <a:latin typeface="Verdana"/>
                <a:cs typeface="Verdana"/>
              </a:rPr>
              <a:t>-</a:t>
            </a:r>
            <a:r>
              <a:rPr sz="1100" spc="-7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FREERIDE</a:t>
            </a:r>
            <a:endParaRPr sz="1100" dirty="0">
              <a:latin typeface="Verdana"/>
              <a:cs typeface="Verdana"/>
            </a:endParaRPr>
          </a:p>
          <a:p>
            <a:pPr marL="12700">
              <a:lnSpc>
                <a:spcPts val="2855"/>
              </a:lnSpc>
            </a:pP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S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5" dirty="0">
                <a:solidFill>
                  <a:srgbClr val="030505"/>
                </a:solidFill>
                <a:latin typeface="Tahoma"/>
                <a:cs typeface="Tahoma"/>
              </a:rPr>
              <a:t>O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05" dirty="0">
                <a:solidFill>
                  <a:srgbClr val="030505"/>
                </a:solidFill>
                <a:latin typeface="Tahoma"/>
                <a:cs typeface="Tahoma"/>
              </a:rPr>
              <a:t>U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65" dirty="0">
                <a:solidFill>
                  <a:srgbClr val="030505"/>
                </a:solidFill>
                <a:latin typeface="Tahoma"/>
                <a:cs typeface="Tahoma"/>
              </a:rPr>
              <a:t>L</a:t>
            </a:r>
            <a:r>
              <a:rPr sz="2400" b="1" spc="170" dirty="0">
                <a:solidFill>
                  <a:srgbClr val="030505"/>
                </a:solidFill>
                <a:latin typeface="Tahoma"/>
                <a:cs typeface="Tahoma"/>
              </a:rPr>
              <a:t>  </a:t>
            </a:r>
            <a:r>
              <a:rPr sz="2400" b="1" spc="320" dirty="0">
                <a:solidFill>
                  <a:srgbClr val="030505"/>
                </a:solidFill>
                <a:latin typeface="Tahoma"/>
                <a:cs typeface="Tahoma"/>
              </a:rPr>
              <a:t>W</a:t>
            </a:r>
            <a:r>
              <a:rPr sz="2400" b="1" spc="175" dirty="0">
                <a:solidFill>
                  <a:srgbClr val="030505"/>
                </a:solidFill>
                <a:latin typeface="Tahoma"/>
                <a:cs typeface="Tahoma"/>
              </a:rPr>
              <a:t>  </a:t>
            </a:r>
            <a:r>
              <a:rPr sz="2400" b="1" spc="-595" dirty="0">
                <a:solidFill>
                  <a:srgbClr val="030505"/>
                </a:solidFill>
                <a:latin typeface="Tahoma"/>
                <a:cs typeface="Tahoma"/>
              </a:rPr>
              <a:t>1</a:t>
            </a:r>
            <a:r>
              <a:rPr sz="2400" b="1" spc="-17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90" dirty="0">
                <a:solidFill>
                  <a:srgbClr val="030505"/>
                </a:solidFill>
                <a:latin typeface="Tahoma"/>
                <a:cs typeface="Tahoma"/>
              </a:rPr>
              <a:t>0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50" dirty="0">
                <a:solidFill>
                  <a:srgbClr val="030505"/>
                </a:solidFill>
                <a:latin typeface="Tahoma"/>
                <a:cs typeface="Tahoma"/>
              </a:rPr>
              <a:t>2</a:t>
            </a:r>
            <a:endParaRPr sz="24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RAPMR01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5160" y="1109852"/>
            <a:ext cx="2094230" cy="10318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927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Verdana"/>
                <a:cs typeface="Verdana"/>
              </a:rPr>
              <a:t>RAPMR01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SOUL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spc="130" dirty="0">
                <a:latin typeface="Verdana"/>
                <a:cs typeface="Verdana"/>
              </a:rPr>
              <a:t>W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105" dirty="0">
                <a:latin typeface="Verdana"/>
                <a:cs typeface="Verdana"/>
              </a:rPr>
              <a:t>102 </a:t>
            </a:r>
            <a:r>
              <a:rPr sz="1100" spc="75" dirty="0">
                <a:latin typeface="Verdana"/>
                <a:cs typeface="Verdana"/>
              </a:rPr>
              <a:t>OPEN</a:t>
            </a:r>
            <a:r>
              <a:rPr sz="1100" spc="-110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100" dirty="0">
                <a:latin typeface="Verdana"/>
                <a:cs typeface="Verdana"/>
              </a:rPr>
              <a:t> </a:t>
            </a:r>
            <a:r>
              <a:rPr lang="cs-CZ" sz="1100" b="1" spc="30" dirty="0">
                <a:latin typeface="Tahoma"/>
                <a:cs typeface="Tahoma"/>
              </a:rPr>
              <a:t>16 590,- </a:t>
            </a:r>
            <a:endParaRPr sz="1100" dirty="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</a:pPr>
            <a:r>
              <a:rPr sz="1100" spc="55" dirty="0">
                <a:latin typeface="Verdana"/>
                <a:cs typeface="Verdana"/>
              </a:rPr>
              <a:t>RRPMR04</a:t>
            </a:r>
            <a:r>
              <a:rPr sz="1100" spc="-11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SOUL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130" dirty="0">
                <a:latin typeface="Verdana"/>
                <a:cs typeface="Verdana"/>
              </a:rPr>
              <a:t>W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spc="-125" dirty="0">
                <a:latin typeface="Verdana"/>
                <a:cs typeface="Verdana"/>
              </a:rPr>
              <a:t>102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spc="50" dirty="0">
                <a:latin typeface="Verdana"/>
                <a:cs typeface="Verdana"/>
              </a:rPr>
              <a:t>OPEN </a:t>
            </a:r>
            <a:r>
              <a:rPr sz="1100" dirty="0">
                <a:latin typeface="Verdana"/>
                <a:cs typeface="Verdana"/>
              </a:rPr>
              <a:t>KONECT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NX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spc="-195" dirty="0">
                <a:latin typeface="Verdana"/>
                <a:cs typeface="Verdana"/>
              </a:rPr>
              <a:t>12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lang="cs-CZ" sz="1100" b="1" spc="35" dirty="0">
                <a:latin typeface="Tahoma"/>
                <a:cs typeface="Tahoma"/>
              </a:rPr>
              <a:t>20 990,-</a:t>
            </a:r>
            <a:r>
              <a:rPr sz="1100" b="1" spc="35" dirty="0">
                <a:latin typeface="Tahoma"/>
                <a:cs typeface="Tahoma"/>
              </a:rPr>
              <a:t> </a:t>
            </a:r>
            <a:r>
              <a:rPr sz="1100" dirty="0">
                <a:latin typeface="Verdana"/>
                <a:cs typeface="Verdana"/>
              </a:rPr>
              <a:t>RRPMR05</a:t>
            </a:r>
            <a:r>
              <a:rPr sz="1100" spc="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SOUL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spc="130" dirty="0">
                <a:latin typeface="Verdana"/>
                <a:cs typeface="Verdana"/>
              </a:rPr>
              <a:t>W</a:t>
            </a:r>
            <a:r>
              <a:rPr sz="1100" spc="-5" dirty="0">
                <a:latin typeface="Verdana"/>
                <a:cs typeface="Verdana"/>
              </a:rPr>
              <a:t> </a:t>
            </a:r>
            <a:r>
              <a:rPr sz="1100" spc="-125" dirty="0">
                <a:latin typeface="Verdana"/>
                <a:cs typeface="Verdana"/>
              </a:rPr>
              <a:t>102</a:t>
            </a:r>
            <a:r>
              <a:rPr sz="1100" spc="-10" dirty="0">
                <a:latin typeface="Verdana"/>
                <a:cs typeface="Verdana"/>
              </a:rPr>
              <a:t> </a:t>
            </a:r>
            <a:r>
              <a:rPr sz="1100" spc="50" dirty="0">
                <a:latin typeface="Verdana"/>
                <a:cs typeface="Verdana"/>
              </a:rPr>
              <a:t>OPEN </a:t>
            </a:r>
            <a:r>
              <a:rPr sz="1100" dirty="0">
                <a:latin typeface="Verdana"/>
                <a:cs typeface="Verdana"/>
              </a:rPr>
              <a:t>PIVOT</a:t>
            </a:r>
            <a:r>
              <a:rPr sz="1100" spc="-105" dirty="0">
                <a:latin typeface="Verdana"/>
                <a:cs typeface="Verdana"/>
              </a:rPr>
              <a:t> </a:t>
            </a:r>
            <a:r>
              <a:rPr sz="1100" spc="-310" dirty="0">
                <a:latin typeface="Verdana"/>
                <a:cs typeface="Verdana"/>
              </a:rPr>
              <a:t>11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95" dirty="0">
                <a:latin typeface="Verdana"/>
                <a:cs typeface="Verdana"/>
              </a:rPr>
              <a:t> </a:t>
            </a:r>
            <a:r>
              <a:rPr lang="cs-CZ" sz="1100" b="1" spc="-20" dirty="0">
                <a:latin typeface="Tahoma"/>
                <a:cs typeface="Tahoma"/>
              </a:rPr>
              <a:t>23 490,- </a:t>
            </a:r>
            <a:endParaRPr sz="1100" dirty="0">
              <a:latin typeface="Tahoma"/>
              <a:cs typeface="Tahoma"/>
            </a:endParaRPr>
          </a:p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5123307" y="1343252"/>
          <a:ext cx="2929255" cy="11201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29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7325">
                <a:tc>
                  <a:txBody>
                    <a:bodyPr/>
                    <a:lstStyle/>
                    <a:p>
                      <a:pPr>
                        <a:lnSpc>
                          <a:spcPts val="1230"/>
                        </a:lnSpc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OPEN/</a:t>
                      </a:r>
                      <a:r>
                        <a:rPr sz="1050" spc="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KONECT</a:t>
                      </a:r>
                      <a:r>
                        <a:rPr sz="1050" spc="1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14" dirty="0">
                          <a:latin typeface="Verdana"/>
                          <a:cs typeface="Verdana"/>
                        </a:rPr>
                        <a:t>150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156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164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0" dirty="0">
                          <a:latin typeface="Verdana"/>
                          <a:cs typeface="Verdana"/>
                        </a:rPr>
                        <a:t>172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180 </a:t>
                      </a:r>
                      <a:r>
                        <a:rPr sz="1050" spc="3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135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85" dirty="0">
                          <a:latin typeface="Verdana"/>
                          <a:cs typeface="Verdana"/>
                        </a:rPr>
                        <a:t>101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125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85" dirty="0">
                          <a:latin typeface="Verdana"/>
                          <a:cs typeface="Verdana"/>
                        </a:rPr>
                        <a:t>15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(164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3,7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(164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2" name="object 12" descr="Une image contenant outil, chaussure  Le contenu généré par l’IA peut être incorrect.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1837" y="3678250"/>
            <a:ext cx="1824101" cy="1151940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1777218" y="96393"/>
            <a:ext cx="396240" cy="36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1100" b="1" spc="-25" dirty="0">
                <a:solidFill>
                  <a:srgbClr val="FCFBFF"/>
                </a:solidFill>
                <a:latin typeface="Tahoma"/>
                <a:cs typeface="Tahoma"/>
              </a:rPr>
              <a:t>RE</a:t>
            </a:r>
            <a:endParaRPr sz="11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100" b="1" spc="55" dirty="0">
                <a:solidFill>
                  <a:srgbClr val="FCFBFF"/>
                </a:solidFill>
                <a:latin typeface="Tahoma"/>
                <a:cs typeface="Tahoma"/>
              </a:rPr>
              <a:t>NEW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43331" y="2902711"/>
            <a:ext cx="1476375" cy="657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2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M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M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0" dirty="0">
                <a:latin typeface="Tahoma"/>
                <a:cs typeface="Tahoma"/>
              </a:rPr>
              <a:t>D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D</a:t>
            </a:r>
            <a:endParaRPr sz="1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050" spc="-10" dirty="0">
                <a:latin typeface="Verdana"/>
                <a:cs typeface="Verdana"/>
              </a:rPr>
              <a:t>FCPPC03</a:t>
            </a:r>
            <a:endParaRPr sz="1050">
              <a:latin typeface="Verdana"/>
              <a:cs typeface="Verdana"/>
            </a:endParaRPr>
          </a:p>
          <a:p>
            <a:pPr marL="12700" marR="46355">
              <a:lnSpc>
                <a:spcPct val="100000"/>
              </a:lnSpc>
            </a:pPr>
            <a:r>
              <a:rPr sz="1050" dirty="0">
                <a:latin typeface="Verdana"/>
                <a:cs typeface="Verdana"/>
              </a:rPr>
              <a:t>PIVOT</a:t>
            </a:r>
            <a:r>
              <a:rPr sz="1050" spc="-114" dirty="0">
                <a:latin typeface="Verdana"/>
                <a:cs typeface="Verdana"/>
              </a:rPr>
              <a:t> </a:t>
            </a:r>
            <a:r>
              <a:rPr sz="1050" spc="-75" dirty="0">
                <a:latin typeface="Verdana"/>
                <a:cs typeface="Verdana"/>
              </a:rPr>
              <a:t>2.0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spc="-285" dirty="0">
                <a:latin typeface="Verdana"/>
                <a:cs typeface="Verdana"/>
              </a:rPr>
              <a:t>11</a:t>
            </a:r>
            <a:r>
              <a:rPr sz="1050" spc="-95" dirty="0">
                <a:latin typeface="Verdana"/>
                <a:cs typeface="Verdana"/>
              </a:rPr>
              <a:t> </a:t>
            </a:r>
            <a:r>
              <a:rPr sz="1050" spc="60" dirty="0">
                <a:latin typeface="Verdana"/>
                <a:cs typeface="Verdana"/>
              </a:rPr>
              <a:t>GW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70" dirty="0">
                <a:latin typeface="Verdana"/>
                <a:cs typeface="Verdana"/>
              </a:rPr>
              <a:t>B105 </a:t>
            </a:r>
            <a:r>
              <a:rPr sz="1050" spc="-10" dirty="0">
                <a:latin typeface="Verdana"/>
                <a:cs typeface="Verdana"/>
              </a:rPr>
              <a:t>LAGOON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799183" y="2902711"/>
            <a:ext cx="93726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V Á Z Á N Í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24053" y="2880995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247840" y="2288032"/>
            <a:ext cx="2412365" cy="86995"/>
            <a:chOff x="247840" y="2288032"/>
            <a:chExt cx="2412365" cy="86995"/>
          </a:xfrm>
        </p:grpSpPr>
        <p:sp>
          <p:nvSpPr>
            <p:cNvPr id="19" name="object 19"/>
            <p:cNvSpPr/>
            <p:nvPr/>
          </p:nvSpPr>
          <p:spPr>
            <a:xfrm>
              <a:off x="247840" y="2288032"/>
              <a:ext cx="2412365" cy="86995"/>
            </a:xfrm>
            <a:custGeom>
              <a:avLst/>
              <a:gdLst/>
              <a:ahLst/>
              <a:cxnLst/>
              <a:rect l="l" t="t" r="r" b="b"/>
              <a:pathLst>
                <a:path w="2412365" h="86994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700"/>
                  </a:lnTo>
                  <a:lnTo>
                    <a:pt x="3428" y="26542"/>
                  </a:lnTo>
                  <a:lnTo>
                    <a:pt x="0" y="43560"/>
                  </a:lnTo>
                  <a:lnTo>
                    <a:pt x="3428" y="60451"/>
                  </a:lnTo>
                  <a:lnTo>
                    <a:pt x="12750" y="74294"/>
                  </a:lnTo>
                  <a:lnTo>
                    <a:pt x="26593" y="83565"/>
                  </a:lnTo>
                  <a:lnTo>
                    <a:pt x="43535" y="86994"/>
                  </a:lnTo>
                  <a:lnTo>
                    <a:pt x="2368486" y="86994"/>
                  </a:lnTo>
                  <a:lnTo>
                    <a:pt x="2385504" y="83565"/>
                  </a:lnTo>
                  <a:lnTo>
                    <a:pt x="2399347" y="74294"/>
                  </a:lnTo>
                  <a:lnTo>
                    <a:pt x="2408618" y="60451"/>
                  </a:lnTo>
                  <a:lnTo>
                    <a:pt x="2412047" y="43560"/>
                  </a:lnTo>
                  <a:lnTo>
                    <a:pt x="2408618" y="26542"/>
                  </a:lnTo>
                  <a:lnTo>
                    <a:pt x="2399347" y="12700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297558" y="2302002"/>
              <a:ext cx="1158240" cy="60960"/>
            </a:xfrm>
            <a:custGeom>
              <a:avLst/>
              <a:gdLst/>
              <a:ahLst/>
              <a:cxnLst/>
              <a:rect l="l" t="t" r="r" b="b"/>
              <a:pathLst>
                <a:path w="1158239" h="60960">
                  <a:moveTo>
                    <a:pt x="1118361" y="0"/>
                  </a:moveTo>
                  <a:lnTo>
                    <a:pt x="40004" y="0"/>
                  </a:lnTo>
                  <a:lnTo>
                    <a:pt x="24510" y="2412"/>
                  </a:lnTo>
                  <a:lnTo>
                    <a:pt x="11810" y="8889"/>
                  </a:lnTo>
                  <a:lnTo>
                    <a:pt x="3175" y="18542"/>
                  </a:lnTo>
                  <a:lnTo>
                    <a:pt x="0" y="30352"/>
                  </a:lnTo>
                  <a:lnTo>
                    <a:pt x="3175" y="42290"/>
                  </a:lnTo>
                  <a:lnTo>
                    <a:pt x="11810" y="51943"/>
                  </a:lnTo>
                  <a:lnTo>
                    <a:pt x="24510" y="58420"/>
                  </a:lnTo>
                  <a:lnTo>
                    <a:pt x="40004" y="60833"/>
                  </a:lnTo>
                  <a:lnTo>
                    <a:pt x="1118361" y="60833"/>
                  </a:lnTo>
                  <a:lnTo>
                    <a:pt x="1133855" y="58420"/>
                  </a:lnTo>
                  <a:lnTo>
                    <a:pt x="1146555" y="51943"/>
                  </a:lnTo>
                  <a:lnTo>
                    <a:pt x="1155192" y="42290"/>
                  </a:lnTo>
                  <a:lnTo>
                    <a:pt x="1158240" y="30352"/>
                  </a:lnTo>
                  <a:lnTo>
                    <a:pt x="1155192" y="18542"/>
                  </a:lnTo>
                  <a:lnTo>
                    <a:pt x="1146555" y="8889"/>
                  </a:lnTo>
                  <a:lnTo>
                    <a:pt x="1133855" y="2412"/>
                  </a:lnTo>
                  <a:lnTo>
                    <a:pt x="1118361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247840" y="2558288"/>
            <a:ext cx="2412365" cy="87630"/>
            <a:chOff x="247840" y="2558288"/>
            <a:chExt cx="2412365" cy="87630"/>
          </a:xfrm>
        </p:grpSpPr>
        <p:sp>
          <p:nvSpPr>
            <p:cNvPr id="22" name="object 22"/>
            <p:cNvSpPr/>
            <p:nvPr/>
          </p:nvSpPr>
          <p:spPr>
            <a:xfrm>
              <a:off x="247840" y="2558288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826"/>
                  </a:lnTo>
                  <a:lnTo>
                    <a:pt x="3428" y="26670"/>
                  </a:lnTo>
                  <a:lnTo>
                    <a:pt x="0" y="43561"/>
                  </a:lnTo>
                  <a:lnTo>
                    <a:pt x="3428" y="60578"/>
                  </a:lnTo>
                  <a:lnTo>
                    <a:pt x="12750" y="74422"/>
                  </a:lnTo>
                  <a:lnTo>
                    <a:pt x="26593" y="83692"/>
                  </a:lnTo>
                  <a:lnTo>
                    <a:pt x="43535" y="87122"/>
                  </a:lnTo>
                  <a:lnTo>
                    <a:pt x="2368486" y="87122"/>
                  </a:lnTo>
                  <a:lnTo>
                    <a:pt x="2385504" y="83692"/>
                  </a:lnTo>
                  <a:lnTo>
                    <a:pt x="2399347" y="74422"/>
                  </a:lnTo>
                  <a:lnTo>
                    <a:pt x="2408618" y="60578"/>
                  </a:lnTo>
                  <a:lnTo>
                    <a:pt x="2412047" y="43561"/>
                  </a:lnTo>
                  <a:lnTo>
                    <a:pt x="2408618" y="26670"/>
                  </a:lnTo>
                  <a:lnTo>
                    <a:pt x="2399347" y="12826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582038" y="2569210"/>
              <a:ext cx="1028065" cy="61594"/>
            </a:xfrm>
            <a:custGeom>
              <a:avLst/>
              <a:gdLst/>
              <a:ahLst/>
              <a:cxnLst/>
              <a:rect l="l" t="t" r="r" b="b"/>
              <a:pathLst>
                <a:path w="1028064" h="61594">
                  <a:moveTo>
                    <a:pt x="997204" y="0"/>
                  </a:moveTo>
                  <a:lnTo>
                    <a:pt x="30607" y="0"/>
                  </a:lnTo>
                  <a:lnTo>
                    <a:pt x="18669" y="2412"/>
                  </a:lnTo>
                  <a:lnTo>
                    <a:pt x="8890" y="8889"/>
                  </a:lnTo>
                  <a:lnTo>
                    <a:pt x="2413" y="18668"/>
                  </a:lnTo>
                  <a:lnTo>
                    <a:pt x="0" y="30606"/>
                  </a:lnTo>
                  <a:lnTo>
                    <a:pt x="2413" y="42417"/>
                  </a:lnTo>
                  <a:lnTo>
                    <a:pt x="8890" y="52197"/>
                  </a:lnTo>
                  <a:lnTo>
                    <a:pt x="18669" y="58800"/>
                  </a:lnTo>
                  <a:lnTo>
                    <a:pt x="30607" y="61213"/>
                  </a:lnTo>
                  <a:lnTo>
                    <a:pt x="997204" y="61213"/>
                  </a:lnTo>
                  <a:lnTo>
                    <a:pt x="1009142" y="58800"/>
                  </a:lnTo>
                  <a:lnTo>
                    <a:pt x="1018794" y="52197"/>
                  </a:lnTo>
                  <a:lnTo>
                    <a:pt x="1025398" y="42417"/>
                  </a:lnTo>
                  <a:lnTo>
                    <a:pt x="1027811" y="30606"/>
                  </a:lnTo>
                  <a:lnTo>
                    <a:pt x="1025398" y="18668"/>
                  </a:lnTo>
                  <a:lnTo>
                    <a:pt x="1018794" y="8889"/>
                  </a:lnTo>
                  <a:lnTo>
                    <a:pt x="1009142" y="2412"/>
                  </a:lnTo>
                  <a:lnTo>
                    <a:pt x="997204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496620" y="2383663"/>
            <a:ext cx="21717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52245" y="2383663"/>
            <a:ext cx="5969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096770" y="2383663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07009" y="2653029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211681" y="2653029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068829" y="2653029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717026" y="4742840"/>
            <a:ext cx="2941574" cy="57329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95"/>
              </a:spcBef>
            </a:pPr>
            <a:r>
              <a:rPr lang="cs-CZ" sz="1050" dirty="0">
                <a:latin typeface="Verdana"/>
                <a:cs typeface="Verdana"/>
              </a:rPr>
              <a:t>Pokročilé a středně pokročilé </a:t>
            </a:r>
            <a:r>
              <a:rPr lang="cs-CZ" sz="1050" dirty="0" err="1">
                <a:latin typeface="Verdana"/>
                <a:cs typeface="Verdana"/>
              </a:rPr>
              <a:t>freeriderky</a:t>
            </a:r>
            <a:r>
              <a:rPr lang="cs-CZ" sz="1050" dirty="0">
                <a:latin typeface="Verdana"/>
                <a:cs typeface="Verdana"/>
              </a:rPr>
              <a:t>, které rády lyžují v nejrůznějších terénech a za různých sněhových podmínek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8716771" y="1021151"/>
            <a:ext cx="2764155" cy="250068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9050" algn="just">
              <a:lnSpc>
                <a:spcPct val="100000"/>
              </a:lnSpc>
              <a:spcBef>
                <a:spcPts val="750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8720835" y="107797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720835" y="4541646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744457" y="5413883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8732901" y="5375086"/>
            <a:ext cx="2056764" cy="1073371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5875">
              <a:lnSpc>
                <a:spcPct val="100000"/>
              </a:lnSpc>
              <a:spcBef>
                <a:spcPts val="630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75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-10" dirty="0">
                <a:latin typeface="Verdana"/>
                <a:cs typeface="Verdana"/>
              </a:rPr>
              <a:t>Předvídatelné</a:t>
            </a: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sz="1050" dirty="0" err="1">
                <a:latin typeface="Verdana"/>
                <a:cs typeface="Verdana"/>
              </a:rPr>
              <a:t>Agil</a:t>
            </a:r>
            <a:r>
              <a:rPr lang="cs-CZ" sz="1050" dirty="0">
                <a:latin typeface="Verdana"/>
                <a:cs typeface="Verdana"/>
              </a:rPr>
              <a:t>ní</a:t>
            </a:r>
            <a:r>
              <a:rPr sz="1050" spc="-40" dirty="0">
                <a:latin typeface="Verdana"/>
                <a:cs typeface="Verdana"/>
              </a:rPr>
              <a:t> </a:t>
            </a:r>
            <a:r>
              <a:rPr sz="1050" spc="-70" dirty="0">
                <a:latin typeface="Verdana"/>
                <a:cs typeface="Verdana"/>
              </a:rPr>
              <a:t>&amp;</a:t>
            </a:r>
            <a:r>
              <a:rPr sz="1050" spc="-55" dirty="0">
                <a:latin typeface="Verdana"/>
                <a:cs typeface="Verdana"/>
              </a:rPr>
              <a:t> </a:t>
            </a:r>
            <a:r>
              <a:rPr lang="cs-CZ" sz="1050" spc="-10" dirty="0">
                <a:latin typeface="Verdana"/>
                <a:cs typeface="Verdana"/>
              </a:rPr>
              <a:t>dobře ovladatelné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-10" dirty="0">
                <a:latin typeface="Verdana"/>
                <a:cs typeface="Verdana"/>
              </a:rPr>
              <a:t>Bez námahy</a:t>
            </a: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-10" dirty="0">
                <a:latin typeface="Verdana"/>
                <a:cs typeface="Verdana"/>
              </a:rPr>
              <a:t>Nízká hmotnost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723503" y="4562347"/>
            <a:ext cx="185864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116448" y="2413246"/>
            <a:ext cx="1464310" cy="80708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lang="pt-BR" sz="1000" b="1" dirty="0">
                <a:latin typeface="Tahoma"/>
                <a:cs typeface="Tahoma"/>
              </a:rPr>
              <a:t>T E C H N O L O G I E </a:t>
            </a:r>
            <a:endParaRPr sz="1000" dirty="0">
              <a:latin typeface="Tahoma"/>
              <a:cs typeface="Tahoma"/>
            </a:endParaRPr>
          </a:p>
          <a:p>
            <a:pPr marL="187325" indent="-165735">
              <a:lnSpc>
                <a:spcPct val="100000"/>
              </a:lnSpc>
              <a:spcBef>
                <a:spcPts val="605"/>
              </a:spcBef>
              <a:buFont typeface="Tahoma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Air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Tip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spcBef>
                <a:spcPts val="5"/>
              </a:spcBef>
              <a:buFont typeface="Times New Roman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V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A</a:t>
            </a:r>
            <a:r>
              <a:rPr sz="1050" spc="-80" dirty="0">
                <a:latin typeface="Verdana"/>
                <a:cs typeface="Verdana"/>
              </a:rPr>
              <a:t> </a:t>
            </a:r>
            <a:r>
              <a:rPr sz="1050" spc="-50" dirty="0">
                <a:latin typeface="Verdana"/>
                <a:cs typeface="Verdana"/>
              </a:rPr>
              <a:t>S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buFont typeface="Times New Roman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Boost</a:t>
            </a:r>
            <a:r>
              <a:rPr sz="1050" spc="-35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Flex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096383" y="1113536"/>
            <a:ext cx="10731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L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248725" y="1113536"/>
            <a:ext cx="159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5093715" y="108585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123307" y="2464942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5125592" y="3481944"/>
            <a:ext cx="1482725" cy="1017905"/>
          </a:xfrm>
          <a:prstGeom prst="rect">
            <a:avLst/>
          </a:prstGeom>
        </p:spPr>
        <p:txBody>
          <a:bodyPr vert="horz" wrap="square" lIns="0" tIns="6222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89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  <a:p>
            <a:pPr marL="182245" indent="-165735">
              <a:lnSpc>
                <a:spcPct val="100000"/>
              </a:lnSpc>
              <a:spcBef>
                <a:spcPts val="420"/>
              </a:spcBef>
              <a:buFont typeface="Times New Roman"/>
              <a:buChar char="►"/>
              <a:tabLst>
                <a:tab pos="182245" algn="l"/>
              </a:tabLst>
            </a:pPr>
            <a:r>
              <a:rPr sz="1050" dirty="0">
                <a:latin typeface="Verdana"/>
                <a:cs typeface="Verdana"/>
              </a:rPr>
              <a:t>LCT</a:t>
            </a:r>
            <a:r>
              <a:rPr sz="1050" spc="-114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wood</a:t>
            </a:r>
            <a:endParaRPr sz="1050" dirty="0">
              <a:latin typeface="Verdana"/>
              <a:cs typeface="Verdana"/>
            </a:endParaRPr>
          </a:p>
          <a:p>
            <a:pPr marL="182245" marR="448309" indent="-165735">
              <a:lnSpc>
                <a:spcPts val="1520"/>
              </a:lnSpc>
              <a:spcBef>
                <a:spcPts val="85"/>
              </a:spcBef>
              <a:buFont typeface="Times New Roman"/>
              <a:buChar char="►"/>
              <a:tabLst>
                <a:tab pos="193675" algn="l"/>
              </a:tabLst>
            </a:pPr>
            <a:r>
              <a:rPr sz="1050" dirty="0">
                <a:latin typeface="Verdana"/>
                <a:cs typeface="Verdana"/>
              </a:rPr>
              <a:t>Poplar</a:t>
            </a:r>
            <a:r>
              <a:rPr sz="1050" spc="65" dirty="0">
                <a:latin typeface="Verdana"/>
                <a:cs typeface="Verdana"/>
              </a:rPr>
              <a:t> </a:t>
            </a:r>
            <a:r>
              <a:rPr sz="1050" spc="35" dirty="0">
                <a:latin typeface="Verdana"/>
                <a:cs typeface="Verdana"/>
              </a:rPr>
              <a:t>PEFC 	</a:t>
            </a:r>
            <a:r>
              <a:rPr sz="1050" spc="-10" dirty="0">
                <a:latin typeface="Verdana"/>
                <a:cs typeface="Verdana"/>
              </a:rPr>
              <a:t>woodcore</a:t>
            </a:r>
            <a:endParaRPr sz="1050" dirty="0">
              <a:latin typeface="Verdana"/>
              <a:cs typeface="Verdana"/>
            </a:endParaRPr>
          </a:p>
          <a:p>
            <a:pPr marL="182245" indent="-165735">
              <a:lnSpc>
                <a:spcPct val="100000"/>
              </a:lnSpc>
              <a:spcBef>
                <a:spcPts val="155"/>
              </a:spcBef>
              <a:buFont typeface="Times New Roman"/>
              <a:buChar char="►"/>
              <a:tabLst>
                <a:tab pos="182245" algn="l"/>
              </a:tabLst>
            </a:pPr>
            <a:r>
              <a:rPr sz="1050" dirty="0">
                <a:latin typeface="Verdana"/>
                <a:cs typeface="Verdana"/>
              </a:rPr>
              <a:t>Titanal</a:t>
            </a:r>
            <a:r>
              <a:rPr sz="1050" spc="-11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beam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123307" y="3502786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5" name="object 4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382889" y="4960535"/>
            <a:ext cx="390088" cy="389913"/>
          </a:xfrm>
          <a:prstGeom prst="rect">
            <a:avLst/>
          </a:prstGeom>
        </p:spPr>
      </p:pic>
      <p:sp>
        <p:nvSpPr>
          <p:cNvPr id="46" name="object 46"/>
          <p:cNvSpPr txBox="1"/>
          <p:nvPr/>
        </p:nvSpPr>
        <p:spPr>
          <a:xfrm>
            <a:off x="5115814" y="4812883"/>
            <a:ext cx="2544445" cy="1833835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620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6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Bio pryskyřice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05" dirty="0">
                <a:latin typeface="Verdana"/>
                <a:cs typeface="Verdana"/>
              </a:rPr>
              <a:t>30%</a:t>
            </a:r>
            <a:r>
              <a:rPr sz="1050" spc="-55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80%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</a:t>
            </a:r>
            <a:r>
              <a:rPr lang="cs-CZ" sz="1050" spc="65" dirty="0" err="1">
                <a:latin typeface="Verdana"/>
                <a:cs typeface="Verdana"/>
              </a:rPr>
              <a:t>titanalu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20%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LCT PEFC </a:t>
            </a: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dřevěné jádro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pl-PL" sz="1050" dirty="0">
                <a:latin typeface="Verdana"/>
                <a:cs typeface="Verdana"/>
              </a:rPr>
              <a:t>Výroba i zdroje materiálů z Evropy 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Certifikovaná "zelená energie" při výrobě</a:t>
            </a:r>
            <a:endParaRPr sz="1050" dirty="0">
              <a:latin typeface="Verdana"/>
              <a:cs typeface="Verdana"/>
            </a:endParaRPr>
          </a:p>
        </p:txBody>
      </p:sp>
      <p:pic>
        <p:nvPicPr>
          <p:cNvPr id="47" name="object 4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909338" y="4961013"/>
            <a:ext cx="252131" cy="356116"/>
          </a:xfrm>
          <a:prstGeom prst="rect">
            <a:avLst/>
          </a:prstGeom>
        </p:spPr>
      </p:pic>
      <p:sp>
        <p:nvSpPr>
          <p:cNvPr id="48" name="object 48"/>
          <p:cNvSpPr/>
          <p:nvPr/>
        </p:nvSpPr>
        <p:spPr>
          <a:xfrm>
            <a:off x="5117210" y="4850257"/>
            <a:ext cx="2817495" cy="10795"/>
          </a:xfrm>
          <a:custGeom>
            <a:avLst/>
            <a:gdLst/>
            <a:ahLst/>
            <a:cxnLst/>
            <a:rect l="l" t="t" r="r" b="b"/>
            <a:pathLst>
              <a:path w="2817495" h="10795">
                <a:moveTo>
                  <a:pt x="0" y="0"/>
                </a:moveTo>
                <a:lnTo>
                  <a:pt x="2816987" y="10668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9" name="object 4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18300" y="4344644"/>
            <a:ext cx="864895" cy="339242"/>
          </a:xfrm>
          <a:prstGeom prst="rect">
            <a:avLst/>
          </a:prstGeom>
        </p:spPr>
      </p:pic>
      <p:pic>
        <p:nvPicPr>
          <p:cNvPr id="50" name="object 5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718300" y="3945991"/>
            <a:ext cx="884554" cy="256057"/>
          </a:xfrm>
          <a:prstGeom prst="rect">
            <a:avLst/>
          </a:prstGeom>
        </p:spPr>
      </p:pic>
      <p:sp>
        <p:nvSpPr>
          <p:cNvPr id="51" name="object 51"/>
          <p:cNvSpPr txBox="1"/>
          <p:nvPr/>
        </p:nvSpPr>
        <p:spPr>
          <a:xfrm>
            <a:off x="5136260" y="369824"/>
            <a:ext cx="3025209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cs-CZ" sz="1100" b="1" i="1" spc="385" dirty="0">
                <a:latin typeface="Verdana"/>
                <a:cs typeface="Verdana"/>
              </a:rPr>
              <a:t>Universální</a:t>
            </a:r>
            <a:r>
              <a:rPr sz="1100" b="1" i="1" spc="459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f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95" dirty="0">
                <a:latin typeface="Verdana"/>
                <a:cs typeface="Verdana"/>
              </a:rPr>
              <a:t>r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e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e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95" dirty="0">
                <a:latin typeface="Verdana"/>
                <a:cs typeface="Verdana"/>
              </a:rPr>
              <a:t>r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i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30" dirty="0">
                <a:latin typeface="Verdana"/>
                <a:cs typeface="Verdana"/>
              </a:rPr>
              <a:t>d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e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53" name="TextovéPole 52">
            <a:extLst>
              <a:ext uri="{FF2B5EF4-FFF2-40B4-BE49-F238E27FC236}">
                <a16:creationId xmlns:a16="http://schemas.microsoft.com/office/drawing/2014/main" id="{AD7EA644-3A99-DA7A-CF7C-1BCEDB2DEE20}"/>
              </a:ext>
            </a:extLst>
          </p:cNvPr>
          <p:cNvSpPr txBox="1"/>
          <p:nvPr/>
        </p:nvSpPr>
        <p:spPr>
          <a:xfrm>
            <a:off x="8627896" y="1295400"/>
            <a:ext cx="3106904" cy="3000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Rozšiřte si své možnosti. Od prvních stop ráno až po carving na sjezdovce odpoledne – dámské lyže Rossignol Soul 102 jsou všestranné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freeridové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lyže, které jsou lehké, univerzální a podávají skvělý výkon za všech podmínek, ať už na sjezdovce, nebo mimo ni. Nabízejí nenáročný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freeridový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zážitek, díky kterému se dostanete kamkoli, kam vás sníh zavede. Technologii tlumení vibrací  VAS doplňuje lehké dřevěné jádro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Paulownia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 a odlehčená špička s  technologií  Air Tip, díky čemuž jsou tyto lyže skutečně všestranné – můžete na nich klidně klouzat, útočit na svah,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carvovat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i plavat na sněhu podle potřeby. Můžete lyžovat na  měkkém sněhu i ve smíšených sněhových podmínkách.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29304" y="116240"/>
            <a:ext cx="463334" cy="667232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94277" y="116240"/>
            <a:ext cx="463334" cy="667232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740520" y="5614035"/>
            <a:ext cx="2056764" cy="87267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625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75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-10" dirty="0">
                <a:latin typeface="Verdana"/>
                <a:cs typeface="Verdana"/>
              </a:rPr>
              <a:t>Hravé </a:t>
            </a:r>
            <a:endParaRPr lang="cs-CZ"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-10" dirty="0">
                <a:latin typeface="Verdana"/>
                <a:cs typeface="Verdana"/>
              </a:rPr>
              <a:t>Agilní</a:t>
            </a: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-10" dirty="0">
                <a:latin typeface="Verdana"/>
                <a:cs typeface="Verdana"/>
              </a:rPr>
              <a:t>Reaktivní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37845" y="250316"/>
            <a:ext cx="2348865" cy="727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95"/>
              </a:lnSpc>
              <a:spcBef>
                <a:spcPts val="100"/>
              </a:spcBef>
            </a:pPr>
            <a:r>
              <a:rPr sz="1100" spc="80" dirty="0">
                <a:solidFill>
                  <a:srgbClr val="7E7E7E"/>
                </a:solidFill>
                <a:latin typeface="Verdana"/>
                <a:cs typeface="Verdana"/>
              </a:rPr>
              <a:t>WOMEN</a:t>
            </a:r>
            <a:r>
              <a:rPr sz="1100" spc="-9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9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80" dirty="0">
                <a:solidFill>
                  <a:srgbClr val="7E7E7E"/>
                </a:solidFill>
                <a:latin typeface="Verdana"/>
                <a:cs typeface="Verdana"/>
              </a:rPr>
              <a:t>-</a:t>
            </a:r>
            <a:r>
              <a:rPr sz="1100" spc="-7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FREERIDE</a:t>
            </a:r>
            <a:endParaRPr sz="1100">
              <a:latin typeface="Verdana"/>
              <a:cs typeface="Verdana"/>
            </a:endParaRPr>
          </a:p>
          <a:p>
            <a:pPr marL="12700">
              <a:lnSpc>
                <a:spcPts val="2855"/>
              </a:lnSpc>
            </a:pP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S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5" dirty="0">
                <a:solidFill>
                  <a:srgbClr val="030505"/>
                </a:solidFill>
                <a:latin typeface="Tahoma"/>
                <a:cs typeface="Tahoma"/>
              </a:rPr>
              <a:t>O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05" dirty="0">
                <a:solidFill>
                  <a:srgbClr val="030505"/>
                </a:solidFill>
                <a:latin typeface="Tahoma"/>
                <a:cs typeface="Tahoma"/>
              </a:rPr>
              <a:t>U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65" dirty="0">
                <a:solidFill>
                  <a:srgbClr val="030505"/>
                </a:solidFill>
                <a:latin typeface="Tahoma"/>
                <a:cs typeface="Tahoma"/>
              </a:rPr>
              <a:t>L</a:t>
            </a:r>
            <a:r>
              <a:rPr sz="2400" b="1" spc="170" dirty="0">
                <a:solidFill>
                  <a:srgbClr val="030505"/>
                </a:solidFill>
                <a:latin typeface="Tahoma"/>
                <a:cs typeface="Tahoma"/>
              </a:rPr>
              <a:t>  </a:t>
            </a:r>
            <a:r>
              <a:rPr sz="2400" b="1" spc="320" dirty="0">
                <a:solidFill>
                  <a:srgbClr val="030505"/>
                </a:solidFill>
                <a:latin typeface="Tahoma"/>
                <a:cs typeface="Tahoma"/>
              </a:rPr>
              <a:t>W</a:t>
            </a:r>
            <a:r>
              <a:rPr sz="2400" b="1" spc="170" dirty="0">
                <a:solidFill>
                  <a:srgbClr val="030505"/>
                </a:solidFill>
                <a:latin typeface="Tahoma"/>
                <a:cs typeface="Tahoma"/>
              </a:rPr>
              <a:t> 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9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50" dirty="0">
                <a:solidFill>
                  <a:srgbClr val="030505"/>
                </a:solidFill>
                <a:latin typeface="Tahoma"/>
                <a:cs typeface="Tahoma"/>
              </a:rPr>
              <a:t>2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RAPMY03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7845" y="1111757"/>
            <a:ext cx="2012314" cy="1032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468630">
              <a:lnSpc>
                <a:spcPct val="100000"/>
              </a:lnSpc>
              <a:spcBef>
                <a:spcPts val="105"/>
              </a:spcBef>
            </a:pPr>
            <a:r>
              <a:rPr sz="1100" spc="10" dirty="0">
                <a:latin typeface="Verdana"/>
                <a:cs typeface="Verdana"/>
              </a:rPr>
              <a:t>RAPMY03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10" dirty="0">
                <a:latin typeface="Verdana"/>
                <a:cs typeface="Verdana"/>
              </a:rPr>
              <a:t>SOUL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spc="130" dirty="0">
                <a:latin typeface="Verdana"/>
                <a:cs typeface="Verdana"/>
              </a:rPr>
              <a:t>W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92 </a:t>
            </a:r>
            <a:r>
              <a:rPr sz="1100" spc="75" dirty="0">
                <a:latin typeface="Verdana"/>
                <a:cs typeface="Verdana"/>
              </a:rPr>
              <a:t>OPEN</a:t>
            </a:r>
            <a:r>
              <a:rPr sz="1100" spc="-110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100" dirty="0">
                <a:latin typeface="Verdana"/>
                <a:cs typeface="Verdana"/>
              </a:rPr>
              <a:t> </a:t>
            </a:r>
            <a:r>
              <a:rPr lang="cs-CZ" sz="1100" b="1" spc="-20" dirty="0">
                <a:latin typeface="Tahoma"/>
                <a:cs typeface="Tahoma"/>
              </a:rPr>
              <a:t>13 990,- </a:t>
            </a:r>
            <a:endParaRPr sz="1100" dirty="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RRPMY05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SOUL</a:t>
            </a:r>
            <a:r>
              <a:rPr sz="1100" spc="-10" dirty="0">
                <a:latin typeface="Verdana"/>
                <a:cs typeface="Verdana"/>
              </a:rPr>
              <a:t> </a:t>
            </a:r>
            <a:r>
              <a:rPr sz="1100" spc="130" dirty="0">
                <a:latin typeface="Verdana"/>
                <a:cs typeface="Verdana"/>
              </a:rPr>
              <a:t>W</a:t>
            </a:r>
            <a:r>
              <a:rPr sz="1100" spc="-10" dirty="0">
                <a:latin typeface="Verdana"/>
                <a:cs typeface="Verdana"/>
              </a:rPr>
              <a:t> </a:t>
            </a:r>
            <a:r>
              <a:rPr sz="1100" spc="-65" dirty="0">
                <a:latin typeface="Verdana"/>
                <a:cs typeface="Verdana"/>
              </a:rPr>
              <a:t>92</a:t>
            </a:r>
            <a:r>
              <a:rPr sz="1100" spc="-10" dirty="0">
                <a:latin typeface="Verdana"/>
                <a:cs typeface="Verdana"/>
              </a:rPr>
              <a:t> </a:t>
            </a:r>
            <a:r>
              <a:rPr sz="1100" spc="50" dirty="0">
                <a:latin typeface="Verdana"/>
                <a:cs typeface="Verdana"/>
              </a:rPr>
              <a:t>OPEN </a:t>
            </a:r>
            <a:r>
              <a:rPr sz="1100" dirty="0">
                <a:latin typeface="Verdana"/>
                <a:cs typeface="Verdana"/>
              </a:rPr>
              <a:t>NX</a:t>
            </a:r>
            <a:r>
              <a:rPr sz="1100" spc="-90" dirty="0">
                <a:latin typeface="Verdana"/>
                <a:cs typeface="Verdana"/>
              </a:rPr>
              <a:t> </a:t>
            </a:r>
            <a:r>
              <a:rPr sz="1100" spc="-315" dirty="0">
                <a:latin typeface="Verdana"/>
                <a:cs typeface="Verdana"/>
              </a:rPr>
              <a:t>11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90" dirty="0">
                <a:latin typeface="Verdana"/>
                <a:cs typeface="Verdana"/>
              </a:rPr>
              <a:t> </a:t>
            </a:r>
            <a:r>
              <a:rPr lang="cs-CZ" sz="1100" b="1" spc="-20" dirty="0">
                <a:latin typeface="Tahoma"/>
                <a:cs typeface="Tahoma"/>
              </a:rPr>
              <a:t>17 590,- </a:t>
            </a:r>
            <a:endParaRPr sz="11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100" spc="50" dirty="0">
                <a:latin typeface="Verdana"/>
                <a:cs typeface="Verdana"/>
              </a:rPr>
              <a:t>RRPMY04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SOUL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130" dirty="0">
                <a:latin typeface="Verdana"/>
                <a:cs typeface="Verdana"/>
              </a:rPr>
              <a:t>W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92</a:t>
            </a:r>
            <a:endParaRPr sz="11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XPRESS</a:t>
            </a:r>
            <a:r>
              <a:rPr sz="1100" spc="-125" dirty="0">
                <a:latin typeface="Verdana"/>
                <a:cs typeface="Verdana"/>
              </a:rPr>
              <a:t> </a:t>
            </a:r>
            <a:r>
              <a:rPr sz="1100" spc="-305" dirty="0">
                <a:latin typeface="Verdana"/>
                <a:cs typeface="Verdana"/>
              </a:rPr>
              <a:t>11</a:t>
            </a:r>
            <a:r>
              <a:rPr sz="1100" spc="-100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90" dirty="0">
                <a:latin typeface="Verdana"/>
                <a:cs typeface="Verdana"/>
              </a:rPr>
              <a:t> </a:t>
            </a:r>
            <a:r>
              <a:rPr lang="cs-CZ" sz="1100" b="1" spc="50" dirty="0">
                <a:latin typeface="Tahoma"/>
                <a:cs typeface="Tahoma"/>
              </a:rPr>
              <a:t>16 490,- </a:t>
            </a:r>
            <a:endParaRPr sz="1100" dirty="0">
              <a:latin typeface="Tahoma"/>
              <a:cs typeface="Tahoma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5111750" y="1328987"/>
          <a:ext cx="2923540" cy="113410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235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7325">
                <a:tc>
                  <a:txBody>
                    <a:bodyPr/>
                    <a:lstStyle/>
                    <a:p>
                      <a:pPr>
                        <a:lnSpc>
                          <a:spcPts val="1235"/>
                        </a:lnSpc>
                      </a:pPr>
                      <a:r>
                        <a:rPr sz="1050" spc="70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OPEN</a:t>
                      </a:r>
                      <a:r>
                        <a:rPr sz="1050" spc="-140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130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60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X-</a:t>
                      </a:r>
                      <a:r>
                        <a:rPr sz="1050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PRESS</a:t>
                      </a:r>
                      <a:r>
                        <a:rPr sz="1050" spc="-125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14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142</a:t>
                      </a:r>
                      <a:r>
                        <a:rPr sz="1050" spc="-100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70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150</a:t>
                      </a:r>
                      <a:r>
                        <a:rPr sz="1050" spc="-100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0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158</a:t>
                      </a:r>
                      <a:r>
                        <a:rPr sz="1050" spc="-75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90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166</a:t>
                      </a:r>
                      <a:r>
                        <a:rPr sz="1050" spc="-120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5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174</a:t>
                      </a:r>
                      <a:r>
                        <a:rPr sz="1050" spc="-95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0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182</a:t>
                      </a:r>
                      <a:r>
                        <a:rPr sz="1050" spc="-95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35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0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5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125</a:t>
                      </a:r>
                      <a:r>
                        <a:rPr sz="1050" spc="-90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95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60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91</a:t>
                      </a:r>
                      <a:r>
                        <a:rPr sz="1050" spc="-90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95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115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14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14</a:t>
                      </a:r>
                      <a:r>
                        <a:rPr sz="1050" spc="-85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80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(158</a:t>
                      </a:r>
                      <a:r>
                        <a:rPr sz="1050" spc="-90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24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0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 2,7</a:t>
                      </a:r>
                      <a:r>
                        <a:rPr sz="1050" spc="-70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45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95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(158</a:t>
                      </a:r>
                      <a:r>
                        <a:rPr sz="1050" spc="-45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solidFill>
                            <a:srgbClr val="282C3E"/>
                          </a:solidFill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object 8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1777218" y="187528"/>
            <a:ext cx="396240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55" dirty="0">
                <a:solidFill>
                  <a:srgbClr val="FCFBFF"/>
                </a:solidFill>
                <a:latin typeface="Tahoma"/>
                <a:cs typeface="Tahoma"/>
              </a:rPr>
              <a:t>NEW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70752" y="2890966"/>
            <a:ext cx="923048" cy="613598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116448" y="2413246"/>
            <a:ext cx="1464310" cy="486409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lang="pt-BR" sz="1000" b="1" dirty="0">
                <a:latin typeface="Tahoma"/>
                <a:cs typeface="Tahoma"/>
              </a:rPr>
              <a:t>T E C H N O L O G I E </a:t>
            </a:r>
            <a:endParaRPr sz="1000" dirty="0">
              <a:latin typeface="Tahoma"/>
              <a:cs typeface="Tahoma"/>
            </a:endParaRPr>
          </a:p>
          <a:p>
            <a:pPr marL="187325" indent="-165735">
              <a:lnSpc>
                <a:spcPct val="100000"/>
              </a:lnSpc>
              <a:spcBef>
                <a:spcPts val="605"/>
              </a:spcBef>
              <a:buFont typeface="Tahoma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Air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Tip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096383" y="1113536"/>
            <a:ext cx="10731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L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48725" y="1113536"/>
            <a:ext cx="159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093715" y="108585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123307" y="2464942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123307" y="3502786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118861" y="3479907"/>
            <a:ext cx="1489710" cy="1032206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505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  <a:p>
            <a:pPr marL="177800" marR="588645" indent="-165735">
              <a:lnSpc>
                <a:spcPct val="120000"/>
              </a:lnSpc>
              <a:spcBef>
                <a:spcPts val="185"/>
              </a:spcBef>
              <a:buFont typeface="Times New Roman"/>
              <a:buChar char="►"/>
              <a:tabLst>
                <a:tab pos="187960" algn="l"/>
              </a:tabLst>
            </a:pPr>
            <a:r>
              <a:rPr sz="1050" spc="-10" dirty="0">
                <a:latin typeface="Verdana"/>
                <a:cs typeface="Verdana"/>
              </a:rPr>
              <a:t>Paulownia 	</a:t>
            </a:r>
            <a:r>
              <a:rPr sz="1050" dirty="0">
                <a:latin typeface="Verdana"/>
                <a:cs typeface="Verdana"/>
              </a:rPr>
              <a:t>wood</a:t>
            </a:r>
            <a:r>
              <a:rPr sz="1050" spc="45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core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-10" dirty="0">
                <a:latin typeface="Verdana"/>
                <a:cs typeface="Verdana"/>
              </a:rPr>
              <a:t>Fiber</a:t>
            </a:r>
            <a:endParaRPr sz="1050" dirty="0">
              <a:latin typeface="Verdana"/>
              <a:cs typeface="Verdana"/>
            </a:endParaRPr>
          </a:p>
          <a:p>
            <a:pPr marL="194310">
              <a:lnSpc>
                <a:spcPct val="100000"/>
              </a:lnSpc>
              <a:spcBef>
                <a:spcPts val="250"/>
              </a:spcBef>
            </a:pPr>
            <a:r>
              <a:rPr sz="1050" spc="-10" dirty="0">
                <a:latin typeface="Verdana"/>
                <a:cs typeface="Verdana"/>
              </a:rPr>
              <a:t>reinforcement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117210" y="4850257"/>
            <a:ext cx="2817495" cy="10795"/>
          </a:xfrm>
          <a:custGeom>
            <a:avLst/>
            <a:gdLst/>
            <a:ahLst/>
            <a:cxnLst/>
            <a:rect l="l" t="t" r="r" b="b"/>
            <a:pathLst>
              <a:path w="2817495" h="10795">
                <a:moveTo>
                  <a:pt x="0" y="0"/>
                </a:moveTo>
                <a:lnTo>
                  <a:pt x="2816987" y="10668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5110734" y="4809530"/>
            <a:ext cx="2544445" cy="1436932"/>
          </a:xfrm>
          <a:prstGeom prst="rect">
            <a:avLst/>
          </a:prstGeom>
        </p:spPr>
        <p:txBody>
          <a:bodyPr vert="horz" wrap="square" lIns="0" tIns="81915" rIns="0" bIns="0" rtlCol="0">
            <a:spAutoFit/>
          </a:bodyPr>
          <a:lstStyle/>
          <a:p>
            <a:pPr marL="30480">
              <a:lnSpc>
                <a:spcPct val="100000"/>
              </a:lnSpc>
              <a:spcBef>
                <a:spcPts val="645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85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solidFill>
                  <a:srgbClr val="282C3E"/>
                </a:solidFill>
                <a:latin typeface="Verdana"/>
                <a:cs typeface="Verdana"/>
              </a:rPr>
              <a:t>Bio pryskyřice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05" dirty="0">
                <a:solidFill>
                  <a:srgbClr val="282C3E"/>
                </a:solidFill>
                <a:latin typeface="Verdana"/>
                <a:cs typeface="Verdana"/>
              </a:rPr>
              <a:t>30%</a:t>
            </a:r>
            <a:r>
              <a:rPr sz="1050" spc="-60" dirty="0">
                <a:solidFill>
                  <a:srgbClr val="282C3E"/>
                </a:solidFill>
                <a:latin typeface="Verdana"/>
                <a:cs typeface="Verdana"/>
              </a:rPr>
              <a:t> </a:t>
            </a:r>
            <a:r>
              <a:rPr lang="cs-CZ" sz="1050" dirty="0" err="1">
                <a:solidFill>
                  <a:srgbClr val="282C3E"/>
                </a:solidFill>
                <a:latin typeface="Verdana"/>
                <a:cs typeface="Verdana"/>
              </a:rPr>
              <a:t>recykl</a:t>
            </a:r>
            <a:r>
              <a:rPr lang="cs-CZ" sz="1050" dirty="0">
                <a:solidFill>
                  <a:srgbClr val="282C3E"/>
                </a:solidFill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solidFill>
                  <a:srgbClr val="282C3E"/>
                </a:solidFill>
                <a:latin typeface="Verdana"/>
                <a:cs typeface="Verdana"/>
              </a:rPr>
              <a:t>Až 20% </a:t>
            </a:r>
            <a:r>
              <a:rPr lang="cs-CZ" sz="1050" spc="65" dirty="0" err="1">
                <a:solidFill>
                  <a:srgbClr val="282C3E"/>
                </a:solidFill>
                <a:latin typeface="Verdana"/>
                <a:cs typeface="Verdana"/>
              </a:rPr>
              <a:t>recykl</a:t>
            </a:r>
            <a:r>
              <a:rPr lang="cs-CZ" sz="1050" spc="65" dirty="0">
                <a:solidFill>
                  <a:srgbClr val="282C3E"/>
                </a:solidFill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pl-PL" sz="1050" dirty="0">
                <a:solidFill>
                  <a:srgbClr val="282C3E"/>
                </a:solidFill>
                <a:latin typeface="Verdana"/>
                <a:cs typeface="Verdana"/>
              </a:rPr>
              <a:t>Výroba i zdroje materiálů z Evropy 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solidFill>
                  <a:srgbClr val="282C3E"/>
                </a:solidFill>
                <a:latin typeface="Verdana"/>
                <a:cs typeface="Verdana"/>
              </a:rPr>
              <a:t>Certifikovaná "zelená energie" při výrobě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43331" y="2902711"/>
            <a:ext cx="1476375" cy="657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2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M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M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0" dirty="0">
                <a:latin typeface="Tahoma"/>
                <a:cs typeface="Tahoma"/>
              </a:rPr>
              <a:t>D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D</a:t>
            </a:r>
            <a:endParaRPr sz="1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050" spc="-10" dirty="0">
                <a:solidFill>
                  <a:srgbClr val="282C3E"/>
                </a:solidFill>
                <a:latin typeface="Verdana"/>
                <a:cs typeface="Verdana"/>
              </a:rPr>
              <a:t>FCOAN08</a:t>
            </a:r>
            <a:endParaRPr sz="1050">
              <a:latin typeface="Verdana"/>
              <a:cs typeface="Verdana"/>
            </a:endParaRPr>
          </a:p>
          <a:p>
            <a:pPr marL="12700" marR="482600">
              <a:lnSpc>
                <a:spcPct val="100000"/>
              </a:lnSpc>
            </a:pPr>
            <a:r>
              <a:rPr sz="1050" dirty="0">
                <a:solidFill>
                  <a:srgbClr val="282C3E"/>
                </a:solidFill>
                <a:latin typeface="Verdana"/>
                <a:cs typeface="Verdana"/>
              </a:rPr>
              <a:t>NX</a:t>
            </a:r>
            <a:r>
              <a:rPr sz="1050" spc="-105" dirty="0">
                <a:solidFill>
                  <a:srgbClr val="282C3E"/>
                </a:solidFill>
                <a:latin typeface="Verdana"/>
                <a:cs typeface="Verdana"/>
              </a:rPr>
              <a:t> </a:t>
            </a:r>
            <a:r>
              <a:rPr sz="1050" spc="-285" dirty="0">
                <a:solidFill>
                  <a:srgbClr val="282C3E"/>
                </a:solidFill>
                <a:latin typeface="Verdana"/>
                <a:cs typeface="Verdana"/>
              </a:rPr>
              <a:t>11</a:t>
            </a:r>
            <a:r>
              <a:rPr sz="1050" spc="-100" dirty="0">
                <a:solidFill>
                  <a:srgbClr val="282C3E"/>
                </a:solidFill>
                <a:latin typeface="Verdana"/>
                <a:cs typeface="Verdana"/>
              </a:rPr>
              <a:t> </a:t>
            </a:r>
            <a:r>
              <a:rPr sz="1050" spc="60" dirty="0">
                <a:solidFill>
                  <a:srgbClr val="282C3E"/>
                </a:solidFill>
                <a:latin typeface="Verdana"/>
                <a:cs typeface="Verdana"/>
              </a:rPr>
              <a:t>GW</a:t>
            </a:r>
            <a:r>
              <a:rPr sz="1050" spc="-90" dirty="0">
                <a:solidFill>
                  <a:srgbClr val="282C3E"/>
                </a:solidFill>
                <a:latin typeface="Verdana"/>
                <a:cs typeface="Verdana"/>
              </a:rPr>
              <a:t> </a:t>
            </a:r>
            <a:r>
              <a:rPr sz="1050" spc="-45" dirty="0">
                <a:solidFill>
                  <a:srgbClr val="282C3E"/>
                </a:solidFill>
                <a:latin typeface="Verdana"/>
                <a:cs typeface="Verdana"/>
              </a:rPr>
              <a:t>B100 </a:t>
            </a:r>
            <a:r>
              <a:rPr sz="1050" spc="-10" dirty="0">
                <a:solidFill>
                  <a:srgbClr val="282C3E"/>
                </a:solidFill>
                <a:latin typeface="Verdana"/>
                <a:cs typeface="Verdana"/>
              </a:rPr>
              <a:t>BLACK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799183" y="2902711"/>
            <a:ext cx="93726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V Á Z Á N Í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24053" y="2880995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" name="object 23"/>
          <p:cNvGrpSpPr/>
          <p:nvPr/>
        </p:nvGrpSpPr>
        <p:grpSpPr>
          <a:xfrm>
            <a:off x="247840" y="2288032"/>
            <a:ext cx="2412365" cy="86995"/>
            <a:chOff x="247840" y="2288032"/>
            <a:chExt cx="2412365" cy="86995"/>
          </a:xfrm>
        </p:grpSpPr>
        <p:sp>
          <p:nvSpPr>
            <p:cNvPr id="24" name="object 24"/>
            <p:cNvSpPr/>
            <p:nvPr/>
          </p:nvSpPr>
          <p:spPr>
            <a:xfrm>
              <a:off x="247840" y="2288032"/>
              <a:ext cx="2412365" cy="86995"/>
            </a:xfrm>
            <a:custGeom>
              <a:avLst/>
              <a:gdLst/>
              <a:ahLst/>
              <a:cxnLst/>
              <a:rect l="l" t="t" r="r" b="b"/>
              <a:pathLst>
                <a:path w="2412365" h="86994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700"/>
                  </a:lnTo>
                  <a:lnTo>
                    <a:pt x="3428" y="26542"/>
                  </a:lnTo>
                  <a:lnTo>
                    <a:pt x="0" y="43560"/>
                  </a:lnTo>
                  <a:lnTo>
                    <a:pt x="3428" y="60451"/>
                  </a:lnTo>
                  <a:lnTo>
                    <a:pt x="12750" y="74294"/>
                  </a:lnTo>
                  <a:lnTo>
                    <a:pt x="26593" y="83565"/>
                  </a:lnTo>
                  <a:lnTo>
                    <a:pt x="43535" y="86994"/>
                  </a:lnTo>
                  <a:lnTo>
                    <a:pt x="2368486" y="86994"/>
                  </a:lnTo>
                  <a:lnTo>
                    <a:pt x="2385504" y="83565"/>
                  </a:lnTo>
                  <a:lnTo>
                    <a:pt x="2399347" y="74294"/>
                  </a:lnTo>
                  <a:lnTo>
                    <a:pt x="2408618" y="60451"/>
                  </a:lnTo>
                  <a:lnTo>
                    <a:pt x="2412047" y="43560"/>
                  </a:lnTo>
                  <a:lnTo>
                    <a:pt x="2408618" y="26542"/>
                  </a:lnTo>
                  <a:lnTo>
                    <a:pt x="2399347" y="12700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029538" y="2298954"/>
              <a:ext cx="887094" cy="61594"/>
            </a:xfrm>
            <a:custGeom>
              <a:avLst/>
              <a:gdLst/>
              <a:ahLst/>
              <a:cxnLst/>
              <a:rect l="l" t="t" r="r" b="b"/>
              <a:pathLst>
                <a:path w="887094" h="61594">
                  <a:moveTo>
                    <a:pt x="856411" y="0"/>
                  </a:moveTo>
                  <a:lnTo>
                    <a:pt x="30581" y="0"/>
                  </a:lnTo>
                  <a:lnTo>
                    <a:pt x="18681" y="2412"/>
                  </a:lnTo>
                  <a:lnTo>
                    <a:pt x="8953" y="9017"/>
                  </a:lnTo>
                  <a:lnTo>
                    <a:pt x="2400" y="18669"/>
                  </a:lnTo>
                  <a:lnTo>
                    <a:pt x="0" y="30607"/>
                  </a:lnTo>
                  <a:lnTo>
                    <a:pt x="2400" y="42545"/>
                  </a:lnTo>
                  <a:lnTo>
                    <a:pt x="8953" y="52324"/>
                  </a:lnTo>
                  <a:lnTo>
                    <a:pt x="18681" y="58800"/>
                  </a:lnTo>
                  <a:lnTo>
                    <a:pt x="30581" y="61213"/>
                  </a:lnTo>
                  <a:lnTo>
                    <a:pt x="856411" y="61213"/>
                  </a:lnTo>
                  <a:lnTo>
                    <a:pt x="868349" y="58800"/>
                  </a:lnTo>
                  <a:lnTo>
                    <a:pt x="878128" y="52324"/>
                  </a:lnTo>
                  <a:lnTo>
                    <a:pt x="884605" y="42545"/>
                  </a:lnTo>
                  <a:lnTo>
                    <a:pt x="887018" y="30607"/>
                  </a:lnTo>
                  <a:lnTo>
                    <a:pt x="884605" y="18669"/>
                  </a:lnTo>
                  <a:lnTo>
                    <a:pt x="878128" y="9017"/>
                  </a:lnTo>
                  <a:lnTo>
                    <a:pt x="868349" y="2412"/>
                  </a:lnTo>
                  <a:lnTo>
                    <a:pt x="856411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247840" y="2558288"/>
            <a:ext cx="2412365" cy="87630"/>
            <a:chOff x="247840" y="2558288"/>
            <a:chExt cx="2412365" cy="87630"/>
          </a:xfrm>
        </p:grpSpPr>
        <p:sp>
          <p:nvSpPr>
            <p:cNvPr id="27" name="object 27"/>
            <p:cNvSpPr/>
            <p:nvPr/>
          </p:nvSpPr>
          <p:spPr>
            <a:xfrm>
              <a:off x="247840" y="2558288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826"/>
                  </a:lnTo>
                  <a:lnTo>
                    <a:pt x="3428" y="26670"/>
                  </a:lnTo>
                  <a:lnTo>
                    <a:pt x="0" y="43561"/>
                  </a:lnTo>
                  <a:lnTo>
                    <a:pt x="3428" y="60578"/>
                  </a:lnTo>
                  <a:lnTo>
                    <a:pt x="12750" y="74422"/>
                  </a:lnTo>
                  <a:lnTo>
                    <a:pt x="26593" y="83692"/>
                  </a:lnTo>
                  <a:lnTo>
                    <a:pt x="43535" y="87122"/>
                  </a:lnTo>
                  <a:lnTo>
                    <a:pt x="2368486" y="87122"/>
                  </a:lnTo>
                  <a:lnTo>
                    <a:pt x="2385504" y="83692"/>
                  </a:lnTo>
                  <a:lnTo>
                    <a:pt x="2399347" y="74422"/>
                  </a:lnTo>
                  <a:lnTo>
                    <a:pt x="2408618" y="60578"/>
                  </a:lnTo>
                  <a:lnTo>
                    <a:pt x="2412047" y="43561"/>
                  </a:lnTo>
                  <a:lnTo>
                    <a:pt x="2408618" y="26670"/>
                  </a:lnTo>
                  <a:lnTo>
                    <a:pt x="2399347" y="12826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93495" y="2571496"/>
              <a:ext cx="869950" cy="61594"/>
            </a:xfrm>
            <a:custGeom>
              <a:avLst/>
              <a:gdLst/>
              <a:ahLst/>
              <a:cxnLst/>
              <a:rect l="l" t="t" r="r" b="b"/>
              <a:pathLst>
                <a:path w="869950" h="61594">
                  <a:moveTo>
                    <a:pt x="839292" y="0"/>
                  </a:moveTo>
                  <a:lnTo>
                    <a:pt x="30594" y="0"/>
                  </a:lnTo>
                  <a:lnTo>
                    <a:pt x="18681" y="2412"/>
                  </a:lnTo>
                  <a:lnTo>
                    <a:pt x="8966" y="8889"/>
                  </a:lnTo>
                  <a:lnTo>
                    <a:pt x="2400" y="18668"/>
                  </a:lnTo>
                  <a:lnTo>
                    <a:pt x="0" y="30479"/>
                  </a:lnTo>
                  <a:lnTo>
                    <a:pt x="2400" y="42417"/>
                  </a:lnTo>
                  <a:lnTo>
                    <a:pt x="8966" y="52196"/>
                  </a:lnTo>
                  <a:lnTo>
                    <a:pt x="18681" y="58800"/>
                  </a:lnTo>
                  <a:lnTo>
                    <a:pt x="30594" y="61087"/>
                  </a:lnTo>
                  <a:lnTo>
                    <a:pt x="839292" y="61087"/>
                  </a:lnTo>
                  <a:lnTo>
                    <a:pt x="851230" y="58800"/>
                  </a:lnTo>
                  <a:lnTo>
                    <a:pt x="860882" y="52196"/>
                  </a:lnTo>
                  <a:lnTo>
                    <a:pt x="867486" y="42417"/>
                  </a:lnTo>
                  <a:lnTo>
                    <a:pt x="869899" y="30479"/>
                  </a:lnTo>
                  <a:lnTo>
                    <a:pt x="867486" y="18668"/>
                  </a:lnTo>
                  <a:lnTo>
                    <a:pt x="860882" y="8889"/>
                  </a:lnTo>
                  <a:lnTo>
                    <a:pt x="851230" y="2412"/>
                  </a:lnTo>
                  <a:lnTo>
                    <a:pt x="839292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496620" y="2383663"/>
            <a:ext cx="21717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52245" y="2383663"/>
            <a:ext cx="5969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096770" y="2383663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07009" y="2653029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211681" y="2653029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068829" y="2653029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599046" y="3738752"/>
            <a:ext cx="141668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Tip</a:t>
            </a:r>
            <a:r>
              <a:rPr sz="1050" spc="-5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and</a:t>
            </a:r>
            <a:r>
              <a:rPr sz="1050" spc="-65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Tail</a:t>
            </a:r>
            <a:r>
              <a:rPr sz="1050" spc="-5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599046" y="4170045"/>
            <a:ext cx="150431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Progressive</a:t>
            </a:r>
            <a:r>
              <a:rPr sz="1050" spc="-8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pic>
        <p:nvPicPr>
          <p:cNvPr id="37" name="object 3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18300" y="4344644"/>
            <a:ext cx="864895" cy="339242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18300" y="3945991"/>
            <a:ext cx="884554" cy="256057"/>
          </a:xfrm>
          <a:prstGeom prst="rect">
            <a:avLst/>
          </a:prstGeom>
        </p:spPr>
      </p:pic>
      <p:grpSp>
        <p:nvGrpSpPr>
          <p:cNvPr id="39" name="object 39"/>
          <p:cNvGrpSpPr/>
          <p:nvPr/>
        </p:nvGrpSpPr>
        <p:grpSpPr>
          <a:xfrm>
            <a:off x="7281926" y="4859616"/>
            <a:ext cx="930275" cy="509270"/>
            <a:chOff x="7281926" y="4859616"/>
            <a:chExt cx="930275" cy="509270"/>
          </a:xfrm>
        </p:grpSpPr>
        <p:pic>
          <p:nvPicPr>
            <p:cNvPr id="40" name="object 4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81926" y="4859616"/>
              <a:ext cx="688390" cy="509181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849743" y="4961013"/>
              <a:ext cx="362153" cy="365366"/>
            </a:xfrm>
            <a:prstGeom prst="rect">
              <a:avLst/>
            </a:prstGeom>
          </p:spPr>
        </p:pic>
      </p:grpSp>
      <p:sp>
        <p:nvSpPr>
          <p:cNvPr id="42" name="object 42"/>
          <p:cNvSpPr txBox="1"/>
          <p:nvPr/>
        </p:nvSpPr>
        <p:spPr>
          <a:xfrm>
            <a:off x="8724644" y="5387552"/>
            <a:ext cx="2544445" cy="1750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cs-CZ" sz="1050" dirty="0">
                <a:latin typeface="Verdana"/>
                <a:cs typeface="Verdana"/>
              </a:rPr>
              <a:t>Středně pokročilé lyžařky</a:t>
            </a:r>
            <a:r>
              <a:rPr sz="1050" spc="-25" dirty="0">
                <a:latin typeface="Verdana"/>
                <a:cs typeface="Verdana"/>
              </a:rPr>
              <a:t>.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723503" y="1104137"/>
            <a:ext cx="227711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8720835" y="107797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728329" y="51816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8731122" y="5232400"/>
            <a:ext cx="185864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8751951" y="56388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9" name="object 49" descr="Une image contenant vaisseau spatial  Le contenu généré par l’IA peut être incorrect.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52653" y="3805135"/>
            <a:ext cx="2068957" cy="923328"/>
          </a:xfrm>
          <a:prstGeom prst="rect">
            <a:avLst/>
          </a:prstGeom>
        </p:spPr>
      </p:pic>
      <p:sp>
        <p:nvSpPr>
          <p:cNvPr id="50" name="object 50"/>
          <p:cNvSpPr txBox="1"/>
          <p:nvPr/>
        </p:nvSpPr>
        <p:spPr>
          <a:xfrm>
            <a:off x="5136260" y="336905"/>
            <a:ext cx="5988940" cy="1944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lang="cs-CZ" sz="1100" b="1" i="1" spc="-90" dirty="0">
                <a:latin typeface="Verdana"/>
                <a:cs typeface="Verdana"/>
              </a:rPr>
              <a:t>Hravé lyže typu </a:t>
            </a:r>
            <a:r>
              <a:rPr lang="cs-CZ" sz="1100" b="1" i="1" spc="-90" dirty="0" err="1">
                <a:latin typeface="Verdana"/>
                <a:cs typeface="Verdana"/>
              </a:rPr>
              <a:t>freeride</a:t>
            </a:r>
            <a:r>
              <a:rPr lang="cs-CZ" sz="1100" b="1" i="1" spc="-90" dirty="0">
                <a:latin typeface="Verdana"/>
                <a:cs typeface="Verdana"/>
              </a:rPr>
              <a:t> ski pro středně pokročilé lyžařky.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52" name="TextovéPole 51">
            <a:extLst>
              <a:ext uri="{FF2B5EF4-FFF2-40B4-BE49-F238E27FC236}">
                <a16:creationId xmlns:a16="http://schemas.microsoft.com/office/drawing/2014/main" id="{A4741752-A892-9022-F5E6-3E85443A8ADE}"/>
              </a:ext>
            </a:extLst>
          </p:cNvPr>
          <p:cNvSpPr txBox="1"/>
          <p:nvPr/>
        </p:nvSpPr>
        <p:spPr>
          <a:xfrm>
            <a:off x="8673985" y="1305342"/>
            <a:ext cx="2991389" cy="3485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50" spc="-10" dirty="0">
                <a:latin typeface="Verdana"/>
              </a:rPr>
              <a:t>Dámské lyže Rossignol Soul 92 jsou dalším přírůstkem do rodiny Soul – jde o mírně užší </a:t>
            </a:r>
            <a:r>
              <a:rPr lang="cs-CZ" sz="1050" spc="-10" dirty="0" err="1">
                <a:latin typeface="Verdana"/>
              </a:rPr>
              <a:t>all-mountainový</a:t>
            </a:r>
            <a:r>
              <a:rPr lang="cs-CZ" sz="1050" spc="-10" dirty="0">
                <a:latin typeface="Verdana"/>
              </a:rPr>
              <a:t> skvost určený pro středně pokročilé a pokročilé lyžařky, které hledají maximální všestrannost jak na sjezdovce, tak mimo ni. Jsou vybaveny všemi </a:t>
            </a:r>
            <a:r>
              <a:rPr lang="cs-CZ" sz="1050" spc="-10" dirty="0" err="1">
                <a:latin typeface="Verdana"/>
              </a:rPr>
              <a:t>našemi</a:t>
            </a:r>
            <a:r>
              <a:rPr lang="cs-CZ" sz="1050" spc="-10" dirty="0">
                <a:latin typeface="Verdana"/>
              </a:rPr>
              <a:t> oblíbenými technologiemi pro jízdu v terénu, jako je Air Tip, díky které jsou lehké a hbité, progresivním </a:t>
            </a:r>
            <a:r>
              <a:rPr lang="cs-CZ" sz="1050" spc="-10" dirty="0" err="1">
                <a:latin typeface="Verdana"/>
              </a:rPr>
              <a:t>sidecutem</a:t>
            </a:r>
            <a:r>
              <a:rPr lang="cs-CZ" sz="1050" spc="-10" dirty="0">
                <a:latin typeface="Verdana"/>
              </a:rPr>
              <a:t> a rockerem na špičce i patce pro vynikající hravost, a přesto dobře drží na tvrdší pistě  díky našemu systému tlumení vibrací VAS (</a:t>
            </a:r>
            <a:r>
              <a:rPr lang="cs-CZ" sz="1050" spc="-10" dirty="0" err="1">
                <a:latin typeface="Verdana"/>
              </a:rPr>
              <a:t>Vibration</a:t>
            </a:r>
            <a:r>
              <a:rPr lang="cs-CZ" sz="1050" spc="-10" dirty="0">
                <a:latin typeface="Verdana"/>
              </a:rPr>
              <a:t> </a:t>
            </a:r>
            <a:r>
              <a:rPr lang="cs-CZ" sz="1050" spc="-10" dirty="0" err="1">
                <a:latin typeface="Verdana"/>
              </a:rPr>
              <a:t>Absorption</a:t>
            </a:r>
            <a:r>
              <a:rPr lang="cs-CZ" sz="1050" spc="-10" dirty="0">
                <a:latin typeface="Verdana"/>
              </a:rPr>
              <a:t> </a:t>
            </a:r>
            <a:r>
              <a:rPr lang="cs-CZ" sz="1050" spc="-10" dirty="0" err="1">
                <a:latin typeface="Verdana"/>
              </a:rPr>
              <a:t>System</a:t>
            </a:r>
            <a:r>
              <a:rPr lang="cs-CZ" sz="1050" spc="-10" dirty="0">
                <a:latin typeface="Verdana"/>
              </a:rPr>
              <a:t>) a centrálnímu </a:t>
            </a:r>
            <a:r>
              <a:rPr lang="cs-CZ" sz="1050" spc="-10" dirty="0" err="1">
                <a:latin typeface="Verdana"/>
              </a:rPr>
              <a:t>titanalovému</a:t>
            </a:r>
            <a:r>
              <a:rPr lang="cs-CZ" sz="1050" spc="-10" dirty="0">
                <a:latin typeface="Verdana"/>
              </a:rPr>
              <a:t> nosníku  </a:t>
            </a:r>
            <a:r>
              <a:rPr lang="cs-CZ" sz="1050" spc="-10" dirty="0" err="1">
                <a:latin typeface="Verdana"/>
              </a:rPr>
              <a:t>Titanal</a:t>
            </a:r>
            <a:r>
              <a:rPr lang="cs-CZ" sz="1050" spc="-10" dirty="0">
                <a:latin typeface="Verdana"/>
              </a:rPr>
              <a:t> </a:t>
            </a:r>
            <a:r>
              <a:rPr lang="cs-CZ" sz="1050" spc="-10" dirty="0" err="1">
                <a:latin typeface="Verdana"/>
              </a:rPr>
              <a:t>beam</a:t>
            </a:r>
            <a:r>
              <a:rPr lang="cs-CZ" sz="1050" spc="-10" dirty="0">
                <a:latin typeface="Verdana"/>
              </a:rPr>
              <a:t> ve středu lyže. Nabízejí pohodovou předvídatelnost pro jízdu v jakémkoli terénu, která umožňuje rychlý pokrok i ve </a:t>
            </a:r>
            <a:r>
              <a:rPr lang="cs-CZ" sz="1050" spc="-10" dirty="0" err="1">
                <a:latin typeface="Verdana"/>
              </a:rPr>
              <a:t>freeridovém</a:t>
            </a:r>
            <a:r>
              <a:rPr lang="cs-CZ" sz="1050" spc="-10" dirty="0">
                <a:latin typeface="Verdana"/>
              </a:rPr>
              <a:t> terénu. Vyrobeno za  použití šetrné pryskyřice biologického původu a jádra z topolového dřeva s certifikátem PEFC. 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192000" y="68580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282C3E">
                <a:alpha val="4745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8800">
              <a:lnSpc>
                <a:spcPct val="100000"/>
              </a:lnSpc>
              <a:spcBef>
                <a:spcPts val="100"/>
              </a:spcBef>
            </a:pPr>
            <a:r>
              <a:rPr sz="4800" spc="265" dirty="0"/>
              <a:t>E</a:t>
            </a:r>
            <a:r>
              <a:rPr sz="4800" spc="-170" dirty="0"/>
              <a:t> </a:t>
            </a:r>
            <a:r>
              <a:rPr sz="4800" dirty="0"/>
              <a:t>S</a:t>
            </a:r>
            <a:r>
              <a:rPr sz="4800" spc="-165" dirty="0"/>
              <a:t> </a:t>
            </a:r>
            <a:r>
              <a:rPr sz="4800" spc="320" dirty="0"/>
              <a:t>C</a:t>
            </a:r>
            <a:r>
              <a:rPr sz="4800" spc="-165" dirty="0"/>
              <a:t> </a:t>
            </a:r>
            <a:r>
              <a:rPr sz="4800" spc="360" dirty="0"/>
              <a:t>A</a:t>
            </a:r>
            <a:r>
              <a:rPr sz="4800" spc="-170" dirty="0"/>
              <a:t> </a:t>
            </a:r>
            <a:r>
              <a:rPr sz="4800" spc="345" dirty="0"/>
              <a:t>P</a:t>
            </a:r>
            <a:r>
              <a:rPr sz="4800" spc="-160" dirty="0"/>
              <a:t> </a:t>
            </a:r>
            <a:r>
              <a:rPr sz="4800" spc="265" dirty="0"/>
              <a:t>E</a:t>
            </a:r>
            <a:r>
              <a:rPr sz="4800" spc="-170" dirty="0"/>
              <a:t> </a:t>
            </a:r>
            <a:r>
              <a:rPr sz="4800" spc="-50" dirty="0"/>
              <a:t>R</a:t>
            </a:r>
            <a:endParaRPr sz="4800"/>
          </a:p>
          <a:p>
            <a:pPr marL="558800">
              <a:lnSpc>
                <a:spcPct val="100000"/>
              </a:lnSpc>
              <a:spcBef>
                <a:spcPts val="75"/>
              </a:spcBef>
            </a:pPr>
            <a:r>
              <a:rPr sz="3200" b="0" dirty="0">
                <a:latin typeface="Verdana"/>
                <a:cs typeface="Verdana"/>
              </a:rPr>
              <a:t>T</a:t>
            </a:r>
            <a:r>
              <a:rPr sz="3200" b="0" spc="75" dirty="0">
                <a:latin typeface="Verdana"/>
                <a:cs typeface="Verdana"/>
              </a:rPr>
              <a:t> </a:t>
            </a:r>
            <a:r>
              <a:rPr sz="3200" b="0" spc="150" dirty="0">
                <a:latin typeface="Verdana"/>
                <a:cs typeface="Verdana"/>
              </a:rPr>
              <a:t>O</a:t>
            </a:r>
            <a:r>
              <a:rPr sz="3200" b="0" spc="95" dirty="0">
                <a:latin typeface="Verdana"/>
                <a:cs typeface="Verdana"/>
              </a:rPr>
              <a:t> </a:t>
            </a:r>
            <a:r>
              <a:rPr sz="3200" b="0" spc="185" dirty="0">
                <a:latin typeface="Verdana"/>
                <a:cs typeface="Verdana"/>
              </a:rPr>
              <a:t>U</a:t>
            </a:r>
            <a:r>
              <a:rPr sz="3200" b="0" spc="95" dirty="0">
                <a:latin typeface="Verdana"/>
                <a:cs typeface="Verdana"/>
              </a:rPr>
              <a:t> </a:t>
            </a:r>
            <a:r>
              <a:rPr sz="3200" b="0" spc="85" dirty="0">
                <a:latin typeface="Verdana"/>
                <a:cs typeface="Verdana"/>
              </a:rPr>
              <a:t>R</a:t>
            </a:r>
            <a:r>
              <a:rPr sz="3200" b="0" spc="95" dirty="0">
                <a:latin typeface="Verdana"/>
                <a:cs typeface="Verdana"/>
              </a:rPr>
              <a:t> </a:t>
            </a:r>
            <a:r>
              <a:rPr sz="3200" b="0" spc="-395" dirty="0">
                <a:latin typeface="Verdana"/>
                <a:cs typeface="Verdana"/>
              </a:rPr>
              <a:t>I</a:t>
            </a:r>
            <a:r>
              <a:rPr sz="3200" b="0" spc="114" dirty="0">
                <a:latin typeface="Verdana"/>
                <a:cs typeface="Verdana"/>
              </a:rPr>
              <a:t> </a:t>
            </a:r>
            <a:r>
              <a:rPr sz="3200" b="0" spc="190" dirty="0">
                <a:latin typeface="Verdana"/>
                <a:cs typeface="Verdana"/>
              </a:rPr>
              <a:t>N</a:t>
            </a:r>
            <a:r>
              <a:rPr sz="3200" b="0" spc="90" dirty="0">
                <a:latin typeface="Verdana"/>
                <a:cs typeface="Verdana"/>
              </a:rPr>
              <a:t> </a:t>
            </a:r>
            <a:r>
              <a:rPr sz="3200" b="0" spc="-50" dirty="0">
                <a:latin typeface="Verdana"/>
                <a:cs typeface="Verdana"/>
              </a:rPr>
              <a:t>G</a:t>
            </a:r>
            <a:endParaRPr sz="3200">
              <a:latin typeface="Verdana"/>
              <a:cs typeface="Verdan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991635" y="2599838"/>
            <a:ext cx="1941195" cy="1472565"/>
            <a:chOff x="1991635" y="2599838"/>
            <a:chExt cx="1941195" cy="147256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91635" y="2599838"/>
              <a:ext cx="1477223" cy="147235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28288" y="2697480"/>
              <a:ext cx="104360" cy="130225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881754" y="2724404"/>
              <a:ext cx="0" cy="1224280"/>
            </a:xfrm>
            <a:custGeom>
              <a:avLst/>
              <a:gdLst/>
              <a:ahLst/>
              <a:cxnLst/>
              <a:rect l="l" t="t" r="r" b="b"/>
              <a:pathLst>
                <a:path h="1224279">
                  <a:moveTo>
                    <a:pt x="0" y="0"/>
                  </a:moveTo>
                  <a:lnTo>
                    <a:pt x="0" y="1224153"/>
                  </a:lnTo>
                </a:path>
              </a:pathLst>
            </a:custGeom>
            <a:ln w="508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30452" y="898626"/>
            <a:ext cx="1124686" cy="5602478"/>
          </a:xfrm>
          <a:prstGeom prst="rect">
            <a:avLst/>
          </a:prstGeom>
        </p:spPr>
      </p:pic>
      <p:pic>
        <p:nvPicPr>
          <p:cNvPr id="3" name="object 3" descr="Une image contenant texte, jaune, pôle, ciseau  Description générée automatiquement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34179" y="1078514"/>
            <a:ext cx="451737" cy="523701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792601" y="963155"/>
            <a:ext cx="931633" cy="5466715"/>
          </a:xfrm>
          <a:prstGeom prst="rect">
            <a:avLst/>
          </a:prstGeom>
        </p:spPr>
      </p:pic>
      <p:pic>
        <p:nvPicPr>
          <p:cNvPr id="5" name="object 5" descr="Une image contenant texte, jaune, pôle, ciseau  Description générée automatiquement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298819" y="968743"/>
            <a:ext cx="543928" cy="5461127"/>
          </a:xfrm>
          <a:prstGeom prst="rect">
            <a:avLst/>
          </a:prstGeom>
        </p:spPr>
      </p:pic>
      <p:pic>
        <p:nvPicPr>
          <p:cNvPr id="6" name="object 6" descr="Une image contenant texte  Description générée automatiquement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280618" y="1057517"/>
            <a:ext cx="444059" cy="5204024"/>
          </a:xfrm>
          <a:prstGeom prst="rect">
            <a:avLst/>
          </a:prstGeom>
        </p:spPr>
      </p:pic>
      <p:pic>
        <p:nvPicPr>
          <p:cNvPr id="7" name="object 7" descr="Une image contenant texte, briquet  Description générée automatiquement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929236" y="1061086"/>
            <a:ext cx="446521" cy="5273600"/>
          </a:xfrm>
          <a:prstGeom prst="rect">
            <a:avLst/>
          </a:prstGeom>
        </p:spPr>
      </p:pic>
      <p:pic>
        <p:nvPicPr>
          <p:cNvPr id="8" name="object 8" descr="Une image contenant texte  Description générée automatiquement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746995" y="988923"/>
            <a:ext cx="558634" cy="5464683"/>
          </a:xfrm>
          <a:prstGeom prst="rect">
            <a:avLst/>
          </a:prstGeom>
        </p:spPr>
      </p:pic>
      <p:pic>
        <p:nvPicPr>
          <p:cNvPr id="9" name="object 9" descr="Une image contenant texte, briquet  Description générée automatiquement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446509" y="1061086"/>
            <a:ext cx="446521" cy="527360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252524" y="6367068"/>
            <a:ext cx="1610995" cy="36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55" dirty="0">
                <a:solidFill>
                  <a:srgbClr val="292729"/>
                </a:solidFill>
                <a:latin typeface="Tahoma"/>
                <a:cs typeface="Tahoma"/>
              </a:rPr>
              <a:t>ESCAPER</a:t>
            </a:r>
            <a:r>
              <a:rPr sz="1200" b="1" spc="-20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200" b="1" spc="-105" dirty="0">
                <a:solidFill>
                  <a:srgbClr val="292729"/>
                </a:solidFill>
                <a:latin typeface="Tahoma"/>
                <a:cs typeface="Tahoma"/>
              </a:rPr>
              <a:t>105</a:t>
            </a:r>
            <a:r>
              <a:rPr sz="1200" b="1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200" b="1" spc="40" dirty="0">
                <a:solidFill>
                  <a:srgbClr val="292729"/>
                </a:solidFill>
                <a:latin typeface="Tahoma"/>
                <a:cs typeface="Tahoma"/>
              </a:rPr>
              <a:t>NANO</a:t>
            </a:r>
            <a:endParaRPr sz="12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40" dirty="0">
                <a:solidFill>
                  <a:srgbClr val="292729"/>
                </a:solidFill>
                <a:latin typeface="Verdana"/>
                <a:cs typeface="Verdana"/>
              </a:rPr>
              <a:t>OPEN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571494" y="6367068"/>
            <a:ext cx="1548130" cy="36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55" dirty="0">
                <a:solidFill>
                  <a:srgbClr val="292729"/>
                </a:solidFill>
                <a:latin typeface="Tahoma"/>
                <a:cs typeface="Tahoma"/>
              </a:rPr>
              <a:t>ESCAPER</a:t>
            </a:r>
            <a:r>
              <a:rPr sz="1200" b="1" spc="-40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92729"/>
                </a:solidFill>
                <a:latin typeface="Tahoma"/>
                <a:cs typeface="Tahoma"/>
              </a:rPr>
              <a:t>97</a:t>
            </a:r>
            <a:r>
              <a:rPr sz="1200" b="1" spc="-30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200" b="1" spc="40" dirty="0">
                <a:solidFill>
                  <a:srgbClr val="292729"/>
                </a:solidFill>
                <a:latin typeface="Tahoma"/>
                <a:cs typeface="Tahoma"/>
              </a:rPr>
              <a:t>NANO</a:t>
            </a:r>
            <a:r>
              <a:rPr sz="900" b="1" spc="160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000" spc="40" dirty="0">
                <a:solidFill>
                  <a:srgbClr val="292729"/>
                </a:solidFill>
                <a:latin typeface="Verdana"/>
                <a:cs typeface="Verdana"/>
              </a:rPr>
              <a:t>OPEN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170421" y="6364020"/>
            <a:ext cx="1556385" cy="3625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50" dirty="0">
                <a:solidFill>
                  <a:srgbClr val="292729"/>
                </a:solidFill>
                <a:latin typeface="Tahoma"/>
                <a:cs typeface="Tahoma"/>
              </a:rPr>
              <a:t>ESCAPER</a:t>
            </a:r>
            <a:r>
              <a:rPr sz="1200" b="1" spc="10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92729"/>
                </a:solidFill>
                <a:latin typeface="Tahoma"/>
                <a:cs typeface="Tahoma"/>
              </a:rPr>
              <a:t>88</a:t>
            </a:r>
            <a:r>
              <a:rPr sz="1200" b="1" spc="5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200" b="1" spc="45" dirty="0">
                <a:solidFill>
                  <a:srgbClr val="292729"/>
                </a:solidFill>
                <a:latin typeface="Tahoma"/>
                <a:cs typeface="Tahoma"/>
              </a:rPr>
              <a:t>NANO</a:t>
            </a:r>
            <a:endParaRPr sz="12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900" b="1" spc="130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000" spc="40" dirty="0">
                <a:solidFill>
                  <a:srgbClr val="292729"/>
                </a:solidFill>
                <a:latin typeface="Verdana"/>
                <a:cs typeface="Verdana"/>
              </a:rPr>
              <a:t>OPEN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487536" y="6346647"/>
            <a:ext cx="1016000" cy="36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55" dirty="0">
                <a:solidFill>
                  <a:srgbClr val="292729"/>
                </a:solidFill>
                <a:latin typeface="Tahoma"/>
                <a:cs typeface="Tahoma"/>
              </a:rPr>
              <a:t>ESCAPER</a:t>
            </a:r>
            <a:r>
              <a:rPr sz="1200" b="1" spc="-25" dirty="0">
                <a:solidFill>
                  <a:srgbClr val="292729"/>
                </a:solidFill>
                <a:latin typeface="Tahoma"/>
                <a:cs typeface="Tahoma"/>
              </a:rPr>
              <a:t> 87</a:t>
            </a:r>
            <a:r>
              <a:rPr sz="900" b="1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000" spc="40" dirty="0">
                <a:solidFill>
                  <a:srgbClr val="292729"/>
                </a:solidFill>
                <a:latin typeface="Verdana"/>
                <a:cs typeface="Verdana"/>
              </a:rPr>
              <a:t>OPEN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851897" y="6381394"/>
            <a:ext cx="1024890" cy="36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55" dirty="0">
                <a:solidFill>
                  <a:srgbClr val="292729"/>
                </a:solidFill>
                <a:latin typeface="Tahoma"/>
                <a:cs typeface="Tahoma"/>
              </a:rPr>
              <a:t>ESCAPER</a:t>
            </a:r>
            <a:r>
              <a:rPr sz="1200" b="1" spc="-25" dirty="0">
                <a:solidFill>
                  <a:srgbClr val="292729"/>
                </a:solidFill>
                <a:latin typeface="Tahoma"/>
                <a:cs typeface="Tahoma"/>
              </a:rPr>
              <a:t> 80</a:t>
            </a:r>
            <a:endParaRPr sz="12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40" dirty="0">
                <a:solidFill>
                  <a:srgbClr val="292729"/>
                </a:solidFill>
                <a:latin typeface="Verdana"/>
                <a:cs typeface="Verdana"/>
              </a:rPr>
              <a:t>OPEN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35991" y="279907"/>
            <a:ext cx="793750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50" spc="-10" dirty="0">
                <a:solidFill>
                  <a:srgbClr val="292729"/>
                </a:solidFill>
                <a:latin typeface="Verdana"/>
                <a:cs typeface="Verdana"/>
              </a:rPr>
              <a:t>ESCAPER</a:t>
            </a:r>
            <a:endParaRPr sz="1250">
              <a:latin typeface="Verdana"/>
              <a:cs typeface="Verdana"/>
            </a:endParaRPr>
          </a:p>
        </p:txBody>
      </p:sp>
      <p:sp>
        <p:nvSpPr>
          <p:cNvPr id="16" name="object 16" descr="$PPTXTitle"/>
          <p:cNvSpPr txBox="1">
            <a:spLocks noGrp="1"/>
          </p:cNvSpPr>
          <p:nvPr>
            <p:ph type="title"/>
          </p:nvPr>
        </p:nvSpPr>
        <p:spPr>
          <a:xfrm>
            <a:off x="335991" y="459740"/>
            <a:ext cx="209042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solidFill>
                  <a:srgbClr val="292729"/>
                </a:solidFill>
              </a:rPr>
              <a:t>R</a:t>
            </a:r>
            <a:r>
              <a:rPr sz="3000" spc="375" dirty="0">
                <a:solidFill>
                  <a:srgbClr val="292729"/>
                </a:solidFill>
              </a:rPr>
              <a:t> </a:t>
            </a:r>
            <a:r>
              <a:rPr sz="3000" spc="245" dirty="0">
                <a:solidFill>
                  <a:srgbClr val="292729"/>
                </a:solidFill>
              </a:rPr>
              <a:t>A</a:t>
            </a:r>
            <a:r>
              <a:rPr sz="3000" spc="380" dirty="0">
                <a:solidFill>
                  <a:srgbClr val="292729"/>
                </a:solidFill>
              </a:rPr>
              <a:t> </a:t>
            </a:r>
            <a:r>
              <a:rPr sz="3000" spc="90" dirty="0">
                <a:solidFill>
                  <a:srgbClr val="292729"/>
                </a:solidFill>
              </a:rPr>
              <a:t>N</a:t>
            </a:r>
            <a:r>
              <a:rPr sz="3000" spc="375" dirty="0">
                <a:solidFill>
                  <a:srgbClr val="292729"/>
                </a:solidFill>
              </a:rPr>
              <a:t> </a:t>
            </a:r>
            <a:r>
              <a:rPr sz="3000" spc="65" dirty="0">
                <a:solidFill>
                  <a:srgbClr val="292729"/>
                </a:solidFill>
              </a:rPr>
              <a:t>G</a:t>
            </a:r>
            <a:r>
              <a:rPr sz="3000" spc="375" dirty="0">
                <a:solidFill>
                  <a:srgbClr val="292729"/>
                </a:solidFill>
              </a:rPr>
              <a:t> </a:t>
            </a:r>
            <a:r>
              <a:rPr sz="3000" spc="95" dirty="0">
                <a:solidFill>
                  <a:srgbClr val="292729"/>
                </a:solidFill>
              </a:rPr>
              <a:t>E</a:t>
            </a:r>
            <a:endParaRPr sz="3000" dirty="0"/>
          </a:p>
        </p:txBody>
      </p:sp>
      <p:sp>
        <p:nvSpPr>
          <p:cNvPr id="17" name="object 17"/>
          <p:cNvSpPr txBox="1"/>
          <p:nvPr/>
        </p:nvSpPr>
        <p:spPr>
          <a:xfrm>
            <a:off x="8427846" y="3824160"/>
            <a:ext cx="981710" cy="249554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38100" rIns="0" bIns="0" rtlCol="0">
            <a:spAutoFit/>
          </a:bodyPr>
          <a:lstStyle/>
          <a:p>
            <a:pPr marL="33020">
              <a:lnSpc>
                <a:spcPct val="100000"/>
              </a:lnSpc>
              <a:spcBef>
                <a:spcPts val="300"/>
              </a:spcBef>
            </a:pPr>
            <a:r>
              <a:rPr sz="1100" b="1" spc="45" dirty="0">
                <a:solidFill>
                  <a:srgbClr val="FFFFFF"/>
                </a:solidFill>
                <a:latin typeface="Tahoma"/>
                <a:cs typeface="Tahoma"/>
              </a:rPr>
              <a:t>CANCELLED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813925" y="3824160"/>
            <a:ext cx="981710" cy="249554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38100" rIns="0" bIns="0" rtlCol="0">
            <a:spAutoFit/>
          </a:bodyPr>
          <a:lstStyle/>
          <a:p>
            <a:pPr marL="33655">
              <a:lnSpc>
                <a:spcPct val="100000"/>
              </a:lnSpc>
              <a:spcBef>
                <a:spcPts val="300"/>
              </a:spcBef>
            </a:pPr>
            <a:r>
              <a:rPr sz="1100" b="1" spc="45" dirty="0">
                <a:solidFill>
                  <a:srgbClr val="FFFFFF"/>
                </a:solidFill>
                <a:latin typeface="Tahoma"/>
                <a:cs typeface="Tahoma"/>
              </a:rPr>
              <a:t>CANCELLED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51123" y="-4"/>
            <a:ext cx="1413116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649973" y="3760977"/>
            <a:ext cx="124650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Tip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70" dirty="0">
                <a:latin typeface="Verdana"/>
                <a:cs typeface="Verdana"/>
              </a:rPr>
              <a:t>&amp;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Tail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649973" y="4145407"/>
            <a:ext cx="136906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Extended</a:t>
            </a:r>
            <a:r>
              <a:rPr sz="1050" spc="6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720835" y="107797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723503" y="1038702"/>
            <a:ext cx="2689225" cy="230832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712200" y="4683633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735059" y="4663557"/>
            <a:ext cx="2719198" cy="566630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5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13970" marR="789940">
              <a:lnSpc>
                <a:spcPct val="120000"/>
              </a:lnSpc>
              <a:spcBef>
                <a:spcPts val="30"/>
              </a:spcBef>
            </a:pPr>
            <a:r>
              <a:rPr lang="cs-CZ" sz="1050" dirty="0">
                <a:latin typeface="Verdana"/>
                <a:cs typeface="Verdana"/>
              </a:rPr>
              <a:t>Skialpinisté a  nadšenci do free lyžování  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747252" y="533819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742933" y="5318842"/>
            <a:ext cx="2072005" cy="819150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marL="31115">
              <a:lnSpc>
                <a:spcPct val="100000"/>
              </a:lnSpc>
              <a:spcBef>
                <a:spcPts val="465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395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-10" dirty="0">
                <a:latin typeface="Verdana"/>
                <a:cs typeface="Verdana"/>
              </a:rPr>
              <a:t>Nadnášení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Skvělé vlastnosti při sjezdu</a:t>
            </a: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-10" dirty="0">
                <a:latin typeface="Verdana"/>
                <a:cs typeface="Verdana"/>
              </a:rPr>
              <a:t>Ultralehké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096383" y="1113536"/>
            <a:ext cx="10731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L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248725" y="1113536"/>
            <a:ext cx="159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093715" y="108585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123307" y="2464942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123307" y="3502786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5125592" y="3458945"/>
            <a:ext cx="1482725" cy="1257300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  <a:p>
            <a:pPr marL="165735" marR="455295" indent="-165735" algn="ctr">
              <a:lnSpc>
                <a:spcPct val="100000"/>
              </a:lnSpc>
              <a:spcBef>
                <a:spcPts val="615"/>
              </a:spcBef>
              <a:buFont typeface="Times New Roman"/>
              <a:buChar char="►"/>
              <a:tabLst>
                <a:tab pos="165735" algn="l"/>
              </a:tabLst>
            </a:pPr>
            <a:r>
              <a:rPr sz="1050" dirty="0">
                <a:latin typeface="Verdana"/>
                <a:cs typeface="Verdana"/>
              </a:rPr>
              <a:t>Light</a:t>
            </a:r>
            <a:r>
              <a:rPr sz="1050" spc="4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poplar</a:t>
            </a:r>
            <a:endParaRPr sz="1050" dirty="0">
              <a:latin typeface="Verdana"/>
              <a:cs typeface="Verdana"/>
            </a:endParaRPr>
          </a:p>
          <a:p>
            <a:pPr marR="445770" algn="ctr">
              <a:lnSpc>
                <a:spcPct val="100000"/>
              </a:lnSpc>
              <a:spcBef>
                <a:spcPts val="250"/>
              </a:spcBef>
            </a:pPr>
            <a:r>
              <a:rPr sz="1050" spc="-10" dirty="0">
                <a:latin typeface="Verdana"/>
                <a:cs typeface="Verdana"/>
              </a:rPr>
              <a:t>woodcore</a:t>
            </a:r>
            <a:endParaRPr sz="1050" dirty="0">
              <a:latin typeface="Verdana"/>
              <a:cs typeface="Verdana"/>
            </a:endParaRPr>
          </a:p>
          <a:p>
            <a:pPr marL="18097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80975" algn="l"/>
              </a:tabLst>
            </a:pPr>
            <a:r>
              <a:rPr sz="1050" dirty="0">
                <a:latin typeface="Verdana"/>
                <a:cs typeface="Verdana"/>
              </a:rPr>
              <a:t>Nano</a:t>
            </a:r>
            <a:r>
              <a:rPr sz="1050" spc="2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titanal</a:t>
            </a:r>
            <a:endParaRPr sz="1050" dirty="0">
              <a:latin typeface="Verdana"/>
              <a:cs typeface="Verdana"/>
            </a:endParaRPr>
          </a:p>
          <a:p>
            <a:pPr marL="180975" marR="462280" indent="-165735">
              <a:lnSpc>
                <a:spcPct val="120000"/>
              </a:lnSpc>
              <a:buFont typeface="Times New Roman"/>
              <a:buChar char="►"/>
              <a:tabLst>
                <a:tab pos="192405" algn="l"/>
              </a:tabLst>
            </a:pPr>
            <a:r>
              <a:rPr sz="1050" spc="-10" dirty="0">
                <a:latin typeface="Verdana"/>
                <a:cs typeface="Verdana"/>
              </a:rPr>
              <a:t>Rectangular 	sidewall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117210" y="4878832"/>
            <a:ext cx="2817495" cy="10795"/>
          </a:xfrm>
          <a:custGeom>
            <a:avLst/>
            <a:gdLst/>
            <a:ahLst/>
            <a:cxnLst/>
            <a:rect l="l" t="t" r="r" b="b"/>
            <a:pathLst>
              <a:path w="2817495" h="10795">
                <a:moveTo>
                  <a:pt x="0" y="0"/>
                </a:moveTo>
                <a:lnTo>
                  <a:pt x="2816987" y="10668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5117972" y="4847737"/>
            <a:ext cx="3264028" cy="1252266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23495">
              <a:lnSpc>
                <a:spcPct val="100000"/>
              </a:lnSpc>
              <a:spcBef>
                <a:spcPts val="565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09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Vyrobeno ve Francii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05" dirty="0">
                <a:latin typeface="Verdana"/>
                <a:cs typeface="Verdana"/>
              </a:rPr>
              <a:t>30%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20%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80%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</a:t>
            </a:r>
            <a:r>
              <a:rPr lang="cs-CZ" sz="1050" spc="65" dirty="0" err="1">
                <a:latin typeface="Verdana"/>
                <a:cs typeface="Verdana"/>
              </a:rPr>
              <a:t>titanalu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10" dirty="0">
                <a:latin typeface="Verdana"/>
                <a:cs typeface="Verdana"/>
              </a:rPr>
              <a:t>Optimalizovaný </a:t>
            </a:r>
            <a:r>
              <a:rPr lang="cs-CZ" sz="1050" spc="10" dirty="0" err="1">
                <a:latin typeface="Verdana"/>
                <a:cs typeface="Verdana"/>
              </a:rPr>
              <a:t>topsheet</a:t>
            </a:r>
            <a:r>
              <a:rPr lang="cs-CZ" sz="1050" spc="10" dirty="0">
                <a:latin typeface="Verdana"/>
                <a:cs typeface="Verdana"/>
              </a:rPr>
              <a:t> ( tvar a tloušťka )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730233" y="2091004"/>
            <a:ext cx="2681605" cy="1750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20" dirty="0">
                <a:latin typeface="Verdana"/>
                <a:cs typeface="Verdana"/>
              </a:rPr>
              <a:t>,</a:t>
            </a:r>
            <a:endParaRPr sz="1050" dirty="0">
              <a:latin typeface="Verdana"/>
              <a:cs typeface="Verdana"/>
            </a:endParaRPr>
          </a:p>
        </p:txBody>
      </p:sp>
      <p:graphicFrame>
        <p:nvGraphicFramePr>
          <p:cNvPr id="27" name="object 27"/>
          <p:cNvGraphicFramePr>
            <a:graphicFrameLocks noGrp="1"/>
          </p:cNvGraphicFramePr>
          <p:nvPr/>
        </p:nvGraphicFramePr>
        <p:xfrm>
          <a:off x="5101716" y="1334108"/>
          <a:ext cx="2927985" cy="11290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279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7325">
                <a:tc>
                  <a:txBody>
                    <a:bodyPr/>
                    <a:lstStyle/>
                    <a:p>
                      <a:pPr>
                        <a:lnSpc>
                          <a:spcPts val="1230"/>
                        </a:lnSpc>
                      </a:pPr>
                      <a:r>
                        <a:rPr sz="1050" spc="50" dirty="0">
                          <a:latin typeface="Verdana"/>
                          <a:cs typeface="Verdana"/>
                        </a:rPr>
                        <a:t>OPEN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05" dirty="0">
                          <a:latin typeface="Verdana"/>
                          <a:cs typeface="Verdana"/>
                        </a:rPr>
                        <a:t>170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179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187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3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135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105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125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0" dirty="0">
                          <a:latin typeface="Verdana"/>
                          <a:cs typeface="Verdana"/>
                        </a:rPr>
                        <a:t>20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(179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73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2,8</a:t>
                      </a:r>
                      <a:r>
                        <a:rPr sz="1050" spc="-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(179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8" name="object 28"/>
          <p:cNvSpPr txBox="1"/>
          <p:nvPr/>
        </p:nvSpPr>
        <p:spPr>
          <a:xfrm>
            <a:off x="5116448" y="2426570"/>
            <a:ext cx="1464310" cy="618490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lang="pt-BR" sz="1000" b="1" dirty="0">
                <a:latin typeface="Tahoma"/>
                <a:cs typeface="Tahoma"/>
              </a:rPr>
              <a:t>T E C H N O L O G I E </a:t>
            </a:r>
            <a:endParaRPr sz="1000" dirty="0">
              <a:latin typeface="Tahoma"/>
              <a:cs typeface="Tahoma"/>
            </a:endParaRPr>
          </a:p>
          <a:p>
            <a:pPr marL="189865" indent="-165735">
              <a:lnSpc>
                <a:spcPct val="100000"/>
              </a:lnSpc>
              <a:spcBef>
                <a:spcPts val="490"/>
              </a:spcBef>
              <a:buFont typeface="Times New Roman"/>
              <a:buChar char="►"/>
              <a:tabLst>
                <a:tab pos="189865" algn="l"/>
              </a:tabLst>
            </a:pPr>
            <a:r>
              <a:rPr sz="1050" dirty="0">
                <a:latin typeface="Verdana"/>
                <a:cs typeface="Verdana"/>
              </a:rPr>
              <a:t>Air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Tip</a:t>
            </a:r>
            <a:endParaRPr sz="1050" dirty="0">
              <a:latin typeface="Verdana"/>
              <a:cs typeface="Verdana"/>
            </a:endParaRPr>
          </a:p>
          <a:p>
            <a:pPr marL="189865" indent="-165735">
              <a:lnSpc>
                <a:spcPct val="100000"/>
              </a:lnSpc>
              <a:buFont typeface="Times New Roman"/>
              <a:buChar char="►"/>
              <a:tabLst>
                <a:tab pos="189865" algn="l"/>
              </a:tabLst>
            </a:pPr>
            <a:r>
              <a:rPr sz="1050" spc="-10" dirty="0">
                <a:latin typeface="Verdana"/>
                <a:cs typeface="Verdana"/>
              </a:rPr>
              <a:t>Aeroprofiles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43331" y="242062"/>
            <a:ext cx="2082164" cy="1092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95"/>
              </a:lnSpc>
              <a:spcBef>
                <a:spcPts val="100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UNISEX</a:t>
            </a:r>
            <a:r>
              <a:rPr sz="1100" spc="-11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8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80" dirty="0">
                <a:solidFill>
                  <a:srgbClr val="7E7E7E"/>
                </a:solidFill>
                <a:latin typeface="Verdana"/>
                <a:cs typeface="Verdana"/>
              </a:rPr>
              <a:t>-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TOURING</a:t>
            </a:r>
            <a:endParaRPr sz="1100">
              <a:latin typeface="Verdana"/>
              <a:cs typeface="Verdana"/>
            </a:endParaRPr>
          </a:p>
          <a:p>
            <a:pPr marL="12700" marR="5080">
              <a:lnSpc>
                <a:spcPts val="2880"/>
              </a:lnSpc>
              <a:spcBef>
                <a:spcPts val="70"/>
              </a:spcBef>
              <a:tabLst>
                <a:tab pos="879475" algn="l"/>
              </a:tabLst>
            </a:pPr>
            <a:r>
              <a:rPr sz="2400" b="1" spc="13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S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40" dirty="0">
                <a:solidFill>
                  <a:srgbClr val="030505"/>
                </a:solidFill>
                <a:latin typeface="Tahoma"/>
                <a:cs typeface="Tahoma"/>
              </a:rPr>
              <a:t>C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9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70" dirty="0">
                <a:solidFill>
                  <a:srgbClr val="030505"/>
                </a:solidFill>
                <a:latin typeface="Tahoma"/>
                <a:cs typeface="Tahoma"/>
              </a:rPr>
              <a:t>P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3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50" dirty="0">
                <a:solidFill>
                  <a:srgbClr val="030505"/>
                </a:solidFill>
                <a:latin typeface="Tahoma"/>
                <a:cs typeface="Tahoma"/>
              </a:rPr>
              <a:t>R </a:t>
            </a:r>
            <a:r>
              <a:rPr sz="2400" b="1" spc="-595" dirty="0">
                <a:solidFill>
                  <a:srgbClr val="030505"/>
                </a:solidFill>
                <a:latin typeface="Tahoma"/>
                <a:cs typeface="Tahoma"/>
              </a:rPr>
              <a:t>1</a:t>
            </a:r>
            <a:r>
              <a:rPr sz="2400" b="1" spc="-17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90" dirty="0">
                <a:solidFill>
                  <a:srgbClr val="030505"/>
                </a:solidFill>
                <a:latin typeface="Tahoma"/>
                <a:cs typeface="Tahoma"/>
              </a:rPr>
              <a:t>0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50" dirty="0">
                <a:solidFill>
                  <a:srgbClr val="030505"/>
                </a:solidFill>
                <a:latin typeface="Tahoma"/>
                <a:cs typeface="Tahoma"/>
              </a:rPr>
              <a:t>5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	</a:t>
            </a:r>
            <a:r>
              <a:rPr sz="2400" b="1" spc="70" dirty="0">
                <a:solidFill>
                  <a:srgbClr val="030505"/>
                </a:solidFill>
                <a:latin typeface="Tahoma"/>
                <a:cs typeface="Tahoma"/>
              </a:rPr>
              <a:t>N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9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70" dirty="0">
                <a:solidFill>
                  <a:srgbClr val="030505"/>
                </a:solidFill>
                <a:latin typeface="Tahoma"/>
                <a:cs typeface="Tahoma"/>
              </a:rPr>
              <a:t>N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14" dirty="0">
                <a:solidFill>
                  <a:srgbClr val="030505"/>
                </a:solidFill>
                <a:latin typeface="Tahoma"/>
                <a:cs typeface="Tahoma"/>
              </a:rPr>
              <a:t>O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ts val="1275"/>
              </a:lnSpc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RAMTD01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43331" y="1468577"/>
            <a:ext cx="2153285" cy="3625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10" dirty="0">
                <a:latin typeface="Verdana"/>
                <a:cs typeface="Verdana"/>
              </a:rPr>
              <a:t>RAMTD01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ESCAPER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spc="-125" dirty="0">
                <a:latin typeface="Verdana"/>
                <a:cs typeface="Verdana"/>
              </a:rPr>
              <a:t>105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spc="35" dirty="0">
                <a:latin typeface="Verdana"/>
                <a:cs typeface="Verdana"/>
              </a:rPr>
              <a:t>NANO</a:t>
            </a:r>
            <a:endParaRPr sz="11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spc="75" dirty="0">
                <a:latin typeface="Verdana"/>
                <a:cs typeface="Verdana"/>
              </a:rPr>
              <a:t>OPEN</a:t>
            </a:r>
            <a:r>
              <a:rPr sz="1100" spc="-100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90" dirty="0">
                <a:latin typeface="Verdana"/>
                <a:cs typeface="Verdana"/>
              </a:rPr>
              <a:t> </a:t>
            </a:r>
            <a:r>
              <a:rPr lang="cs-CZ" sz="1100" b="1" spc="-90" dirty="0">
                <a:latin typeface="Tahoma"/>
                <a:cs typeface="Tahoma"/>
              </a:rPr>
              <a:t>19 990,- </a:t>
            </a:r>
            <a:endParaRPr sz="1100" dirty="0">
              <a:latin typeface="Tahoma"/>
              <a:cs typeface="Tahoma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221335" y="1998598"/>
            <a:ext cx="2412365" cy="87630"/>
            <a:chOff x="221335" y="1998598"/>
            <a:chExt cx="2412365" cy="87630"/>
          </a:xfrm>
        </p:grpSpPr>
        <p:sp>
          <p:nvSpPr>
            <p:cNvPr id="32" name="object 32"/>
            <p:cNvSpPr/>
            <p:nvPr/>
          </p:nvSpPr>
          <p:spPr>
            <a:xfrm>
              <a:off x="221335" y="1998598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48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826"/>
                  </a:lnTo>
                  <a:lnTo>
                    <a:pt x="3416" y="26670"/>
                  </a:lnTo>
                  <a:lnTo>
                    <a:pt x="0" y="43561"/>
                  </a:lnTo>
                  <a:lnTo>
                    <a:pt x="3416" y="60578"/>
                  </a:lnTo>
                  <a:lnTo>
                    <a:pt x="12750" y="74422"/>
                  </a:lnTo>
                  <a:lnTo>
                    <a:pt x="26593" y="83692"/>
                  </a:lnTo>
                  <a:lnTo>
                    <a:pt x="43535" y="87122"/>
                  </a:lnTo>
                  <a:lnTo>
                    <a:pt x="2368448" y="87122"/>
                  </a:lnTo>
                  <a:lnTo>
                    <a:pt x="2385466" y="83692"/>
                  </a:lnTo>
                  <a:lnTo>
                    <a:pt x="2399309" y="74422"/>
                  </a:lnTo>
                  <a:lnTo>
                    <a:pt x="2408580" y="60578"/>
                  </a:lnTo>
                  <a:lnTo>
                    <a:pt x="2412009" y="43561"/>
                  </a:lnTo>
                  <a:lnTo>
                    <a:pt x="2408580" y="26670"/>
                  </a:lnTo>
                  <a:lnTo>
                    <a:pt x="2399309" y="12826"/>
                  </a:lnTo>
                  <a:lnTo>
                    <a:pt x="2385466" y="3428"/>
                  </a:lnTo>
                  <a:lnTo>
                    <a:pt x="2368448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552955" y="2011679"/>
              <a:ext cx="1061720" cy="61594"/>
            </a:xfrm>
            <a:custGeom>
              <a:avLst/>
              <a:gdLst/>
              <a:ahLst/>
              <a:cxnLst/>
              <a:rect l="l" t="t" r="r" b="b"/>
              <a:pathLst>
                <a:path w="1061720" h="61594">
                  <a:moveTo>
                    <a:pt x="1030732" y="0"/>
                  </a:moveTo>
                  <a:lnTo>
                    <a:pt x="30860" y="0"/>
                  </a:lnTo>
                  <a:lnTo>
                    <a:pt x="18796" y="2412"/>
                  </a:lnTo>
                  <a:lnTo>
                    <a:pt x="9016" y="8890"/>
                  </a:lnTo>
                  <a:lnTo>
                    <a:pt x="2412" y="18669"/>
                  </a:lnTo>
                  <a:lnTo>
                    <a:pt x="0" y="30607"/>
                  </a:lnTo>
                  <a:lnTo>
                    <a:pt x="2412" y="42545"/>
                  </a:lnTo>
                  <a:lnTo>
                    <a:pt x="9016" y="52197"/>
                  </a:lnTo>
                  <a:lnTo>
                    <a:pt x="18796" y="58800"/>
                  </a:lnTo>
                  <a:lnTo>
                    <a:pt x="30860" y="61214"/>
                  </a:lnTo>
                  <a:lnTo>
                    <a:pt x="1030732" y="61214"/>
                  </a:lnTo>
                  <a:lnTo>
                    <a:pt x="1042796" y="58800"/>
                  </a:lnTo>
                  <a:lnTo>
                    <a:pt x="1052702" y="52197"/>
                  </a:lnTo>
                  <a:lnTo>
                    <a:pt x="1059307" y="42545"/>
                  </a:lnTo>
                  <a:lnTo>
                    <a:pt x="1061720" y="30607"/>
                  </a:lnTo>
                  <a:lnTo>
                    <a:pt x="1059307" y="18669"/>
                  </a:lnTo>
                  <a:lnTo>
                    <a:pt x="1052702" y="8890"/>
                  </a:lnTo>
                  <a:lnTo>
                    <a:pt x="1042796" y="2412"/>
                  </a:lnTo>
                  <a:lnTo>
                    <a:pt x="1030732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" name="object 34"/>
          <p:cNvGrpSpPr/>
          <p:nvPr/>
        </p:nvGrpSpPr>
        <p:grpSpPr>
          <a:xfrm>
            <a:off x="221335" y="2268982"/>
            <a:ext cx="2412365" cy="86995"/>
            <a:chOff x="221335" y="2268982"/>
            <a:chExt cx="2412365" cy="86995"/>
          </a:xfrm>
        </p:grpSpPr>
        <p:sp>
          <p:nvSpPr>
            <p:cNvPr id="35" name="object 35"/>
            <p:cNvSpPr/>
            <p:nvPr/>
          </p:nvSpPr>
          <p:spPr>
            <a:xfrm>
              <a:off x="221335" y="2268982"/>
              <a:ext cx="2412365" cy="86995"/>
            </a:xfrm>
            <a:custGeom>
              <a:avLst/>
              <a:gdLst/>
              <a:ahLst/>
              <a:cxnLst/>
              <a:rect l="l" t="t" r="r" b="b"/>
              <a:pathLst>
                <a:path w="2412365" h="86994">
                  <a:moveTo>
                    <a:pt x="2368448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700"/>
                  </a:lnTo>
                  <a:lnTo>
                    <a:pt x="3416" y="26542"/>
                  </a:lnTo>
                  <a:lnTo>
                    <a:pt x="0" y="43560"/>
                  </a:lnTo>
                  <a:lnTo>
                    <a:pt x="3416" y="60451"/>
                  </a:lnTo>
                  <a:lnTo>
                    <a:pt x="12750" y="74294"/>
                  </a:lnTo>
                  <a:lnTo>
                    <a:pt x="26593" y="83692"/>
                  </a:lnTo>
                  <a:lnTo>
                    <a:pt x="43535" y="86994"/>
                  </a:lnTo>
                  <a:lnTo>
                    <a:pt x="2368448" y="86994"/>
                  </a:lnTo>
                  <a:lnTo>
                    <a:pt x="2385466" y="83692"/>
                  </a:lnTo>
                  <a:lnTo>
                    <a:pt x="2399309" y="74294"/>
                  </a:lnTo>
                  <a:lnTo>
                    <a:pt x="2408580" y="60451"/>
                  </a:lnTo>
                  <a:lnTo>
                    <a:pt x="2412009" y="43560"/>
                  </a:lnTo>
                  <a:lnTo>
                    <a:pt x="2408580" y="26542"/>
                  </a:lnTo>
                  <a:lnTo>
                    <a:pt x="2399309" y="12700"/>
                  </a:lnTo>
                  <a:lnTo>
                    <a:pt x="2385466" y="3428"/>
                  </a:lnTo>
                  <a:lnTo>
                    <a:pt x="2368448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745107" y="2281936"/>
              <a:ext cx="869950" cy="61594"/>
            </a:xfrm>
            <a:custGeom>
              <a:avLst/>
              <a:gdLst/>
              <a:ahLst/>
              <a:cxnLst/>
              <a:rect l="l" t="t" r="r" b="b"/>
              <a:pathLst>
                <a:path w="869950" h="61594">
                  <a:moveTo>
                    <a:pt x="839216" y="0"/>
                  </a:moveTo>
                  <a:lnTo>
                    <a:pt x="30606" y="0"/>
                  </a:lnTo>
                  <a:lnTo>
                    <a:pt x="18668" y="2412"/>
                  </a:lnTo>
                  <a:lnTo>
                    <a:pt x="8890" y="9016"/>
                  </a:lnTo>
                  <a:lnTo>
                    <a:pt x="2412" y="18796"/>
                  </a:lnTo>
                  <a:lnTo>
                    <a:pt x="0" y="30606"/>
                  </a:lnTo>
                  <a:lnTo>
                    <a:pt x="2412" y="42544"/>
                  </a:lnTo>
                  <a:lnTo>
                    <a:pt x="8890" y="52324"/>
                  </a:lnTo>
                  <a:lnTo>
                    <a:pt x="18668" y="58800"/>
                  </a:lnTo>
                  <a:lnTo>
                    <a:pt x="30606" y="61213"/>
                  </a:lnTo>
                  <a:lnTo>
                    <a:pt x="839216" y="61213"/>
                  </a:lnTo>
                  <a:lnTo>
                    <a:pt x="851154" y="58800"/>
                  </a:lnTo>
                  <a:lnTo>
                    <a:pt x="860932" y="52324"/>
                  </a:lnTo>
                  <a:lnTo>
                    <a:pt x="867410" y="42544"/>
                  </a:lnTo>
                  <a:lnTo>
                    <a:pt x="869823" y="30606"/>
                  </a:lnTo>
                  <a:lnTo>
                    <a:pt x="867410" y="18796"/>
                  </a:lnTo>
                  <a:lnTo>
                    <a:pt x="860932" y="9016"/>
                  </a:lnTo>
                  <a:lnTo>
                    <a:pt x="851154" y="2412"/>
                  </a:lnTo>
                  <a:lnTo>
                    <a:pt x="839216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301243" y="2094103"/>
            <a:ext cx="5588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75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234236" y="2094103"/>
            <a:ext cx="3937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TOURING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070354" y="2094103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80491" y="2363851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185163" y="2363851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042286" y="2363851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11851893" y="187528"/>
            <a:ext cx="245745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35" dirty="0">
                <a:solidFill>
                  <a:srgbClr val="FCFBFF"/>
                </a:solidFill>
                <a:latin typeface="Tahoma"/>
                <a:cs typeface="Tahoma"/>
              </a:rPr>
              <a:t>CO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89128" y="4259313"/>
            <a:ext cx="2682875" cy="1326004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43180" rIns="0" bIns="0" rtlCol="0">
            <a:spAutoFit/>
          </a:bodyPr>
          <a:lstStyle/>
          <a:p>
            <a:pPr marL="86995" algn="l">
              <a:lnSpc>
                <a:spcPct val="100000"/>
              </a:lnSpc>
              <a:spcBef>
                <a:spcPts val="340"/>
              </a:spcBef>
            </a:pP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120" dirty="0">
                <a:latin typeface="Tahoma"/>
                <a:cs typeface="Tahoma"/>
              </a:rPr>
              <a:t> 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G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" dirty="0">
                <a:latin typeface="Tahoma"/>
                <a:cs typeface="Tahoma"/>
              </a:rPr>
              <a:t>E</a:t>
            </a:r>
            <a:endParaRPr sz="1000" dirty="0">
              <a:latin typeface="Tahoma"/>
              <a:cs typeface="Tahoma"/>
            </a:endParaRPr>
          </a:p>
          <a:p>
            <a:pPr marL="73660" marR="186055" algn="l">
              <a:lnSpc>
                <a:spcPct val="100000"/>
              </a:lnSpc>
              <a:spcBef>
                <a:spcPts val="414"/>
              </a:spcBef>
            </a:pPr>
            <a:r>
              <a:rPr lang="cs-CZ" sz="1000" i="1" spc="50" dirty="0">
                <a:latin typeface="Verdana"/>
                <a:cs typeface="Verdana"/>
              </a:rPr>
              <a:t>Ať už jde o malá dobrodružství nebo velkolepé příběhy, stačí se jen osvobodit a udělat si čas. Volba je na vás. Je jen na vás, jaké tempo a styl si zvolíte, nasaďte nebo sundejte stoupací pásy a  obdivujte krásy hor.</a:t>
            </a:r>
            <a:endParaRPr sz="1000" dirty="0">
              <a:latin typeface="Verdana"/>
              <a:cs typeface="Verdana"/>
            </a:endParaRPr>
          </a:p>
        </p:txBody>
      </p:sp>
      <p:pic>
        <p:nvPicPr>
          <p:cNvPr id="46" name="object 4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70752" y="2758173"/>
            <a:ext cx="923048" cy="746391"/>
          </a:xfrm>
          <a:prstGeom prst="rect">
            <a:avLst/>
          </a:prstGeom>
        </p:spPr>
      </p:pic>
      <p:pic>
        <p:nvPicPr>
          <p:cNvPr id="47" name="object 47" descr="Une image contenant flèche  Description générée automatiquement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53574" y="4399419"/>
            <a:ext cx="841527" cy="263449"/>
          </a:xfrm>
          <a:prstGeom prst="rect">
            <a:avLst/>
          </a:prstGeom>
        </p:spPr>
      </p:pic>
      <p:pic>
        <p:nvPicPr>
          <p:cNvPr id="48" name="object 4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683120" y="3917657"/>
            <a:ext cx="982433" cy="284391"/>
          </a:xfrm>
          <a:prstGeom prst="rect">
            <a:avLst/>
          </a:prstGeom>
        </p:spPr>
      </p:pic>
      <p:pic>
        <p:nvPicPr>
          <p:cNvPr id="49" name="object 4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81926" y="4888191"/>
            <a:ext cx="688390" cy="509181"/>
          </a:xfrm>
          <a:prstGeom prst="rect">
            <a:avLst/>
          </a:prstGeom>
        </p:spPr>
      </p:pic>
      <p:sp>
        <p:nvSpPr>
          <p:cNvPr id="50" name="object 50"/>
          <p:cNvSpPr txBox="1"/>
          <p:nvPr/>
        </p:nvSpPr>
        <p:spPr>
          <a:xfrm>
            <a:off x="5136260" y="369824"/>
            <a:ext cx="4405630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cs-CZ" sz="1100" b="1" i="1" spc="-90" dirty="0">
                <a:latin typeface="Verdana"/>
                <a:cs typeface="Verdana"/>
              </a:rPr>
              <a:t>Nejmodernější lyže pro </a:t>
            </a:r>
            <a:r>
              <a:rPr lang="cs-CZ" sz="1100" b="1" i="1" spc="-90" dirty="0" err="1">
                <a:latin typeface="Verdana"/>
                <a:cs typeface="Verdana"/>
              </a:rPr>
              <a:t>freetouring</a:t>
            </a:r>
            <a:r>
              <a:rPr lang="cs-CZ" sz="1100" b="1" i="1" spc="-90" dirty="0">
                <a:latin typeface="Verdana"/>
                <a:cs typeface="Verdana"/>
              </a:rPr>
              <a:t> 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41300" y="6515100"/>
            <a:ext cx="2068830" cy="162224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73660" marR="186055" algn="just">
              <a:spcBef>
                <a:spcPts val="414"/>
              </a:spcBef>
            </a:pPr>
            <a:r>
              <a:rPr lang="cs-CZ" sz="1000" i="1" spc="50" dirty="0">
                <a:latin typeface="Verdana"/>
              </a:rPr>
              <a:t>Nahoře začíná to pravé.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117972" y="6088201"/>
            <a:ext cx="2985642" cy="344966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40" dirty="0">
                <a:latin typeface="Tahoma"/>
                <a:cs typeface="Tahoma"/>
              </a:rPr>
              <a:t> </a:t>
            </a:r>
            <a:r>
              <a:rPr lang="cs-CZ" sz="1050" dirty="0">
                <a:latin typeface="Verdana"/>
                <a:cs typeface="Verdana"/>
              </a:rPr>
              <a:t>Certifikovaná "zelená energie" při výrobě</a:t>
            </a:r>
          </a:p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15" dirty="0">
                <a:latin typeface="Tahoma"/>
                <a:cs typeface="Tahoma"/>
              </a:rPr>
              <a:t> </a:t>
            </a:r>
            <a:r>
              <a:rPr lang="pl-PL" sz="1050" dirty="0">
                <a:latin typeface="Verdana"/>
                <a:cs typeface="Verdana"/>
              </a:rPr>
              <a:t>Výroba i zdroje materiálů z Evropy  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54" name="TextovéPole 53">
            <a:extLst>
              <a:ext uri="{FF2B5EF4-FFF2-40B4-BE49-F238E27FC236}">
                <a16:creationId xmlns:a16="http://schemas.microsoft.com/office/drawing/2014/main" id="{D006E9F2-2959-54F1-94C9-D82F715B9D97}"/>
              </a:ext>
            </a:extLst>
          </p:cNvPr>
          <p:cNvSpPr txBox="1"/>
          <p:nvPr/>
        </p:nvSpPr>
        <p:spPr>
          <a:xfrm>
            <a:off x="8686800" y="1219200"/>
            <a:ext cx="3429000" cy="3485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50" dirty="0"/>
              <a:t>Lyže ESCAPER 105 NANO jsou nový přírůstek širokých </a:t>
            </a:r>
            <a:r>
              <a:rPr lang="cs-CZ" sz="1050" dirty="0" err="1"/>
              <a:t>skialpových</a:t>
            </a:r>
            <a:r>
              <a:rPr lang="cs-CZ" sz="1050" dirty="0"/>
              <a:t> lyží v kategorii ESCAPER. Nízkou hmotnost při výstupu pocítíte díky odlehčenému topolovému jádru, Aero Profilu a tenkým </a:t>
            </a:r>
            <a:r>
              <a:rPr lang="cs-CZ" sz="1050" dirty="0" err="1"/>
              <a:t>nanovrstvám</a:t>
            </a:r>
            <a:r>
              <a:rPr lang="cs-CZ" sz="1050" dirty="0"/>
              <a:t> vyztužení. Hmotnost jednoho páru bez vázání je 2,9kg ( při délce 179cm). Navzdory své hmotnosti zažijete při sjezdu explozi energie a výkonu. Postará se o to sendvičová konstrukce a nano vrstvy </a:t>
            </a:r>
            <a:r>
              <a:rPr lang="cs-CZ" sz="1050" dirty="0" err="1"/>
              <a:t>titanalu</a:t>
            </a:r>
            <a:r>
              <a:rPr lang="cs-CZ" sz="1050" dirty="0"/>
              <a:t> s basaltem. ESCAPER 105 NANO si se 105cm pod vázáním hravě poradí s hlubokým sněhem na odlehlých svazích a jízdu si dokonale užijete.</a:t>
            </a:r>
          </a:p>
          <a:p>
            <a:r>
              <a:rPr lang="cs-CZ" sz="1050" dirty="0"/>
              <a:t>Pro rychlé nasazení stoupacích pásů slouží praktický výřez V skin </a:t>
            </a:r>
            <a:r>
              <a:rPr lang="cs-CZ" sz="1050" dirty="0" err="1"/>
              <a:t>archor</a:t>
            </a:r>
            <a:r>
              <a:rPr lang="cs-CZ" sz="1050" dirty="0"/>
              <a:t> na špičce lyží. Vybrat optimální délku lyží a vhodné vázání není vůbec jednoduché. Při výběru je třeba brát v úvahu několik hlavních faktorů, které nám usnadní výběr správné délky. Hlavní roli při výběru hraje styl jízdy, technická úroveň, hmotnost lyžaře a jeho výška. Maximální skluz a odolnost přináší odlehčená </a:t>
            </a:r>
            <a:r>
              <a:rPr lang="cs-CZ" sz="1050" dirty="0" err="1"/>
              <a:t>sintrovaná</a:t>
            </a:r>
            <a:r>
              <a:rPr lang="cs-CZ" sz="1050" dirty="0"/>
              <a:t> skluznice s vysokou hustotou (HD) pro výkonnostní skluz a odolnost za všech podmínek.</a:t>
            </a:r>
          </a:p>
        </p:txBody>
      </p:sp>
    </p:spTree>
    <p:extLst>
      <p:ext uri="{BB962C8B-B14F-4D97-AF65-F5344CB8AC3E}">
        <p14:creationId xmlns:p14="http://schemas.microsoft.com/office/powerpoint/2010/main" val="344990005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98825" y="-3"/>
            <a:ext cx="1381239" cy="68580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732901" y="2064791"/>
            <a:ext cx="2606040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250"/>
              </a:spcBef>
            </a:pPr>
            <a:r>
              <a:rPr sz="1050" spc="-10" dirty="0">
                <a:latin typeface="Verdana"/>
                <a:cs typeface="Verdana"/>
              </a:rPr>
              <a:t>f</a:t>
            </a:r>
            <a:endParaRPr sz="1050" dirty="0">
              <a:latin typeface="Verdana"/>
              <a:cs typeface="Verdana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5068442" y="1339569"/>
          <a:ext cx="2951480" cy="9842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51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marL="31750">
                        <a:lnSpc>
                          <a:spcPts val="1230"/>
                        </a:lnSpc>
                      </a:pPr>
                      <a:r>
                        <a:rPr sz="1050" spc="50" dirty="0">
                          <a:latin typeface="Verdana"/>
                          <a:cs typeface="Verdana"/>
                        </a:rPr>
                        <a:t>OPEN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spc="-200" dirty="0">
                          <a:latin typeface="Verdana"/>
                          <a:cs typeface="Verdana"/>
                        </a:rPr>
                        <a:t>161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169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177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185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40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126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40" dirty="0">
                          <a:latin typeface="Verdana"/>
                          <a:cs typeface="Verdana"/>
                        </a:rPr>
                        <a:t>97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116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60" dirty="0">
                          <a:latin typeface="Verdana"/>
                          <a:cs typeface="Verdana"/>
                        </a:rPr>
                        <a:t>19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(177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31750">
                        <a:lnSpc>
                          <a:spcPts val="1215"/>
                        </a:lnSpc>
                        <a:spcBef>
                          <a:spcPts val="135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2,6</a:t>
                      </a:r>
                      <a:r>
                        <a:rPr sz="105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4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(177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5117971" y="4849230"/>
            <a:ext cx="3253879" cy="1250983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23495">
              <a:lnSpc>
                <a:spcPct val="100000"/>
              </a:lnSpc>
              <a:spcBef>
                <a:spcPts val="555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495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Vyrobeno ve Francii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05" dirty="0">
                <a:latin typeface="Verdana"/>
                <a:cs typeface="Verdana"/>
              </a:rPr>
              <a:t>30%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20%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80%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</a:t>
            </a:r>
            <a:r>
              <a:rPr lang="cs-CZ" sz="1050" spc="65" dirty="0" err="1">
                <a:latin typeface="Verdana"/>
                <a:cs typeface="Verdana"/>
              </a:rPr>
              <a:t>titanalu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10" dirty="0">
                <a:latin typeface="Verdana"/>
                <a:cs typeface="Verdana"/>
              </a:rPr>
              <a:t>Optimalizovaný </a:t>
            </a:r>
            <a:r>
              <a:rPr lang="cs-CZ" sz="1050" spc="10" dirty="0" err="1">
                <a:latin typeface="Verdana"/>
                <a:cs typeface="Verdana"/>
              </a:rPr>
              <a:t>topsheet</a:t>
            </a:r>
            <a:r>
              <a:rPr lang="cs-CZ" sz="1050" spc="10" dirty="0">
                <a:latin typeface="Verdana"/>
                <a:cs typeface="Verdana"/>
              </a:rPr>
              <a:t> ( tvar a tloušťka )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722232" y="4800600"/>
            <a:ext cx="2425065" cy="72263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340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265"/>
              </a:spcBef>
            </a:pPr>
            <a:r>
              <a:rPr lang="cs-CZ" sz="1050" dirty="0">
                <a:latin typeface="Verdana"/>
                <a:cs typeface="Verdana"/>
              </a:rPr>
              <a:t>Pokročilí a zkušení lyžaři, kteří hledají nejlepší lyže pro </a:t>
            </a:r>
            <a:r>
              <a:rPr lang="cs-CZ" sz="1050" dirty="0" err="1">
                <a:latin typeface="Verdana"/>
                <a:cs typeface="Verdana"/>
              </a:rPr>
              <a:t>freetouring</a:t>
            </a:r>
            <a:r>
              <a:rPr lang="cs-CZ" sz="1050" dirty="0">
                <a:latin typeface="Verdana"/>
                <a:cs typeface="Verdana"/>
              </a:rPr>
              <a:t> a skialpinismus 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643243" y="3759200"/>
            <a:ext cx="124650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Tip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70" dirty="0">
                <a:latin typeface="Verdana"/>
                <a:cs typeface="Verdana"/>
              </a:rPr>
              <a:t>&amp;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Tail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43243" y="4142943"/>
            <a:ext cx="1369060" cy="1873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Extended</a:t>
            </a:r>
            <a:r>
              <a:rPr sz="1050" spc="5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761221" y="5588000"/>
            <a:ext cx="2707005" cy="823302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40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37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-10" dirty="0">
                <a:latin typeface="Verdana"/>
                <a:cs typeface="Verdana"/>
              </a:rPr>
              <a:t>Nadnášení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Skvělé jízdní vlastnosti při sjezdu</a:t>
            </a: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0" dirty="0">
                <a:latin typeface="Verdana"/>
                <a:cs typeface="Verdana"/>
              </a:rPr>
              <a:t>Ultra</a:t>
            </a:r>
            <a:r>
              <a:rPr lang="cs-CZ" sz="1050" spc="-10" dirty="0">
                <a:latin typeface="Verdana"/>
                <a:cs typeface="Verdana"/>
              </a:rPr>
              <a:t> lehké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44856" y="242696"/>
            <a:ext cx="1942464" cy="1093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95"/>
              </a:lnSpc>
              <a:spcBef>
                <a:spcPts val="100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UNISEX</a:t>
            </a:r>
            <a:r>
              <a:rPr sz="1100" spc="-11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8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80" dirty="0">
                <a:solidFill>
                  <a:srgbClr val="7E7E7E"/>
                </a:solidFill>
                <a:latin typeface="Verdana"/>
                <a:cs typeface="Verdana"/>
              </a:rPr>
              <a:t>-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TOURING</a:t>
            </a:r>
            <a:endParaRPr sz="1100">
              <a:latin typeface="Verdana"/>
              <a:cs typeface="Verdana"/>
            </a:endParaRPr>
          </a:p>
          <a:p>
            <a:pPr marL="12700" marR="5080">
              <a:lnSpc>
                <a:spcPts val="2880"/>
              </a:lnSpc>
              <a:spcBef>
                <a:spcPts val="70"/>
              </a:spcBef>
              <a:tabLst>
                <a:tab pos="686435" algn="l"/>
              </a:tabLst>
            </a:pPr>
            <a:r>
              <a:rPr sz="2400" b="1" spc="13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S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40" dirty="0">
                <a:solidFill>
                  <a:srgbClr val="030505"/>
                </a:solidFill>
                <a:latin typeface="Tahoma"/>
                <a:cs typeface="Tahoma"/>
              </a:rPr>
              <a:t>C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9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70" dirty="0">
                <a:solidFill>
                  <a:srgbClr val="030505"/>
                </a:solidFill>
                <a:latin typeface="Tahoma"/>
                <a:cs typeface="Tahoma"/>
              </a:rPr>
              <a:t>P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3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50" dirty="0">
                <a:solidFill>
                  <a:srgbClr val="030505"/>
                </a:solidFill>
                <a:latin typeface="Tahoma"/>
                <a:cs typeface="Tahoma"/>
              </a:rPr>
              <a:t>R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9</a:t>
            </a:r>
            <a:r>
              <a:rPr sz="2400" b="1" spc="-17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50" dirty="0">
                <a:solidFill>
                  <a:srgbClr val="030505"/>
                </a:solidFill>
                <a:latin typeface="Tahoma"/>
                <a:cs typeface="Tahoma"/>
              </a:rPr>
              <a:t>7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	</a:t>
            </a:r>
            <a:r>
              <a:rPr sz="2400" b="1" spc="70" dirty="0">
                <a:solidFill>
                  <a:srgbClr val="030505"/>
                </a:solidFill>
                <a:latin typeface="Tahoma"/>
                <a:cs typeface="Tahoma"/>
              </a:rPr>
              <a:t>N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9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70" dirty="0">
                <a:solidFill>
                  <a:srgbClr val="030505"/>
                </a:solidFill>
                <a:latin typeface="Tahoma"/>
                <a:cs typeface="Tahoma"/>
              </a:rPr>
              <a:t>N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14" dirty="0">
                <a:solidFill>
                  <a:srgbClr val="030505"/>
                </a:solidFill>
                <a:latin typeface="Tahoma"/>
                <a:cs typeface="Tahoma"/>
              </a:rPr>
              <a:t>O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ts val="1275"/>
              </a:lnSpc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RANTA01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44856" y="1469897"/>
            <a:ext cx="2063750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100" spc="-25" dirty="0">
                <a:latin typeface="Verdana"/>
                <a:cs typeface="Verdana"/>
              </a:rPr>
              <a:t>RANTA01 </a:t>
            </a:r>
            <a:r>
              <a:rPr sz="1100" dirty="0">
                <a:latin typeface="Verdana"/>
                <a:cs typeface="Verdana"/>
              </a:rPr>
              <a:t>ESCAPER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spc="-50" dirty="0">
                <a:latin typeface="Verdana"/>
                <a:cs typeface="Verdana"/>
              </a:rPr>
              <a:t>97</a:t>
            </a:r>
            <a:r>
              <a:rPr sz="1100" spc="5" dirty="0">
                <a:latin typeface="Verdana"/>
                <a:cs typeface="Verdana"/>
              </a:rPr>
              <a:t> </a:t>
            </a:r>
            <a:r>
              <a:rPr sz="1100" spc="35" dirty="0">
                <a:latin typeface="Verdana"/>
                <a:cs typeface="Verdana"/>
              </a:rPr>
              <a:t>NANO </a:t>
            </a:r>
            <a:r>
              <a:rPr sz="1100" spc="75" dirty="0">
                <a:latin typeface="Verdana"/>
                <a:cs typeface="Verdana"/>
              </a:rPr>
              <a:t>OPEN</a:t>
            </a:r>
            <a:r>
              <a:rPr sz="1100" spc="-95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lang="cs-CZ" sz="1100" b="1" spc="-85" dirty="0">
                <a:latin typeface="Tahoma"/>
                <a:cs typeface="Tahoma"/>
              </a:rPr>
              <a:t>17 590,- </a:t>
            </a:r>
            <a:endParaRPr sz="1100" dirty="0">
              <a:latin typeface="Tahoma"/>
              <a:cs typeface="Tahom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22846" y="1998598"/>
            <a:ext cx="2412365" cy="87630"/>
            <a:chOff x="222846" y="1998598"/>
            <a:chExt cx="2412365" cy="87630"/>
          </a:xfrm>
        </p:grpSpPr>
        <p:sp>
          <p:nvSpPr>
            <p:cNvPr id="16" name="object 16"/>
            <p:cNvSpPr/>
            <p:nvPr/>
          </p:nvSpPr>
          <p:spPr>
            <a:xfrm>
              <a:off x="222846" y="1998598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61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826"/>
                  </a:lnTo>
                  <a:lnTo>
                    <a:pt x="3428" y="26670"/>
                  </a:lnTo>
                  <a:lnTo>
                    <a:pt x="0" y="43561"/>
                  </a:lnTo>
                  <a:lnTo>
                    <a:pt x="3428" y="60578"/>
                  </a:lnTo>
                  <a:lnTo>
                    <a:pt x="12750" y="74422"/>
                  </a:lnTo>
                  <a:lnTo>
                    <a:pt x="26593" y="83692"/>
                  </a:lnTo>
                  <a:lnTo>
                    <a:pt x="43535" y="87122"/>
                  </a:lnTo>
                  <a:lnTo>
                    <a:pt x="2368461" y="87122"/>
                  </a:lnTo>
                  <a:lnTo>
                    <a:pt x="2385479" y="83692"/>
                  </a:lnTo>
                  <a:lnTo>
                    <a:pt x="2399322" y="74422"/>
                  </a:lnTo>
                  <a:lnTo>
                    <a:pt x="2408593" y="60578"/>
                  </a:lnTo>
                  <a:lnTo>
                    <a:pt x="2412022" y="43561"/>
                  </a:lnTo>
                  <a:lnTo>
                    <a:pt x="2408593" y="26670"/>
                  </a:lnTo>
                  <a:lnTo>
                    <a:pt x="2399322" y="12826"/>
                  </a:lnTo>
                  <a:lnTo>
                    <a:pt x="2385479" y="3428"/>
                  </a:lnTo>
                  <a:lnTo>
                    <a:pt x="2368461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381506" y="2011044"/>
              <a:ext cx="1186815" cy="66040"/>
            </a:xfrm>
            <a:custGeom>
              <a:avLst/>
              <a:gdLst/>
              <a:ahLst/>
              <a:cxnLst/>
              <a:rect l="l" t="t" r="r" b="b"/>
              <a:pathLst>
                <a:path w="1186814" h="66039">
                  <a:moveTo>
                    <a:pt x="1152017" y="0"/>
                  </a:moveTo>
                  <a:lnTo>
                    <a:pt x="34543" y="0"/>
                  </a:lnTo>
                  <a:lnTo>
                    <a:pt x="21081" y="2666"/>
                  </a:lnTo>
                  <a:lnTo>
                    <a:pt x="10159" y="9651"/>
                  </a:lnTo>
                  <a:lnTo>
                    <a:pt x="2666" y="20065"/>
                  </a:lnTo>
                  <a:lnTo>
                    <a:pt x="0" y="32765"/>
                  </a:lnTo>
                  <a:lnTo>
                    <a:pt x="2666" y="45592"/>
                  </a:lnTo>
                  <a:lnTo>
                    <a:pt x="10159" y="56006"/>
                  </a:lnTo>
                  <a:lnTo>
                    <a:pt x="21081" y="62991"/>
                  </a:lnTo>
                  <a:lnTo>
                    <a:pt x="34543" y="65531"/>
                  </a:lnTo>
                  <a:lnTo>
                    <a:pt x="1152017" y="65531"/>
                  </a:lnTo>
                  <a:lnTo>
                    <a:pt x="1165479" y="62991"/>
                  </a:lnTo>
                  <a:lnTo>
                    <a:pt x="1176527" y="56006"/>
                  </a:lnTo>
                  <a:lnTo>
                    <a:pt x="1183894" y="45592"/>
                  </a:lnTo>
                  <a:lnTo>
                    <a:pt x="1186561" y="32765"/>
                  </a:lnTo>
                  <a:lnTo>
                    <a:pt x="1183894" y="20065"/>
                  </a:lnTo>
                  <a:lnTo>
                    <a:pt x="1176527" y="9651"/>
                  </a:lnTo>
                  <a:lnTo>
                    <a:pt x="1165479" y="2666"/>
                  </a:lnTo>
                  <a:lnTo>
                    <a:pt x="1152017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222846" y="2268982"/>
            <a:ext cx="2412365" cy="86995"/>
            <a:chOff x="222846" y="2268982"/>
            <a:chExt cx="2412365" cy="86995"/>
          </a:xfrm>
        </p:grpSpPr>
        <p:sp>
          <p:nvSpPr>
            <p:cNvPr id="19" name="object 19"/>
            <p:cNvSpPr/>
            <p:nvPr/>
          </p:nvSpPr>
          <p:spPr>
            <a:xfrm>
              <a:off x="222846" y="2268982"/>
              <a:ext cx="2412365" cy="86995"/>
            </a:xfrm>
            <a:custGeom>
              <a:avLst/>
              <a:gdLst/>
              <a:ahLst/>
              <a:cxnLst/>
              <a:rect l="l" t="t" r="r" b="b"/>
              <a:pathLst>
                <a:path w="2412365" h="86994">
                  <a:moveTo>
                    <a:pt x="2368461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700"/>
                  </a:lnTo>
                  <a:lnTo>
                    <a:pt x="3428" y="26542"/>
                  </a:lnTo>
                  <a:lnTo>
                    <a:pt x="0" y="43560"/>
                  </a:lnTo>
                  <a:lnTo>
                    <a:pt x="3428" y="60451"/>
                  </a:lnTo>
                  <a:lnTo>
                    <a:pt x="12750" y="74294"/>
                  </a:lnTo>
                  <a:lnTo>
                    <a:pt x="26593" y="83692"/>
                  </a:lnTo>
                  <a:lnTo>
                    <a:pt x="43535" y="86994"/>
                  </a:lnTo>
                  <a:lnTo>
                    <a:pt x="2368461" y="86994"/>
                  </a:lnTo>
                  <a:lnTo>
                    <a:pt x="2385479" y="83692"/>
                  </a:lnTo>
                  <a:lnTo>
                    <a:pt x="2399322" y="74294"/>
                  </a:lnTo>
                  <a:lnTo>
                    <a:pt x="2408593" y="60451"/>
                  </a:lnTo>
                  <a:lnTo>
                    <a:pt x="2412022" y="43560"/>
                  </a:lnTo>
                  <a:lnTo>
                    <a:pt x="2408593" y="26542"/>
                  </a:lnTo>
                  <a:lnTo>
                    <a:pt x="2399322" y="12700"/>
                  </a:lnTo>
                  <a:lnTo>
                    <a:pt x="2385479" y="3428"/>
                  </a:lnTo>
                  <a:lnTo>
                    <a:pt x="2368461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450212" y="2281936"/>
              <a:ext cx="869950" cy="61594"/>
            </a:xfrm>
            <a:custGeom>
              <a:avLst/>
              <a:gdLst/>
              <a:ahLst/>
              <a:cxnLst/>
              <a:rect l="l" t="t" r="r" b="b"/>
              <a:pathLst>
                <a:path w="869950" h="61594">
                  <a:moveTo>
                    <a:pt x="839343" y="0"/>
                  </a:moveTo>
                  <a:lnTo>
                    <a:pt x="30606" y="0"/>
                  </a:lnTo>
                  <a:lnTo>
                    <a:pt x="18668" y="2412"/>
                  </a:lnTo>
                  <a:lnTo>
                    <a:pt x="9017" y="9016"/>
                  </a:lnTo>
                  <a:lnTo>
                    <a:pt x="2412" y="18796"/>
                  </a:lnTo>
                  <a:lnTo>
                    <a:pt x="0" y="30606"/>
                  </a:lnTo>
                  <a:lnTo>
                    <a:pt x="2412" y="42544"/>
                  </a:lnTo>
                  <a:lnTo>
                    <a:pt x="9017" y="52324"/>
                  </a:lnTo>
                  <a:lnTo>
                    <a:pt x="18668" y="58800"/>
                  </a:lnTo>
                  <a:lnTo>
                    <a:pt x="30606" y="61213"/>
                  </a:lnTo>
                  <a:lnTo>
                    <a:pt x="839343" y="61213"/>
                  </a:lnTo>
                  <a:lnTo>
                    <a:pt x="851281" y="58800"/>
                  </a:lnTo>
                  <a:lnTo>
                    <a:pt x="860932" y="52324"/>
                  </a:lnTo>
                  <a:lnTo>
                    <a:pt x="867537" y="42544"/>
                  </a:lnTo>
                  <a:lnTo>
                    <a:pt x="869950" y="30606"/>
                  </a:lnTo>
                  <a:lnTo>
                    <a:pt x="867537" y="18796"/>
                  </a:lnTo>
                  <a:lnTo>
                    <a:pt x="860932" y="9016"/>
                  </a:lnTo>
                  <a:lnTo>
                    <a:pt x="851281" y="2412"/>
                  </a:lnTo>
                  <a:lnTo>
                    <a:pt x="839343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302768" y="2094103"/>
            <a:ext cx="5588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75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235760" y="2094103"/>
            <a:ext cx="3937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TOURING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071877" y="2094103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82015" y="2363851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86688" y="2363851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043810" y="2363851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11851893" y="187528"/>
            <a:ext cx="245745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35" dirty="0">
                <a:solidFill>
                  <a:srgbClr val="FCFBFF"/>
                </a:solidFill>
                <a:latin typeface="Tahoma"/>
                <a:cs typeface="Tahoma"/>
              </a:rPr>
              <a:t>CO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8720835" y="107797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8723503" y="1035071"/>
            <a:ext cx="2613025" cy="234680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8712200" y="48006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747252" y="55626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5096383" y="1113536"/>
            <a:ext cx="10731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L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248725" y="1113536"/>
            <a:ext cx="159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5093715" y="108585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123307" y="2464942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123307" y="3502786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5121909" y="3460622"/>
            <a:ext cx="1486535" cy="1253490"/>
          </a:xfrm>
          <a:prstGeom prst="rect">
            <a:avLst/>
          </a:prstGeom>
        </p:spPr>
        <p:txBody>
          <a:bodyPr vert="horz" wrap="square" lIns="0" tIns="83185" rIns="0" bIns="0" rtlCol="0">
            <a:spAutoFit/>
          </a:bodyPr>
          <a:lstStyle/>
          <a:p>
            <a:pPr marL="15875">
              <a:lnSpc>
                <a:spcPct val="100000"/>
              </a:lnSpc>
              <a:spcBef>
                <a:spcPts val="655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  <a:p>
            <a:pPr marL="178435" marR="476884" indent="-165735">
              <a:lnSpc>
                <a:spcPct val="120000"/>
              </a:lnSpc>
              <a:spcBef>
                <a:spcPts val="350"/>
              </a:spcBef>
              <a:buFont typeface="Times New Roman"/>
              <a:buChar char="►"/>
              <a:tabLst>
                <a:tab pos="187960" algn="l"/>
              </a:tabLst>
            </a:pPr>
            <a:r>
              <a:rPr sz="1050" dirty="0">
                <a:latin typeface="Verdana"/>
                <a:cs typeface="Verdana"/>
              </a:rPr>
              <a:t>Light</a:t>
            </a:r>
            <a:r>
              <a:rPr sz="1050" spc="4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poplar 	woodcore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Nano</a:t>
            </a:r>
            <a:r>
              <a:rPr sz="1050" spc="4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titanal</a:t>
            </a:r>
            <a:endParaRPr sz="1050" dirty="0">
              <a:latin typeface="Verdana"/>
              <a:cs typeface="Verdana"/>
            </a:endParaRPr>
          </a:p>
          <a:p>
            <a:pPr marL="177800" marR="469265" indent="-165735">
              <a:lnSpc>
                <a:spcPct val="120000"/>
              </a:lnSpc>
              <a:spcBef>
                <a:spcPts val="5"/>
              </a:spcBef>
              <a:buFont typeface="Times New Roman"/>
              <a:buChar char="►"/>
              <a:tabLst>
                <a:tab pos="189230" algn="l"/>
              </a:tabLst>
            </a:pPr>
            <a:r>
              <a:rPr sz="1050" spc="-10" dirty="0">
                <a:latin typeface="Verdana"/>
                <a:cs typeface="Verdana"/>
              </a:rPr>
              <a:t>Rectangular 	sidewall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116448" y="2426570"/>
            <a:ext cx="1464310" cy="618490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lang="pt-BR" sz="1000" b="1" dirty="0">
                <a:latin typeface="Tahoma"/>
                <a:cs typeface="Tahoma"/>
              </a:rPr>
              <a:t>T E C H N O L O G I E </a:t>
            </a:r>
            <a:endParaRPr sz="1000" dirty="0">
              <a:latin typeface="Tahoma"/>
              <a:cs typeface="Tahoma"/>
            </a:endParaRPr>
          </a:p>
          <a:p>
            <a:pPr marL="189865" indent="-165735">
              <a:lnSpc>
                <a:spcPct val="100000"/>
              </a:lnSpc>
              <a:spcBef>
                <a:spcPts val="490"/>
              </a:spcBef>
              <a:buFont typeface="Times New Roman"/>
              <a:buChar char="►"/>
              <a:tabLst>
                <a:tab pos="189865" algn="l"/>
              </a:tabLst>
            </a:pPr>
            <a:r>
              <a:rPr sz="1050" dirty="0">
                <a:latin typeface="Verdana"/>
                <a:cs typeface="Verdana"/>
              </a:rPr>
              <a:t>Air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Tip</a:t>
            </a:r>
            <a:endParaRPr sz="1050" dirty="0">
              <a:latin typeface="Verdana"/>
              <a:cs typeface="Verdana"/>
            </a:endParaRPr>
          </a:p>
          <a:p>
            <a:pPr marL="189865" indent="-165735">
              <a:lnSpc>
                <a:spcPct val="100000"/>
              </a:lnSpc>
              <a:buFont typeface="Times New Roman"/>
              <a:buChar char="►"/>
              <a:tabLst>
                <a:tab pos="189865" algn="l"/>
              </a:tabLst>
            </a:pPr>
            <a:r>
              <a:rPr sz="1050" spc="-10" dirty="0">
                <a:latin typeface="Verdana"/>
                <a:cs typeface="Verdana"/>
              </a:rPr>
              <a:t>Aeroprofiles</a:t>
            </a:r>
            <a:endParaRPr sz="1050" dirty="0">
              <a:latin typeface="Verdana"/>
              <a:cs typeface="Verdana"/>
            </a:endParaRPr>
          </a:p>
        </p:txBody>
      </p:sp>
      <p:pic>
        <p:nvPicPr>
          <p:cNvPr id="40" name="object 4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70752" y="2758173"/>
            <a:ext cx="923048" cy="746391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382889" y="4989110"/>
            <a:ext cx="390088" cy="389913"/>
          </a:xfrm>
          <a:prstGeom prst="rect">
            <a:avLst/>
          </a:prstGeom>
        </p:spPr>
      </p:pic>
      <p:sp>
        <p:nvSpPr>
          <p:cNvPr id="42" name="object 42"/>
          <p:cNvSpPr/>
          <p:nvPr/>
        </p:nvSpPr>
        <p:spPr>
          <a:xfrm>
            <a:off x="5117210" y="4878832"/>
            <a:ext cx="2817495" cy="10795"/>
          </a:xfrm>
          <a:custGeom>
            <a:avLst/>
            <a:gdLst/>
            <a:ahLst/>
            <a:cxnLst/>
            <a:rect l="l" t="t" r="r" b="b"/>
            <a:pathLst>
              <a:path w="2817495" h="10795">
                <a:moveTo>
                  <a:pt x="0" y="0"/>
                </a:moveTo>
                <a:lnTo>
                  <a:pt x="2816987" y="10668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3" name="object 43" descr="Une image contenant flèche  Description générée automatiquement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53574" y="4399419"/>
            <a:ext cx="841527" cy="263449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683120" y="3917657"/>
            <a:ext cx="982433" cy="284391"/>
          </a:xfrm>
          <a:prstGeom prst="rect">
            <a:avLst/>
          </a:prstGeom>
        </p:spPr>
      </p:pic>
      <p:sp>
        <p:nvSpPr>
          <p:cNvPr id="45" name="object 45"/>
          <p:cNvSpPr txBox="1"/>
          <p:nvPr/>
        </p:nvSpPr>
        <p:spPr>
          <a:xfrm>
            <a:off x="5136259" y="336905"/>
            <a:ext cx="6282945" cy="1944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lang="cs-CZ" sz="1100" b="1" i="1" dirty="0">
                <a:latin typeface="Verdana"/>
                <a:cs typeface="Verdana"/>
              </a:rPr>
              <a:t>Extrémně nízká hmotnost a </a:t>
            </a:r>
            <a:r>
              <a:rPr lang="cs-CZ" sz="1100" b="1" i="1" dirty="0" err="1">
                <a:latin typeface="Verdana"/>
                <a:cs typeface="Verdana"/>
              </a:rPr>
              <a:t>bezkompromisní</a:t>
            </a:r>
            <a:r>
              <a:rPr lang="cs-CZ" sz="1100" b="1" i="1" dirty="0">
                <a:latin typeface="Verdana"/>
                <a:cs typeface="Verdana"/>
              </a:rPr>
              <a:t> výkon při sjezdu.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41300" y="6515100"/>
            <a:ext cx="2068830" cy="162224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cs-CZ" sz="1000" b="1" i="1" dirty="0">
                <a:solidFill>
                  <a:srgbClr val="7E7E7E"/>
                </a:solidFill>
                <a:latin typeface="Verdana"/>
                <a:cs typeface="Verdana"/>
              </a:rPr>
              <a:t>Nahoře začíná to pravé</a:t>
            </a:r>
            <a:r>
              <a:rPr sz="1000" b="1" i="1" spc="-50" dirty="0">
                <a:solidFill>
                  <a:srgbClr val="7E7E7E"/>
                </a:solidFill>
                <a:latin typeface="Verdana"/>
                <a:cs typeface="Verdana"/>
              </a:rPr>
              <a:t>.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117972" y="6088201"/>
            <a:ext cx="2959228" cy="344966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40" dirty="0">
                <a:latin typeface="Tahoma"/>
                <a:cs typeface="Tahoma"/>
              </a:rPr>
              <a:t> </a:t>
            </a:r>
            <a:r>
              <a:rPr lang="cs-CZ" sz="1050" dirty="0">
                <a:latin typeface="Verdana"/>
                <a:cs typeface="Verdana"/>
              </a:rPr>
              <a:t>Certifikovaná "zelená energie" při výrobě</a:t>
            </a:r>
          </a:p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15" dirty="0">
                <a:latin typeface="Tahoma"/>
                <a:cs typeface="Tahoma"/>
              </a:rPr>
              <a:t> </a:t>
            </a:r>
            <a:r>
              <a:rPr lang="pl-PL" sz="1050" dirty="0">
                <a:latin typeface="Verdana"/>
                <a:cs typeface="Verdana"/>
              </a:rPr>
              <a:t>Výroba i zdroje materiálů z Evropy  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89128" y="4259313"/>
            <a:ext cx="2682875" cy="402674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43180" rIns="0" bIns="0" rtlCol="0">
            <a:spAutoFit/>
          </a:bodyPr>
          <a:lstStyle/>
          <a:p>
            <a:pPr marL="86995" algn="just">
              <a:lnSpc>
                <a:spcPct val="100000"/>
              </a:lnSpc>
              <a:spcBef>
                <a:spcPts val="340"/>
              </a:spcBef>
            </a:pP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120" dirty="0">
                <a:latin typeface="Tahoma"/>
                <a:cs typeface="Tahoma"/>
              </a:rPr>
              <a:t> 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G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" dirty="0">
                <a:latin typeface="Tahoma"/>
                <a:cs typeface="Tahoma"/>
              </a:rPr>
              <a:t>E</a:t>
            </a:r>
            <a:endParaRPr sz="1000" dirty="0">
              <a:latin typeface="Tahoma"/>
              <a:cs typeface="Tahoma"/>
            </a:endParaRPr>
          </a:p>
          <a:p>
            <a:pPr marL="73660" marR="186055" algn="just">
              <a:lnSpc>
                <a:spcPct val="100000"/>
              </a:lnSpc>
              <a:spcBef>
                <a:spcPts val="414"/>
              </a:spcBef>
            </a:pPr>
            <a:endParaRPr sz="1000" dirty="0">
              <a:latin typeface="Verdana"/>
              <a:cs typeface="Verdana"/>
            </a:endParaRPr>
          </a:p>
        </p:txBody>
      </p:sp>
      <p:sp>
        <p:nvSpPr>
          <p:cNvPr id="50" name="TextovéPole 49">
            <a:extLst>
              <a:ext uri="{FF2B5EF4-FFF2-40B4-BE49-F238E27FC236}">
                <a16:creationId xmlns:a16="http://schemas.microsoft.com/office/drawing/2014/main" id="{ECAA6CAF-6510-DA56-3402-F8D6B52C95F6}"/>
              </a:ext>
            </a:extLst>
          </p:cNvPr>
          <p:cNvSpPr txBox="1"/>
          <p:nvPr/>
        </p:nvSpPr>
        <p:spPr>
          <a:xfrm>
            <a:off x="8610600" y="1254457"/>
            <a:ext cx="3373500" cy="3485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50" dirty="0"/>
              <a:t>Lyže ESCAPER 97 NANO jsou nabité nejmodernějšími technologiemi a představují pokročilou alchymii mezi nízkou hmotností a lyžařským výkonem. Prémiová konstrukce s 97mm pod vázáním otevírá nové horizonty fanouškům lyžařských túr a lyžování na odlehlých zasněžených svazích. Pod nízkou hmotnost lyží, za kterou budete děkovat při výstupech, se podepsala nová </a:t>
            </a:r>
            <a:r>
              <a:rPr lang="cs-CZ" sz="1050" dirty="0" err="1"/>
              <a:t>sidewallová</a:t>
            </a:r>
            <a:r>
              <a:rPr lang="cs-CZ" sz="1050" dirty="0"/>
              <a:t> konstrukce s AERO profilem, ve které se skrývá dřevěné jádro </a:t>
            </a:r>
            <a:r>
              <a:rPr lang="cs-CZ" sz="1050" dirty="0" err="1"/>
              <a:t>paulownia</a:t>
            </a:r>
            <a:r>
              <a:rPr lang="cs-CZ" sz="1050" dirty="0"/>
              <a:t>. Při sjezdu oceníte sendvičovou konstrukci s bazaltovou vrstvou, která účinně odfiltruje otřesy, zatímco </a:t>
            </a:r>
            <a:r>
              <a:rPr lang="cs-CZ" sz="1050" dirty="0" err="1"/>
              <a:t>titanalová</a:t>
            </a:r>
            <a:r>
              <a:rPr lang="cs-CZ" sz="1050" dirty="0"/>
              <a:t> vrstva pod vázáním spolehlivě drží vázání a zlepšuje </a:t>
            </a:r>
            <a:r>
              <a:rPr lang="cs-CZ" sz="1050" dirty="0" err="1"/>
              <a:t>grip</a:t>
            </a:r>
            <a:r>
              <a:rPr lang="cs-CZ" sz="1050" dirty="0"/>
              <a:t> na hranách. Vybrat optimální délku lyží a vhodné vázání není vůbec jednoduché. Při výběru je třeba brát v úvahu několik hlavních faktorů, které nám usnadní výběr správné délky. Hlavní roli při výběru hraje styl jízdy, technická úroveň, hmotnost lyžaře a jeho výška. Pro výběr správné délky lyží a vázání kontaktujte naše prodejce :  https://www.bretton.cz/prodejci/</a:t>
            </a:r>
          </a:p>
        </p:txBody>
      </p:sp>
      <p:sp>
        <p:nvSpPr>
          <p:cNvPr id="52" name="TextovéPole 51">
            <a:extLst>
              <a:ext uri="{FF2B5EF4-FFF2-40B4-BE49-F238E27FC236}">
                <a16:creationId xmlns:a16="http://schemas.microsoft.com/office/drawing/2014/main" id="{8921DD14-20AD-FB36-DE11-A3174D9922EE}"/>
              </a:ext>
            </a:extLst>
          </p:cNvPr>
          <p:cNvSpPr txBox="1"/>
          <p:nvPr/>
        </p:nvSpPr>
        <p:spPr>
          <a:xfrm>
            <a:off x="76200" y="4856202"/>
            <a:ext cx="2798317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3660" marR="186055" lvl="0" indent="0" algn="l" defTabSz="914400" eaLnBrk="1" fontAlgn="auto" latinLnBrk="0" hangingPunct="1">
              <a:lnSpc>
                <a:spcPct val="100000"/>
              </a:lnSpc>
              <a:spcBef>
                <a:spcPts val="4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000" b="0" i="1" u="none" strike="noStrike" kern="0" cap="none" spc="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Ať už jde o malá dobrodružství nebo velkolepé příběhy, stačí se jen osvobodit a udělat si čas. Volba je na vás. Je jen na vás, jaké tempo a styl si zvolíte, nasaďte nebo sundejte stoupací pásy a  obdivujte krásy hor.</a:t>
            </a:r>
            <a:endParaRPr kumimoji="0" lang="cs-CZ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93288" y="-2"/>
            <a:ext cx="1363345" cy="68580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764080" y="4925976"/>
            <a:ext cx="3055976" cy="71282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165"/>
              </a:lnSpc>
              <a:tabLst>
                <a:tab pos="2750820" algn="l"/>
              </a:tabLst>
            </a:pPr>
            <a:r>
              <a:rPr sz="1050" u="sng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	</a:t>
            </a:r>
            <a:endParaRPr sz="1050" dirty="0">
              <a:latin typeface="Verdana"/>
              <a:cs typeface="Verdana"/>
            </a:endParaRPr>
          </a:p>
          <a:p>
            <a:pPr marL="47625">
              <a:lnSpc>
                <a:spcPct val="100000"/>
              </a:lnSpc>
              <a:spcBef>
                <a:spcPts val="65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39370" marR="1396365">
              <a:lnSpc>
                <a:spcPct val="120200"/>
              </a:lnSpc>
              <a:spcBef>
                <a:spcPts val="65"/>
              </a:spcBef>
            </a:pPr>
            <a:r>
              <a:rPr lang="cs-CZ" sz="1050" spc="10" dirty="0">
                <a:latin typeface="Verdana"/>
                <a:cs typeface="Verdana"/>
              </a:rPr>
              <a:t>Zkušení skialpinisté , pokročilí lyžaři</a:t>
            </a: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5074284" y="1323440"/>
          <a:ext cx="2950210" cy="10090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50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7325">
                <a:tc>
                  <a:txBody>
                    <a:bodyPr/>
                    <a:lstStyle/>
                    <a:p>
                      <a:pPr marL="31750">
                        <a:lnSpc>
                          <a:spcPts val="1230"/>
                        </a:lnSpc>
                      </a:pPr>
                      <a:r>
                        <a:rPr sz="1050" spc="50" dirty="0">
                          <a:latin typeface="Verdana"/>
                          <a:cs typeface="Verdana"/>
                        </a:rPr>
                        <a:t>OPEN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35" dirty="0">
                          <a:latin typeface="Verdana"/>
                          <a:cs typeface="Verdana"/>
                        </a:rPr>
                        <a:t>156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166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176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182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3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20" dirty="0">
                          <a:latin typeface="Verdana"/>
                          <a:cs typeface="Verdana"/>
                        </a:rPr>
                        <a:t>121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88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10" dirty="0">
                          <a:latin typeface="Verdana"/>
                          <a:cs typeface="Verdana"/>
                        </a:rPr>
                        <a:t>111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18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(176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7325">
                <a:tc>
                  <a:txBody>
                    <a:bodyPr/>
                    <a:lstStyle/>
                    <a:p>
                      <a:pPr marL="31750">
                        <a:lnSpc>
                          <a:spcPts val="1215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2,5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(176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5119242" y="4848990"/>
            <a:ext cx="2269490" cy="1050929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22225">
              <a:lnSpc>
                <a:spcPct val="100000"/>
              </a:lnSpc>
              <a:spcBef>
                <a:spcPts val="555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495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Vyrobeno ve Francii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05" dirty="0">
                <a:latin typeface="Verdana"/>
                <a:cs typeface="Verdana"/>
              </a:rPr>
              <a:t>30%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20%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70" dirty="0">
                <a:latin typeface="Verdana"/>
                <a:cs typeface="Verdana"/>
              </a:rPr>
              <a:t>Až 80% </a:t>
            </a:r>
            <a:r>
              <a:rPr lang="cs-CZ" sz="1050" spc="70" dirty="0" err="1">
                <a:latin typeface="Verdana"/>
                <a:cs typeface="Verdana"/>
              </a:rPr>
              <a:t>recykl</a:t>
            </a:r>
            <a:r>
              <a:rPr lang="cs-CZ" sz="1050" spc="70" dirty="0">
                <a:latin typeface="Verdana"/>
                <a:cs typeface="Verdana"/>
              </a:rPr>
              <a:t>. </a:t>
            </a:r>
            <a:r>
              <a:rPr lang="cs-CZ" sz="1050" spc="70" dirty="0" err="1">
                <a:latin typeface="Verdana"/>
                <a:cs typeface="Verdana"/>
              </a:rPr>
              <a:t>titanalu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745727" y="5709285"/>
            <a:ext cx="2707005" cy="843915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28575">
              <a:lnSpc>
                <a:spcPct val="100000"/>
              </a:lnSpc>
              <a:spcBef>
                <a:spcPts val="560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495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10" dirty="0">
                <a:latin typeface="Verdana"/>
                <a:cs typeface="Verdana"/>
              </a:rPr>
              <a:t>Nízká hmotnost a obratnost</a:t>
            </a: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Maximální kontrola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Připraveno na stoupací pásy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644767" y="3757117"/>
            <a:ext cx="1246505" cy="1873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Tip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70" dirty="0">
                <a:latin typeface="Verdana"/>
                <a:cs typeface="Verdana"/>
              </a:rPr>
              <a:t>&amp;</a:t>
            </a:r>
            <a:r>
              <a:rPr sz="1050" spc="-95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Tail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644767" y="4141723"/>
            <a:ext cx="136906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Extended</a:t>
            </a:r>
            <a:r>
              <a:rPr sz="1050" spc="6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4856" y="240919"/>
            <a:ext cx="1942464" cy="1093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95"/>
              </a:lnSpc>
              <a:spcBef>
                <a:spcPts val="100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UNISEX</a:t>
            </a:r>
            <a:r>
              <a:rPr sz="1100" spc="-11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8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80" dirty="0">
                <a:solidFill>
                  <a:srgbClr val="7E7E7E"/>
                </a:solidFill>
                <a:latin typeface="Verdana"/>
                <a:cs typeface="Verdana"/>
              </a:rPr>
              <a:t>-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TOURING</a:t>
            </a:r>
            <a:endParaRPr sz="1100">
              <a:latin typeface="Verdana"/>
              <a:cs typeface="Verdana"/>
            </a:endParaRPr>
          </a:p>
          <a:p>
            <a:pPr marL="12700" marR="5080">
              <a:lnSpc>
                <a:spcPts val="2880"/>
              </a:lnSpc>
              <a:spcBef>
                <a:spcPts val="70"/>
              </a:spcBef>
              <a:tabLst>
                <a:tab pos="707390" algn="l"/>
              </a:tabLst>
            </a:pPr>
            <a:r>
              <a:rPr sz="2400" b="1" spc="13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S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40" dirty="0">
                <a:solidFill>
                  <a:srgbClr val="030505"/>
                </a:solidFill>
                <a:latin typeface="Tahoma"/>
                <a:cs typeface="Tahoma"/>
              </a:rPr>
              <a:t>C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9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70" dirty="0">
                <a:solidFill>
                  <a:srgbClr val="030505"/>
                </a:solidFill>
                <a:latin typeface="Tahoma"/>
                <a:cs typeface="Tahoma"/>
              </a:rPr>
              <a:t>P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3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50" dirty="0">
                <a:solidFill>
                  <a:srgbClr val="030505"/>
                </a:solidFill>
                <a:latin typeface="Tahoma"/>
                <a:cs typeface="Tahoma"/>
              </a:rPr>
              <a:t>R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8</a:t>
            </a:r>
            <a:r>
              <a:rPr sz="2400" b="1" spc="-12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50" dirty="0">
                <a:solidFill>
                  <a:srgbClr val="030505"/>
                </a:solidFill>
                <a:latin typeface="Tahoma"/>
                <a:cs typeface="Tahoma"/>
              </a:rPr>
              <a:t>8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	</a:t>
            </a:r>
            <a:r>
              <a:rPr sz="2400" b="1" spc="70" dirty="0">
                <a:solidFill>
                  <a:srgbClr val="030505"/>
                </a:solidFill>
                <a:latin typeface="Tahoma"/>
                <a:cs typeface="Tahoma"/>
              </a:rPr>
              <a:t>N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9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70" dirty="0">
                <a:solidFill>
                  <a:srgbClr val="030505"/>
                </a:solidFill>
                <a:latin typeface="Tahoma"/>
                <a:cs typeface="Tahoma"/>
              </a:rPr>
              <a:t>N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14" dirty="0">
                <a:solidFill>
                  <a:srgbClr val="030505"/>
                </a:solidFill>
                <a:latin typeface="Tahoma"/>
                <a:cs typeface="Tahoma"/>
              </a:rPr>
              <a:t>O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ts val="1275"/>
              </a:lnSpc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RANQV01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44856" y="1467993"/>
            <a:ext cx="2106930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100" spc="-10" dirty="0">
                <a:latin typeface="Verdana"/>
                <a:cs typeface="Verdana"/>
              </a:rPr>
              <a:t>RANQV01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ESCAPER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88</a:t>
            </a:r>
            <a:r>
              <a:rPr sz="1100" spc="-30" dirty="0">
                <a:latin typeface="Verdana"/>
                <a:cs typeface="Verdana"/>
              </a:rPr>
              <a:t> </a:t>
            </a:r>
            <a:r>
              <a:rPr sz="1100" spc="35" dirty="0">
                <a:latin typeface="Verdana"/>
                <a:cs typeface="Verdana"/>
              </a:rPr>
              <a:t>NANO </a:t>
            </a:r>
            <a:r>
              <a:rPr sz="1100" spc="75" dirty="0">
                <a:latin typeface="Verdana"/>
                <a:cs typeface="Verdana"/>
              </a:rPr>
              <a:t>OPEN</a:t>
            </a:r>
            <a:r>
              <a:rPr sz="1100" spc="-105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100" dirty="0">
                <a:latin typeface="Verdana"/>
                <a:cs typeface="Verdana"/>
              </a:rPr>
              <a:t> </a:t>
            </a:r>
            <a:r>
              <a:rPr lang="cs-CZ" sz="1100" b="1" spc="-100" dirty="0">
                <a:latin typeface="Tahoma"/>
                <a:cs typeface="Tahoma"/>
              </a:rPr>
              <a:t>14 990,- </a:t>
            </a:r>
            <a:endParaRPr sz="1100" dirty="0">
              <a:latin typeface="Tahoma"/>
              <a:cs typeface="Tahom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22986" y="1998217"/>
            <a:ext cx="2412365" cy="87630"/>
            <a:chOff x="222986" y="1998217"/>
            <a:chExt cx="2412365" cy="87630"/>
          </a:xfrm>
        </p:grpSpPr>
        <p:sp>
          <p:nvSpPr>
            <p:cNvPr id="13" name="object 13"/>
            <p:cNvSpPr/>
            <p:nvPr/>
          </p:nvSpPr>
          <p:spPr>
            <a:xfrm>
              <a:off x="222986" y="1998217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48" y="0"/>
                  </a:moveTo>
                  <a:lnTo>
                    <a:pt x="43535" y="0"/>
                  </a:lnTo>
                  <a:lnTo>
                    <a:pt x="26581" y="3429"/>
                  </a:lnTo>
                  <a:lnTo>
                    <a:pt x="12750" y="12827"/>
                  </a:lnTo>
                  <a:lnTo>
                    <a:pt x="3416" y="26543"/>
                  </a:lnTo>
                  <a:lnTo>
                    <a:pt x="0" y="43561"/>
                  </a:lnTo>
                  <a:lnTo>
                    <a:pt x="3416" y="60452"/>
                  </a:lnTo>
                  <a:lnTo>
                    <a:pt x="12750" y="74295"/>
                  </a:lnTo>
                  <a:lnTo>
                    <a:pt x="26581" y="83693"/>
                  </a:lnTo>
                  <a:lnTo>
                    <a:pt x="43535" y="87122"/>
                  </a:lnTo>
                  <a:lnTo>
                    <a:pt x="2368448" y="87122"/>
                  </a:lnTo>
                  <a:lnTo>
                    <a:pt x="2385466" y="83693"/>
                  </a:lnTo>
                  <a:lnTo>
                    <a:pt x="2399309" y="74295"/>
                  </a:lnTo>
                  <a:lnTo>
                    <a:pt x="2408580" y="60452"/>
                  </a:lnTo>
                  <a:lnTo>
                    <a:pt x="2412009" y="43561"/>
                  </a:lnTo>
                  <a:lnTo>
                    <a:pt x="2408580" y="26543"/>
                  </a:lnTo>
                  <a:lnTo>
                    <a:pt x="2399309" y="12827"/>
                  </a:lnTo>
                  <a:lnTo>
                    <a:pt x="2385466" y="3429"/>
                  </a:lnTo>
                  <a:lnTo>
                    <a:pt x="2368448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434211" y="2008758"/>
              <a:ext cx="887094" cy="61594"/>
            </a:xfrm>
            <a:custGeom>
              <a:avLst/>
              <a:gdLst/>
              <a:ahLst/>
              <a:cxnLst/>
              <a:rect l="l" t="t" r="r" b="b"/>
              <a:pathLst>
                <a:path w="887094" h="61594">
                  <a:moveTo>
                    <a:pt x="856488" y="0"/>
                  </a:moveTo>
                  <a:lnTo>
                    <a:pt x="30606" y="0"/>
                  </a:lnTo>
                  <a:lnTo>
                    <a:pt x="18668" y="2412"/>
                  </a:lnTo>
                  <a:lnTo>
                    <a:pt x="9016" y="8889"/>
                  </a:lnTo>
                  <a:lnTo>
                    <a:pt x="2412" y="18668"/>
                  </a:lnTo>
                  <a:lnTo>
                    <a:pt x="0" y="30606"/>
                  </a:lnTo>
                  <a:lnTo>
                    <a:pt x="2412" y="42417"/>
                  </a:lnTo>
                  <a:lnTo>
                    <a:pt x="9016" y="52196"/>
                  </a:lnTo>
                  <a:lnTo>
                    <a:pt x="18668" y="58800"/>
                  </a:lnTo>
                  <a:lnTo>
                    <a:pt x="30606" y="61213"/>
                  </a:lnTo>
                  <a:lnTo>
                    <a:pt x="856488" y="61213"/>
                  </a:lnTo>
                  <a:lnTo>
                    <a:pt x="868426" y="58800"/>
                  </a:lnTo>
                  <a:lnTo>
                    <a:pt x="878077" y="52196"/>
                  </a:lnTo>
                  <a:lnTo>
                    <a:pt x="884682" y="42417"/>
                  </a:lnTo>
                  <a:lnTo>
                    <a:pt x="887094" y="30606"/>
                  </a:lnTo>
                  <a:lnTo>
                    <a:pt x="884682" y="18668"/>
                  </a:lnTo>
                  <a:lnTo>
                    <a:pt x="878077" y="8889"/>
                  </a:lnTo>
                  <a:lnTo>
                    <a:pt x="868426" y="2412"/>
                  </a:lnTo>
                  <a:lnTo>
                    <a:pt x="856488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222986" y="2268601"/>
            <a:ext cx="2412365" cy="86995"/>
            <a:chOff x="222986" y="2268601"/>
            <a:chExt cx="2412365" cy="86995"/>
          </a:xfrm>
        </p:grpSpPr>
        <p:sp>
          <p:nvSpPr>
            <p:cNvPr id="16" name="object 16"/>
            <p:cNvSpPr/>
            <p:nvPr/>
          </p:nvSpPr>
          <p:spPr>
            <a:xfrm>
              <a:off x="222986" y="2268601"/>
              <a:ext cx="2412365" cy="86995"/>
            </a:xfrm>
            <a:custGeom>
              <a:avLst/>
              <a:gdLst/>
              <a:ahLst/>
              <a:cxnLst/>
              <a:rect l="l" t="t" r="r" b="b"/>
              <a:pathLst>
                <a:path w="2412365" h="86994">
                  <a:moveTo>
                    <a:pt x="2368448" y="0"/>
                  </a:moveTo>
                  <a:lnTo>
                    <a:pt x="43535" y="0"/>
                  </a:lnTo>
                  <a:lnTo>
                    <a:pt x="26581" y="3428"/>
                  </a:lnTo>
                  <a:lnTo>
                    <a:pt x="12750" y="12700"/>
                  </a:lnTo>
                  <a:lnTo>
                    <a:pt x="3416" y="26543"/>
                  </a:lnTo>
                  <a:lnTo>
                    <a:pt x="0" y="43434"/>
                  </a:lnTo>
                  <a:lnTo>
                    <a:pt x="3416" y="60451"/>
                  </a:lnTo>
                  <a:lnTo>
                    <a:pt x="12750" y="74295"/>
                  </a:lnTo>
                  <a:lnTo>
                    <a:pt x="26581" y="83565"/>
                  </a:lnTo>
                  <a:lnTo>
                    <a:pt x="43535" y="86995"/>
                  </a:lnTo>
                  <a:lnTo>
                    <a:pt x="2368448" y="86995"/>
                  </a:lnTo>
                  <a:lnTo>
                    <a:pt x="2385466" y="83565"/>
                  </a:lnTo>
                  <a:lnTo>
                    <a:pt x="2399309" y="74295"/>
                  </a:lnTo>
                  <a:lnTo>
                    <a:pt x="2408580" y="60451"/>
                  </a:lnTo>
                  <a:lnTo>
                    <a:pt x="2412009" y="43434"/>
                  </a:lnTo>
                  <a:lnTo>
                    <a:pt x="2408580" y="26543"/>
                  </a:lnTo>
                  <a:lnTo>
                    <a:pt x="2399309" y="12700"/>
                  </a:lnTo>
                  <a:lnTo>
                    <a:pt x="2385466" y="3428"/>
                  </a:lnTo>
                  <a:lnTo>
                    <a:pt x="2368448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216012" y="2281555"/>
              <a:ext cx="1105535" cy="61594"/>
            </a:xfrm>
            <a:custGeom>
              <a:avLst/>
              <a:gdLst/>
              <a:ahLst/>
              <a:cxnLst/>
              <a:rect l="l" t="t" r="r" b="b"/>
              <a:pathLst>
                <a:path w="1105535" h="61594">
                  <a:moveTo>
                    <a:pt x="1066431" y="0"/>
                  </a:moveTo>
                  <a:lnTo>
                    <a:pt x="38862" y="0"/>
                  </a:lnTo>
                  <a:lnTo>
                    <a:pt x="23736" y="2412"/>
                  </a:lnTo>
                  <a:lnTo>
                    <a:pt x="11379" y="9017"/>
                  </a:lnTo>
                  <a:lnTo>
                    <a:pt x="3048" y="18669"/>
                  </a:lnTo>
                  <a:lnTo>
                    <a:pt x="0" y="30607"/>
                  </a:lnTo>
                  <a:lnTo>
                    <a:pt x="3048" y="42545"/>
                  </a:lnTo>
                  <a:lnTo>
                    <a:pt x="11379" y="52197"/>
                  </a:lnTo>
                  <a:lnTo>
                    <a:pt x="23736" y="58800"/>
                  </a:lnTo>
                  <a:lnTo>
                    <a:pt x="38862" y="61214"/>
                  </a:lnTo>
                  <a:lnTo>
                    <a:pt x="1066431" y="61214"/>
                  </a:lnTo>
                  <a:lnTo>
                    <a:pt x="1081544" y="58800"/>
                  </a:lnTo>
                  <a:lnTo>
                    <a:pt x="1093863" y="52197"/>
                  </a:lnTo>
                  <a:lnTo>
                    <a:pt x="1102245" y="42545"/>
                  </a:lnTo>
                  <a:lnTo>
                    <a:pt x="1105293" y="30607"/>
                  </a:lnTo>
                  <a:lnTo>
                    <a:pt x="1102245" y="18669"/>
                  </a:lnTo>
                  <a:lnTo>
                    <a:pt x="1093863" y="9017"/>
                  </a:lnTo>
                  <a:lnTo>
                    <a:pt x="1081544" y="2412"/>
                  </a:lnTo>
                  <a:lnTo>
                    <a:pt x="1066431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303072" y="2093721"/>
            <a:ext cx="5588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75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235760" y="2093721"/>
            <a:ext cx="3937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TOURING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071877" y="2093721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82015" y="2363470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86992" y="2363470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043810" y="2363470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11851893" y="187528"/>
            <a:ext cx="245745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35" dirty="0">
                <a:solidFill>
                  <a:srgbClr val="FCFBFF"/>
                </a:solidFill>
                <a:latin typeface="Tahoma"/>
                <a:cs typeface="Tahoma"/>
              </a:rPr>
              <a:t>CO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8720835" y="107797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8713089" y="1045290"/>
            <a:ext cx="2661285" cy="423386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22860" algn="just">
              <a:lnSpc>
                <a:spcPct val="100000"/>
              </a:lnSpc>
              <a:spcBef>
                <a:spcPts val="550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  <a:p>
            <a:pPr marL="12700" marR="5080" algn="just">
              <a:lnSpc>
                <a:spcPct val="120000"/>
              </a:lnSpc>
              <a:spcBef>
                <a:spcPts val="235"/>
              </a:spcBef>
            </a:pPr>
            <a:endParaRPr sz="1050" dirty="0">
              <a:latin typeface="Verdana"/>
              <a:cs typeface="Verdana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8747252" y="57150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5096383" y="1113536"/>
            <a:ext cx="10731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L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248725" y="1113536"/>
            <a:ext cx="159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093715" y="108585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123307" y="2464942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123307" y="3502786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5123434" y="3462744"/>
            <a:ext cx="1484630" cy="124968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4604">
              <a:lnSpc>
                <a:spcPct val="100000"/>
              </a:lnSpc>
              <a:spcBef>
                <a:spcPts val="640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  <a:p>
            <a:pPr marL="165735" marR="588010" indent="-165735" algn="r">
              <a:lnSpc>
                <a:spcPct val="100000"/>
              </a:lnSpc>
              <a:spcBef>
                <a:spcPts val="585"/>
              </a:spcBef>
              <a:buFont typeface="Times New Roman"/>
              <a:buChar char="►"/>
              <a:tabLst>
                <a:tab pos="165735" algn="l"/>
              </a:tabLst>
            </a:pPr>
            <a:r>
              <a:rPr sz="1050" spc="-10" dirty="0">
                <a:latin typeface="Verdana"/>
                <a:cs typeface="Verdana"/>
              </a:rPr>
              <a:t>Paulownia</a:t>
            </a:r>
            <a:endParaRPr sz="1050" dirty="0">
              <a:latin typeface="Verdana"/>
              <a:cs typeface="Verdana"/>
            </a:endParaRPr>
          </a:p>
          <a:p>
            <a:pPr marR="617855" algn="r">
              <a:lnSpc>
                <a:spcPct val="100000"/>
              </a:lnSpc>
              <a:spcBef>
                <a:spcPts val="254"/>
              </a:spcBef>
            </a:pPr>
            <a:r>
              <a:rPr sz="1050" spc="-10" dirty="0">
                <a:latin typeface="Verdana"/>
                <a:cs typeface="Verdana"/>
              </a:rPr>
              <a:t>woodcore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Nano</a:t>
            </a:r>
            <a:r>
              <a:rPr sz="1050" spc="2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titanal</a:t>
            </a:r>
            <a:endParaRPr sz="1050" dirty="0">
              <a:latin typeface="Verdana"/>
              <a:cs typeface="Verdana"/>
            </a:endParaRPr>
          </a:p>
          <a:p>
            <a:pPr marL="177800" marR="467995" indent="-165735">
              <a:lnSpc>
                <a:spcPct val="120000"/>
              </a:lnSpc>
              <a:buFont typeface="Times New Roman"/>
              <a:buChar char="►"/>
              <a:tabLst>
                <a:tab pos="189230" algn="l"/>
              </a:tabLst>
            </a:pPr>
            <a:r>
              <a:rPr sz="1050" spc="-10" dirty="0">
                <a:latin typeface="Verdana"/>
                <a:cs typeface="Verdana"/>
              </a:rPr>
              <a:t>Rectangular 	sidewall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116448" y="2426570"/>
            <a:ext cx="1464310" cy="618490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lang="pt-BR" sz="1000" b="1" dirty="0">
                <a:latin typeface="Tahoma"/>
                <a:cs typeface="Tahoma"/>
              </a:rPr>
              <a:t>T E C H N O L O G I E </a:t>
            </a:r>
            <a:endParaRPr sz="1000" dirty="0">
              <a:latin typeface="Tahoma"/>
              <a:cs typeface="Tahoma"/>
            </a:endParaRPr>
          </a:p>
          <a:p>
            <a:pPr marL="189865" indent="-165735">
              <a:lnSpc>
                <a:spcPct val="100000"/>
              </a:lnSpc>
              <a:spcBef>
                <a:spcPts val="490"/>
              </a:spcBef>
              <a:buFont typeface="Times New Roman"/>
              <a:buChar char="►"/>
              <a:tabLst>
                <a:tab pos="189865" algn="l"/>
              </a:tabLst>
            </a:pPr>
            <a:r>
              <a:rPr sz="1050" dirty="0">
                <a:latin typeface="Verdana"/>
                <a:cs typeface="Verdana"/>
              </a:rPr>
              <a:t>Air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Tip</a:t>
            </a:r>
            <a:endParaRPr sz="1050" dirty="0">
              <a:latin typeface="Verdana"/>
              <a:cs typeface="Verdana"/>
            </a:endParaRPr>
          </a:p>
          <a:p>
            <a:pPr marL="189865" indent="-165735">
              <a:lnSpc>
                <a:spcPct val="100000"/>
              </a:lnSpc>
              <a:buFont typeface="Times New Roman"/>
              <a:buChar char="►"/>
              <a:tabLst>
                <a:tab pos="189865" algn="l"/>
              </a:tabLst>
            </a:pPr>
            <a:r>
              <a:rPr sz="1050" spc="-10" dirty="0">
                <a:latin typeface="Verdana"/>
                <a:cs typeface="Verdana"/>
              </a:rPr>
              <a:t>Aeroprofiles</a:t>
            </a:r>
            <a:endParaRPr sz="1050" dirty="0">
              <a:latin typeface="Verdana"/>
              <a:cs typeface="Verdana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5114035" y="4875657"/>
            <a:ext cx="2856865" cy="521970"/>
            <a:chOff x="5114035" y="4875657"/>
            <a:chExt cx="2856865" cy="521970"/>
          </a:xfrm>
        </p:grpSpPr>
        <p:sp>
          <p:nvSpPr>
            <p:cNvPr id="37" name="object 37"/>
            <p:cNvSpPr/>
            <p:nvPr/>
          </p:nvSpPr>
          <p:spPr>
            <a:xfrm>
              <a:off x="5117210" y="4878832"/>
              <a:ext cx="2817495" cy="10795"/>
            </a:xfrm>
            <a:custGeom>
              <a:avLst/>
              <a:gdLst/>
              <a:ahLst/>
              <a:cxnLst/>
              <a:rect l="l" t="t" r="r" b="b"/>
              <a:pathLst>
                <a:path w="2817495" h="10795">
                  <a:moveTo>
                    <a:pt x="0" y="0"/>
                  </a:moveTo>
                  <a:lnTo>
                    <a:pt x="2816987" y="10668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81925" y="4888191"/>
              <a:ext cx="688390" cy="509181"/>
            </a:xfrm>
            <a:prstGeom prst="rect">
              <a:avLst/>
            </a:prstGeom>
          </p:spPr>
        </p:pic>
      </p:grpSp>
      <p:pic>
        <p:nvPicPr>
          <p:cNvPr id="39" name="object 3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70752" y="2758173"/>
            <a:ext cx="923048" cy="746391"/>
          </a:xfrm>
          <a:prstGeom prst="rect">
            <a:avLst/>
          </a:prstGeom>
        </p:spPr>
      </p:pic>
      <p:pic>
        <p:nvPicPr>
          <p:cNvPr id="40" name="object 40" descr="Une image contenant flèche  Description générée automatiquement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53574" y="4399419"/>
            <a:ext cx="841527" cy="263449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683120" y="3917657"/>
            <a:ext cx="982433" cy="284391"/>
          </a:xfrm>
          <a:prstGeom prst="rect">
            <a:avLst/>
          </a:prstGeom>
        </p:spPr>
      </p:pic>
      <p:sp>
        <p:nvSpPr>
          <p:cNvPr id="42" name="object 42"/>
          <p:cNvSpPr txBox="1"/>
          <p:nvPr/>
        </p:nvSpPr>
        <p:spPr>
          <a:xfrm>
            <a:off x="5136260" y="336905"/>
            <a:ext cx="5037455" cy="39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1100" b="1" i="1" spc="-90" dirty="0">
                <a:latin typeface="Verdana"/>
                <a:cs typeface="Verdana"/>
              </a:rPr>
              <a:t>T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40" dirty="0">
                <a:latin typeface="Verdana"/>
                <a:cs typeface="Verdana"/>
              </a:rPr>
              <a:t>h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e</a:t>
            </a:r>
            <a:r>
              <a:rPr sz="1100" b="1" i="1" spc="490" dirty="0">
                <a:latin typeface="Verdana"/>
                <a:cs typeface="Verdana"/>
              </a:rPr>
              <a:t> </a:t>
            </a:r>
            <a:r>
              <a:rPr sz="1100" b="1" i="1" spc="-30" dirty="0">
                <a:latin typeface="Verdana"/>
                <a:cs typeface="Verdana"/>
              </a:rPr>
              <a:t>p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e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95" dirty="0">
                <a:latin typeface="Verdana"/>
                <a:cs typeface="Verdana"/>
              </a:rPr>
              <a:t>r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f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e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20" dirty="0">
                <a:latin typeface="Verdana"/>
                <a:cs typeface="Verdana"/>
              </a:rPr>
              <a:t>c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t</a:t>
            </a:r>
            <a:r>
              <a:rPr sz="1100" b="1" i="1" spc="455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m</a:t>
            </a:r>
            <a:r>
              <a:rPr sz="1100" b="1" i="1" spc="-90" dirty="0">
                <a:latin typeface="Verdana"/>
                <a:cs typeface="Verdana"/>
              </a:rPr>
              <a:t> </a:t>
            </a:r>
            <a:r>
              <a:rPr sz="1100" b="1" i="1" spc="-45" dirty="0">
                <a:latin typeface="Verdana"/>
                <a:cs typeface="Verdana"/>
              </a:rPr>
              <a:t>o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45" dirty="0">
                <a:latin typeface="Verdana"/>
                <a:cs typeface="Verdana"/>
              </a:rPr>
              <a:t>u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40" dirty="0">
                <a:latin typeface="Verdana"/>
                <a:cs typeface="Verdana"/>
              </a:rPr>
              <a:t>n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35" dirty="0">
                <a:latin typeface="Verdana"/>
                <a:cs typeface="Verdana"/>
              </a:rPr>
              <a:t>t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a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i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40" dirty="0">
                <a:latin typeface="Verdana"/>
                <a:cs typeface="Verdana"/>
              </a:rPr>
              <a:t>n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45" dirty="0">
                <a:latin typeface="Verdana"/>
                <a:cs typeface="Verdana"/>
              </a:rPr>
              <a:t>e</a:t>
            </a:r>
            <a:r>
              <a:rPr sz="1100" b="1" i="1" spc="-90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e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95" dirty="0">
                <a:latin typeface="Verdana"/>
                <a:cs typeface="Verdana"/>
              </a:rPr>
              <a:t>r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i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40" dirty="0">
                <a:latin typeface="Verdana"/>
                <a:cs typeface="Verdana"/>
              </a:rPr>
              <a:t>n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g</a:t>
            </a:r>
            <a:r>
              <a:rPr sz="1100" b="1" i="1" spc="459" dirty="0">
                <a:latin typeface="Verdana"/>
                <a:cs typeface="Verdana"/>
              </a:rPr>
              <a:t> </a:t>
            </a:r>
            <a:r>
              <a:rPr sz="1100" b="1" i="1" spc="-85" dirty="0">
                <a:latin typeface="Verdana"/>
                <a:cs typeface="Verdana"/>
              </a:rPr>
              <a:t>s </a:t>
            </a:r>
            <a:r>
              <a:rPr sz="1100" b="1" i="1" spc="-60" dirty="0">
                <a:latin typeface="Verdana"/>
                <a:cs typeface="Verdana"/>
              </a:rPr>
              <a:t>k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i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:</a:t>
            </a:r>
            <a:r>
              <a:rPr sz="1100" b="1" i="1" spc="475" dirty="0">
                <a:latin typeface="Verdana"/>
                <a:cs typeface="Verdana"/>
              </a:rPr>
              <a:t> </a:t>
            </a:r>
            <a:r>
              <a:rPr sz="1100" b="1" i="1" spc="-45" dirty="0">
                <a:latin typeface="Verdana"/>
                <a:cs typeface="Verdana"/>
              </a:rPr>
              <a:t>u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l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35" dirty="0">
                <a:latin typeface="Verdana"/>
                <a:cs typeface="Verdana"/>
              </a:rPr>
              <a:t>t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i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m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a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40" dirty="0">
                <a:latin typeface="Verdana"/>
                <a:cs typeface="Verdana"/>
              </a:rPr>
              <a:t>t</a:t>
            </a:r>
            <a:r>
              <a:rPr sz="1100" b="1" i="1" spc="-90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e </a:t>
            </a:r>
            <a:r>
              <a:rPr sz="1100" b="1" i="1" spc="-65" dirty="0">
                <a:latin typeface="Verdana"/>
                <a:cs typeface="Verdana"/>
              </a:rPr>
              <a:t>l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i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20" dirty="0">
                <a:latin typeface="Verdana"/>
                <a:cs typeface="Verdana"/>
              </a:rPr>
              <a:t>g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40" dirty="0">
                <a:latin typeface="Verdana"/>
                <a:cs typeface="Verdana"/>
              </a:rPr>
              <a:t>h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35" dirty="0">
                <a:latin typeface="Verdana"/>
                <a:cs typeface="Verdana"/>
              </a:rPr>
              <a:t>t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35" dirty="0">
                <a:latin typeface="Verdana"/>
                <a:cs typeface="Verdana"/>
              </a:rPr>
              <a:t>n</a:t>
            </a:r>
            <a:r>
              <a:rPr sz="1100" b="1" i="1" spc="-90" dirty="0">
                <a:latin typeface="Verdana"/>
                <a:cs typeface="Verdana"/>
              </a:rPr>
              <a:t> </a:t>
            </a:r>
            <a:r>
              <a:rPr sz="1100" b="1" i="1" spc="-45" dirty="0">
                <a:latin typeface="Verdana"/>
                <a:cs typeface="Verdana"/>
              </a:rPr>
              <a:t>e</a:t>
            </a:r>
            <a:r>
              <a:rPr sz="1100" b="1" i="1" spc="-90" dirty="0">
                <a:latin typeface="Verdana"/>
                <a:cs typeface="Verdana"/>
              </a:rPr>
              <a:t> </a:t>
            </a:r>
            <a:r>
              <a:rPr sz="1100" b="1" i="1" spc="-85" dirty="0">
                <a:latin typeface="Verdana"/>
                <a:cs typeface="Verdana"/>
              </a:rPr>
              <a:t>s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s</a:t>
            </a:r>
            <a:r>
              <a:rPr sz="1100" b="1" i="1" spc="48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a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40" dirty="0">
                <a:latin typeface="Verdana"/>
                <a:cs typeface="Verdana"/>
              </a:rPr>
              <a:t>n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d</a:t>
            </a:r>
            <a:r>
              <a:rPr sz="1100" b="1" i="1" spc="65" dirty="0">
                <a:latin typeface="Verdana"/>
                <a:cs typeface="Verdana"/>
              </a:rPr>
              <a:t>  </a:t>
            </a:r>
            <a:r>
              <a:rPr sz="1100" b="1" i="1" spc="-40" dirty="0">
                <a:latin typeface="Verdana"/>
                <a:cs typeface="Verdana"/>
              </a:rPr>
              <a:t>h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i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20" dirty="0">
                <a:latin typeface="Verdana"/>
                <a:cs typeface="Verdana"/>
              </a:rPr>
              <a:t>g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h</a:t>
            </a:r>
            <a:r>
              <a:rPr sz="1100" b="1" i="1" spc="484" dirty="0">
                <a:latin typeface="Verdana"/>
                <a:cs typeface="Verdana"/>
              </a:rPr>
              <a:t> </a:t>
            </a:r>
            <a:r>
              <a:rPr sz="1100" b="1" i="1" spc="-30" dirty="0">
                <a:latin typeface="Verdana"/>
                <a:cs typeface="Verdana"/>
              </a:rPr>
              <a:t>d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45" dirty="0">
                <a:latin typeface="Verdana"/>
                <a:cs typeface="Verdana"/>
              </a:rPr>
              <a:t>u</a:t>
            </a:r>
            <a:r>
              <a:rPr sz="1100" b="1" i="1" spc="-70" dirty="0">
                <a:latin typeface="Verdana"/>
                <a:cs typeface="Verdana"/>
              </a:rPr>
              <a:t> </a:t>
            </a:r>
            <a:r>
              <a:rPr sz="1100" b="1" i="1" spc="-95" dirty="0">
                <a:latin typeface="Verdana"/>
                <a:cs typeface="Verdana"/>
              </a:rPr>
              <a:t>r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a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30" dirty="0">
                <a:latin typeface="Verdana"/>
                <a:cs typeface="Verdana"/>
              </a:rPr>
              <a:t>b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i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l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i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40" dirty="0">
                <a:latin typeface="Verdana"/>
                <a:cs typeface="Verdana"/>
              </a:rPr>
              <a:t>t</a:t>
            </a:r>
            <a:r>
              <a:rPr sz="1100" b="1" i="1" spc="-90" dirty="0">
                <a:latin typeface="Verdana"/>
                <a:cs typeface="Verdana"/>
              </a:rPr>
              <a:t> </a:t>
            </a:r>
            <a:r>
              <a:rPr sz="1100" b="1" i="1" spc="-85" dirty="0">
                <a:latin typeface="Verdana"/>
                <a:cs typeface="Verdana"/>
              </a:rPr>
              <a:t>y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.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41300" y="6515100"/>
            <a:ext cx="2068830" cy="162224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algn="just">
              <a:lnSpc>
                <a:spcPct val="100000"/>
              </a:lnSpc>
            </a:pPr>
            <a:r>
              <a:rPr lang="cs-CZ" sz="1000" b="1" i="1" dirty="0">
                <a:solidFill>
                  <a:srgbClr val="7E7E7E"/>
                </a:solidFill>
                <a:latin typeface="Verdana"/>
                <a:cs typeface="Verdana"/>
              </a:rPr>
              <a:t>Nahoře začíná to pravé.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119242" y="5894348"/>
            <a:ext cx="3186558" cy="570669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1050" spc="10" dirty="0">
                <a:latin typeface="Tahoma"/>
                <a:cs typeface="Tahoma"/>
              </a:rPr>
              <a:t>►</a:t>
            </a:r>
            <a:r>
              <a:rPr sz="1050" spc="5" dirty="0">
                <a:latin typeface="Tahoma"/>
                <a:cs typeface="Tahoma"/>
              </a:rPr>
              <a:t> </a:t>
            </a:r>
            <a:r>
              <a:rPr lang="cs-CZ" sz="1050" spc="10" dirty="0">
                <a:latin typeface="Verdana"/>
                <a:cs typeface="Verdana"/>
              </a:rPr>
              <a:t>Optimalizovaný </a:t>
            </a:r>
            <a:r>
              <a:rPr lang="cs-CZ" sz="1050" spc="10" dirty="0" err="1">
                <a:latin typeface="Verdana"/>
                <a:cs typeface="Verdana"/>
              </a:rPr>
              <a:t>topsheet</a:t>
            </a:r>
            <a:r>
              <a:rPr lang="cs-CZ" sz="1050" spc="10" dirty="0">
                <a:latin typeface="Verdana"/>
                <a:cs typeface="Verdana"/>
              </a:rPr>
              <a:t> ( tvar a tloušťka )</a:t>
            </a:r>
            <a:endParaRPr sz="105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40" dirty="0">
                <a:latin typeface="Tahoma"/>
                <a:cs typeface="Tahoma"/>
              </a:rPr>
              <a:t> </a:t>
            </a:r>
            <a:r>
              <a:rPr lang="cs-CZ" sz="1050" dirty="0">
                <a:latin typeface="Verdana"/>
                <a:cs typeface="Verdana"/>
              </a:rPr>
              <a:t>Certifikovaná "zelená energie" při výrobě</a:t>
            </a: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15" dirty="0">
                <a:latin typeface="Tahoma"/>
                <a:cs typeface="Tahoma"/>
              </a:rPr>
              <a:t> </a:t>
            </a:r>
            <a:r>
              <a:rPr lang="pl-PL" sz="1050" dirty="0">
                <a:latin typeface="Verdana"/>
                <a:cs typeface="Verdana"/>
              </a:rPr>
              <a:t>Výroba i zdroje materiálů z Evropy  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89128" y="4259313"/>
            <a:ext cx="2682875" cy="19749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43180" rIns="0" bIns="0" rtlCol="0">
            <a:spAutoFit/>
          </a:bodyPr>
          <a:lstStyle/>
          <a:p>
            <a:pPr marL="86995" algn="just">
              <a:lnSpc>
                <a:spcPct val="100000"/>
              </a:lnSpc>
              <a:spcBef>
                <a:spcPts val="340"/>
              </a:spcBef>
            </a:pP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120" dirty="0">
                <a:latin typeface="Tahoma"/>
                <a:cs typeface="Tahoma"/>
              </a:rPr>
              <a:t> 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G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" dirty="0">
                <a:latin typeface="Tahoma"/>
                <a:cs typeface="Tahoma"/>
              </a:rPr>
              <a:t>E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47" name="TextovéPole 46">
            <a:extLst>
              <a:ext uri="{FF2B5EF4-FFF2-40B4-BE49-F238E27FC236}">
                <a16:creationId xmlns:a16="http://schemas.microsoft.com/office/drawing/2014/main" id="{CE83F2C2-9DE7-D2C8-9D82-E7215399BB31}"/>
              </a:ext>
            </a:extLst>
          </p:cNvPr>
          <p:cNvSpPr txBox="1"/>
          <p:nvPr/>
        </p:nvSpPr>
        <p:spPr>
          <a:xfrm>
            <a:off x="0" y="4572000"/>
            <a:ext cx="2872003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3660" marR="186055" lvl="0" indent="0" algn="l" defTabSz="914400" eaLnBrk="1" fontAlgn="auto" latinLnBrk="0" hangingPunct="1">
              <a:lnSpc>
                <a:spcPct val="100000"/>
              </a:lnSpc>
              <a:spcBef>
                <a:spcPts val="4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000" b="0" i="1" u="none" strike="noStrike" kern="0" cap="none" spc="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Ať už jde o malá dobrodružství nebo velkolepé příběhy, stačí se jen osvobodit a udělat si čas. Volba je na vás. Je jen na vás, jaké tempo a styl si zvolíte, nasaďte nebo sundejte stoupací pásy a  obdivujte krásy hor.</a:t>
            </a:r>
            <a:endParaRPr kumimoji="0" lang="cs-CZ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sp>
        <p:nvSpPr>
          <p:cNvPr id="49" name="TextovéPole 48">
            <a:extLst>
              <a:ext uri="{FF2B5EF4-FFF2-40B4-BE49-F238E27FC236}">
                <a16:creationId xmlns:a16="http://schemas.microsoft.com/office/drawing/2014/main" id="{983B6F33-1CB1-DF2F-2936-33B881F181C8}"/>
              </a:ext>
            </a:extLst>
          </p:cNvPr>
          <p:cNvSpPr txBox="1"/>
          <p:nvPr/>
        </p:nvSpPr>
        <p:spPr>
          <a:xfrm>
            <a:off x="8031352" y="1303109"/>
            <a:ext cx="3855847" cy="3808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50" dirty="0"/>
              <a:t>ESCAPER 88 NANO navazují na předchozí model </a:t>
            </a:r>
            <a:r>
              <a:rPr lang="cs-CZ" sz="1050" dirty="0" err="1"/>
              <a:t>Escaper</a:t>
            </a:r>
            <a:r>
              <a:rPr lang="cs-CZ" sz="1050" dirty="0"/>
              <a:t> 87 Nano, a jsou perfektním nástrojem pro nadšence lyžařských túr hluboko v horách. Díky konstrukci a použitým technologiím mají všechny vlastnosti, které jsou potřebné pro pohodový rychlý výstup a dokonalý zážitek z jízdy. Konstrukce s jádrem ze dřeva </a:t>
            </a:r>
            <a:r>
              <a:rPr lang="cs-CZ" sz="1050" dirty="0" err="1"/>
              <a:t>paulownia</a:t>
            </a:r>
            <a:r>
              <a:rPr lang="cs-CZ" sz="1050" dirty="0"/>
              <a:t> a materiálu CELL CORE zajišťuje nízkou hmotnost (176 cm-2,5 kg), kterou oceníte při každém kroku. Sendvičová konstrukce, moderní špička AIR TIP a 0,3mm tenká NANO-</a:t>
            </a:r>
            <a:r>
              <a:rPr lang="cs-CZ" sz="1050" dirty="0" err="1"/>
              <a:t>titanalová</a:t>
            </a:r>
            <a:r>
              <a:rPr lang="cs-CZ" sz="1050" dirty="0"/>
              <a:t> výztuha jsou důvody, díky nimž pocítíte během jízdy stabilitu a pohotové schopnosti ovládání ať už v prašanu, jarním sněhu nebo na tvrdém podkladu. Tyto vlastnosti značně ovlivňuje také 87mm pod vázáním, širší konce a optimální pružnost lyží. Rádius a směr lyží v oblouku dokážete hravou formou přizpůsobovat mírou tlaku na hranu i ve vyšší rychlosti. Lyže ESCAPER 88 NANO vám dovolí odbočit ze sjezdovky, nespěchat a objevovat hory novou stopou při výstupu i při sjezdu do neobjevených údolí. Díky praktickému výřezu (V SKIN PLUG) pro uchycení pásů, který je umístěn na špičce, budou stoupací pásy vždy tam, kde mají být v každých podmínkách. Maximální skluz a odolnost přináší odlehčená </a:t>
            </a:r>
            <a:r>
              <a:rPr lang="cs-CZ" sz="1050" dirty="0" err="1"/>
              <a:t>sintrovaná</a:t>
            </a:r>
            <a:r>
              <a:rPr lang="cs-CZ" sz="1050" dirty="0"/>
              <a:t> skluznice s vysokou hustotou (HD) pro výkonnostní skluz a odolnost za všech podmínek.</a:t>
            </a:r>
          </a:p>
        </p:txBody>
      </p:sp>
    </p:spTree>
    <p:extLst>
      <p:ext uri="{BB962C8B-B14F-4D97-AF65-F5344CB8AC3E}">
        <p14:creationId xmlns:p14="http://schemas.microsoft.com/office/powerpoint/2010/main" val="86031786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3"/>
            <a:ext cx="12192635" cy="6858000"/>
            <a:chOff x="0" y="-3"/>
            <a:chExt cx="1219263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3"/>
              <a:ext cx="12192007" cy="685800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192000" y="68580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282C3E">
                <a:alpha val="4745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55600" rIns="0" bIns="0" rtlCol="0">
            <a:spAutoFit/>
          </a:bodyPr>
          <a:lstStyle/>
          <a:p>
            <a:pPr marL="487045">
              <a:lnSpc>
                <a:spcPct val="100000"/>
              </a:lnSpc>
              <a:spcBef>
                <a:spcPts val="100"/>
              </a:spcBef>
            </a:pPr>
            <a:r>
              <a:rPr sz="4800" spc="190" dirty="0"/>
              <a:t>J</a:t>
            </a:r>
            <a:r>
              <a:rPr sz="4800" spc="-170" dirty="0"/>
              <a:t> </a:t>
            </a:r>
            <a:r>
              <a:rPr sz="4800" spc="210" dirty="0"/>
              <a:t>U</a:t>
            </a:r>
            <a:r>
              <a:rPr sz="4800" spc="-165" dirty="0"/>
              <a:t> </a:t>
            </a:r>
            <a:r>
              <a:rPr sz="4800" spc="145" dirty="0"/>
              <a:t>N</a:t>
            </a:r>
            <a:r>
              <a:rPr sz="4800" spc="-170" dirty="0"/>
              <a:t> </a:t>
            </a:r>
            <a:r>
              <a:rPr sz="4800" spc="-770" dirty="0"/>
              <a:t>I</a:t>
            </a:r>
            <a:r>
              <a:rPr sz="4800" spc="-165" dirty="0"/>
              <a:t> </a:t>
            </a:r>
            <a:r>
              <a:rPr sz="4800" spc="330" dirty="0"/>
              <a:t>O</a:t>
            </a:r>
            <a:r>
              <a:rPr sz="4800" spc="-165" dirty="0"/>
              <a:t> </a:t>
            </a:r>
            <a:r>
              <a:rPr sz="4800" spc="-50" dirty="0"/>
              <a:t>R</a:t>
            </a:r>
            <a:endParaRPr sz="4800"/>
          </a:p>
        </p:txBody>
      </p:sp>
      <p:grpSp>
        <p:nvGrpSpPr>
          <p:cNvPr id="6" name="object 6"/>
          <p:cNvGrpSpPr/>
          <p:nvPr/>
        </p:nvGrpSpPr>
        <p:grpSpPr>
          <a:xfrm>
            <a:off x="1991635" y="2599838"/>
            <a:ext cx="1941195" cy="1472565"/>
            <a:chOff x="1991635" y="2599838"/>
            <a:chExt cx="1941195" cy="147256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91635" y="2599838"/>
              <a:ext cx="1477223" cy="147235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28288" y="2697480"/>
              <a:ext cx="104360" cy="130225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881754" y="2724404"/>
              <a:ext cx="0" cy="1224280"/>
            </a:xfrm>
            <a:custGeom>
              <a:avLst/>
              <a:gdLst/>
              <a:ahLst/>
              <a:cxnLst/>
              <a:rect l="l" t="t" r="r" b="b"/>
              <a:pathLst>
                <a:path h="1224279">
                  <a:moveTo>
                    <a:pt x="0" y="0"/>
                  </a:moveTo>
                  <a:lnTo>
                    <a:pt x="0" y="1224153"/>
                  </a:lnTo>
                </a:path>
              </a:pathLst>
            </a:custGeom>
            <a:ln w="508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1055" y="1292923"/>
            <a:ext cx="996950" cy="495935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58797" y="1335620"/>
            <a:ext cx="354774" cy="486092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93900" y="1335620"/>
            <a:ext cx="354774" cy="4860925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2546009" y="1335620"/>
            <a:ext cx="944880" cy="4871720"/>
            <a:chOff x="2546009" y="1335620"/>
            <a:chExt cx="944880" cy="487172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46009" y="1335620"/>
              <a:ext cx="461429" cy="486092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65322" y="1345996"/>
              <a:ext cx="524979" cy="4860925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710684" y="1345717"/>
            <a:ext cx="342811" cy="486270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129910" y="1345920"/>
            <a:ext cx="342823" cy="486270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152515" y="1808416"/>
            <a:ext cx="853782" cy="447713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185786" y="1873326"/>
            <a:ext cx="370014" cy="437896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635240" y="1874583"/>
            <a:ext cx="370014" cy="4378959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3571212" y="1345984"/>
            <a:ext cx="981710" cy="4873625"/>
            <a:chOff x="3571212" y="1345984"/>
            <a:chExt cx="981710" cy="4873625"/>
          </a:xfrm>
        </p:grpSpPr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571212" y="1345984"/>
              <a:ext cx="461429" cy="486092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026408" y="1346009"/>
              <a:ext cx="526288" cy="4872990"/>
            </a:xfrm>
            <a:prstGeom prst="rect">
              <a:avLst/>
            </a:prstGeom>
          </p:spPr>
        </p:pic>
      </p:grpSp>
      <p:pic>
        <p:nvPicPr>
          <p:cNvPr id="16" name="object 1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198866" y="1873313"/>
            <a:ext cx="370014" cy="4378960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642984" y="1874571"/>
            <a:ext cx="370014" cy="4378959"/>
          </a:xfrm>
          <a:prstGeom prst="rect">
            <a:avLst/>
          </a:prstGeom>
        </p:spPr>
      </p:pic>
      <p:grpSp>
        <p:nvGrpSpPr>
          <p:cNvPr id="18" name="object 18"/>
          <p:cNvGrpSpPr/>
          <p:nvPr/>
        </p:nvGrpSpPr>
        <p:grpSpPr>
          <a:xfrm>
            <a:off x="9257918" y="3610419"/>
            <a:ext cx="969010" cy="2675255"/>
            <a:chOff x="9257918" y="3610419"/>
            <a:chExt cx="969010" cy="2675255"/>
          </a:xfrm>
        </p:grpSpPr>
        <p:pic>
          <p:nvPicPr>
            <p:cNvPr id="19" name="object 19" descr="Une image contenant texte  Le contenu généré par l’IA peut être incorrect.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257918" y="3652001"/>
              <a:ext cx="526999" cy="2630773"/>
            </a:xfrm>
            <a:prstGeom prst="rect">
              <a:avLst/>
            </a:prstGeom>
          </p:spPr>
        </p:pic>
        <p:pic>
          <p:nvPicPr>
            <p:cNvPr id="20" name="object 20" descr="Une image contenant texte  Le contenu généré par l’IA peut être incorrect.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699370" y="3610419"/>
              <a:ext cx="526999" cy="2675128"/>
            </a:xfrm>
            <a:prstGeom prst="rect">
              <a:avLst/>
            </a:prstGeom>
          </p:spPr>
        </p:pic>
      </p:grpSp>
      <p:pic>
        <p:nvPicPr>
          <p:cNvPr id="21" name="object 2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284714" y="3672179"/>
            <a:ext cx="332987" cy="2543670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708893" y="3675659"/>
            <a:ext cx="332987" cy="2543682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1187556" y="3670325"/>
            <a:ext cx="332987" cy="2543683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1604625" y="3670325"/>
            <a:ext cx="332987" cy="2543683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177317" y="973937"/>
            <a:ext cx="5716905" cy="26543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9525" rIns="0" bIns="0" rtlCol="0">
            <a:spAutoFit/>
          </a:bodyPr>
          <a:lstStyle/>
          <a:p>
            <a:pPr marR="152400" algn="ctr">
              <a:lnSpc>
                <a:spcPct val="100000"/>
              </a:lnSpc>
              <a:spcBef>
                <a:spcPts val="75"/>
              </a:spcBef>
            </a:pPr>
            <a:r>
              <a:rPr sz="1600" spc="180" dirty="0">
                <a:solidFill>
                  <a:srgbClr val="FCFBFF"/>
                </a:solidFill>
                <a:latin typeface="Verdana"/>
                <a:cs typeface="Verdana"/>
              </a:rPr>
              <a:t>P</a:t>
            </a:r>
            <a:r>
              <a:rPr sz="1600" spc="70" dirty="0">
                <a:solidFill>
                  <a:srgbClr val="FCFBFF"/>
                </a:solidFill>
                <a:latin typeface="Verdana"/>
                <a:cs typeface="Verdana"/>
              </a:rPr>
              <a:t>  </a:t>
            </a:r>
            <a:r>
              <a:rPr sz="1600" dirty="0">
                <a:solidFill>
                  <a:srgbClr val="FCFBFF"/>
                </a:solidFill>
                <a:latin typeface="Verdana"/>
                <a:cs typeface="Verdana"/>
              </a:rPr>
              <a:t>R</a:t>
            </a:r>
            <a:r>
              <a:rPr sz="1600" spc="65" dirty="0">
                <a:solidFill>
                  <a:srgbClr val="FCFBFF"/>
                </a:solidFill>
                <a:latin typeface="Verdana"/>
                <a:cs typeface="Verdana"/>
              </a:rPr>
              <a:t>  </a:t>
            </a:r>
            <a:r>
              <a:rPr sz="1600" spc="25" dirty="0">
                <a:solidFill>
                  <a:srgbClr val="FCFBFF"/>
                </a:solidFill>
                <a:latin typeface="Verdana"/>
                <a:cs typeface="Verdana"/>
              </a:rPr>
              <a:t>O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011290" y="973937"/>
            <a:ext cx="3120390" cy="26543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9525" rIns="0" bIns="0" rtlCol="0">
            <a:spAutoFit/>
          </a:bodyPr>
          <a:lstStyle/>
          <a:p>
            <a:pPr marL="541020">
              <a:lnSpc>
                <a:spcPct val="100000"/>
              </a:lnSpc>
              <a:spcBef>
                <a:spcPts val="75"/>
              </a:spcBef>
            </a:pPr>
            <a:r>
              <a:rPr sz="1600" spc="70" dirty="0">
                <a:solidFill>
                  <a:srgbClr val="FCFBFF"/>
                </a:solidFill>
                <a:latin typeface="Verdana"/>
                <a:cs typeface="Verdana"/>
              </a:rPr>
              <a:t>J</a:t>
            </a:r>
            <a:r>
              <a:rPr sz="1600" spc="45" dirty="0">
                <a:solidFill>
                  <a:srgbClr val="FCFBFF"/>
                </a:solidFill>
                <a:latin typeface="Verdana"/>
                <a:cs typeface="Verdana"/>
              </a:rPr>
              <a:t>  </a:t>
            </a:r>
            <a:r>
              <a:rPr sz="1600" spc="80" dirty="0">
                <a:solidFill>
                  <a:srgbClr val="FCFBFF"/>
                </a:solidFill>
                <a:latin typeface="Verdana"/>
                <a:cs typeface="Verdana"/>
              </a:rPr>
              <a:t>U</a:t>
            </a:r>
            <a:r>
              <a:rPr sz="1600" spc="45" dirty="0">
                <a:solidFill>
                  <a:srgbClr val="FCFBFF"/>
                </a:solidFill>
                <a:latin typeface="Verdana"/>
                <a:cs typeface="Verdana"/>
              </a:rPr>
              <a:t>  </a:t>
            </a:r>
            <a:r>
              <a:rPr sz="1600" spc="95" dirty="0">
                <a:solidFill>
                  <a:srgbClr val="FCFBFF"/>
                </a:solidFill>
                <a:latin typeface="Verdana"/>
                <a:cs typeface="Verdana"/>
              </a:rPr>
              <a:t>N</a:t>
            </a:r>
            <a:r>
              <a:rPr sz="1600" spc="40" dirty="0">
                <a:solidFill>
                  <a:srgbClr val="FCFBFF"/>
                </a:solidFill>
                <a:latin typeface="Verdana"/>
                <a:cs typeface="Verdana"/>
              </a:rPr>
              <a:t>  </a:t>
            </a:r>
            <a:r>
              <a:rPr sz="1600" dirty="0">
                <a:solidFill>
                  <a:srgbClr val="FCFBFF"/>
                </a:solidFill>
                <a:latin typeface="Verdana"/>
                <a:cs typeface="Verdana"/>
              </a:rPr>
              <a:t>I</a:t>
            </a:r>
            <a:r>
              <a:rPr sz="1600" spc="45" dirty="0">
                <a:solidFill>
                  <a:srgbClr val="FCFBFF"/>
                </a:solidFill>
                <a:latin typeface="Verdana"/>
                <a:cs typeface="Verdana"/>
              </a:rPr>
              <a:t>  </a:t>
            </a:r>
            <a:r>
              <a:rPr sz="1600" spc="75" dirty="0">
                <a:solidFill>
                  <a:srgbClr val="FCFBFF"/>
                </a:solidFill>
                <a:latin typeface="Verdana"/>
                <a:cs typeface="Verdana"/>
              </a:rPr>
              <a:t>O</a:t>
            </a:r>
            <a:r>
              <a:rPr sz="1600" spc="50" dirty="0">
                <a:solidFill>
                  <a:srgbClr val="FCFBFF"/>
                </a:solidFill>
                <a:latin typeface="Verdana"/>
                <a:cs typeface="Verdana"/>
              </a:rPr>
              <a:t>  </a:t>
            </a:r>
            <a:r>
              <a:rPr sz="1600" dirty="0">
                <a:solidFill>
                  <a:srgbClr val="FCFBFF"/>
                </a:solidFill>
                <a:latin typeface="Verdana"/>
                <a:cs typeface="Verdana"/>
              </a:rPr>
              <a:t>R</a:t>
            </a:r>
            <a:r>
              <a:rPr sz="1600" spc="40" dirty="0">
                <a:solidFill>
                  <a:srgbClr val="FCFBFF"/>
                </a:solidFill>
                <a:latin typeface="Verdana"/>
                <a:cs typeface="Verdana"/>
              </a:rPr>
              <a:t>  </a:t>
            </a:r>
            <a:r>
              <a:rPr sz="1600" spc="-50" dirty="0">
                <a:solidFill>
                  <a:srgbClr val="FCFBFF"/>
                </a:solidFill>
                <a:latin typeface="Verdana"/>
                <a:cs typeface="Verdana"/>
              </a:rPr>
              <a:t>S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248520" y="973556"/>
            <a:ext cx="2864485" cy="26543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9525" rIns="0" bIns="0" rtlCol="0">
            <a:spAutoFit/>
          </a:bodyPr>
          <a:lstStyle/>
          <a:p>
            <a:pPr marL="866140">
              <a:lnSpc>
                <a:spcPct val="100000"/>
              </a:lnSpc>
              <a:spcBef>
                <a:spcPts val="75"/>
              </a:spcBef>
            </a:pPr>
            <a:r>
              <a:rPr sz="1600" dirty="0">
                <a:solidFill>
                  <a:srgbClr val="FCFBFF"/>
                </a:solidFill>
                <a:latin typeface="Verdana"/>
                <a:cs typeface="Verdana"/>
              </a:rPr>
              <a:t>K</a:t>
            </a:r>
            <a:r>
              <a:rPr sz="1600" spc="30" dirty="0">
                <a:solidFill>
                  <a:srgbClr val="FCFBFF"/>
                </a:solidFill>
                <a:latin typeface="Verdana"/>
                <a:cs typeface="Verdana"/>
              </a:rPr>
              <a:t>  </a:t>
            </a:r>
            <a:r>
              <a:rPr sz="1600" dirty="0">
                <a:solidFill>
                  <a:srgbClr val="FCFBFF"/>
                </a:solidFill>
                <a:latin typeface="Verdana"/>
                <a:cs typeface="Verdana"/>
              </a:rPr>
              <a:t>I</a:t>
            </a:r>
            <a:r>
              <a:rPr sz="1600" spc="30" dirty="0">
                <a:solidFill>
                  <a:srgbClr val="FCFBFF"/>
                </a:solidFill>
                <a:latin typeface="Verdana"/>
                <a:cs typeface="Verdana"/>
              </a:rPr>
              <a:t>  </a:t>
            </a:r>
            <a:r>
              <a:rPr sz="1600" spc="70" dirty="0">
                <a:solidFill>
                  <a:srgbClr val="FCFBFF"/>
                </a:solidFill>
                <a:latin typeface="Verdana"/>
                <a:cs typeface="Verdana"/>
              </a:rPr>
              <a:t>D</a:t>
            </a:r>
            <a:r>
              <a:rPr sz="1600" spc="30" dirty="0">
                <a:solidFill>
                  <a:srgbClr val="FCFBFF"/>
                </a:solidFill>
                <a:latin typeface="Verdana"/>
                <a:cs typeface="Verdana"/>
              </a:rPr>
              <a:t>  </a:t>
            </a:r>
            <a:r>
              <a:rPr sz="1600" spc="-50" dirty="0">
                <a:solidFill>
                  <a:srgbClr val="FCFBFF"/>
                </a:solidFill>
                <a:latin typeface="Verdana"/>
                <a:cs typeface="Verdana"/>
              </a:rPr>
              <a:t>S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35991" y="279907"/>
            <a:ext cx="654050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50" spc="-10" dirty="0">
                <a:solidFill>
                  <a:srgbClr val="292729"/>
                </a:solidFill>
                <a:latin typeface="Verdana"/>
                <a:cs typeface="Verdana"/>
              </a:rPr>
              <a:t>JUNIOR</a:t>
            </a:r>
            <a:endParaRPr sz="1250">
              <a:latin typeface="Verdana"/>
              <a:cs typeface="Verdana"/>
            </a:endParaRPr>
          </a:p>
        </p:txBody>
      </p:sp>
      <p:sp>
        <p:nvSpPr>
          <p:cNvPr id="29" name="object 29" descr="$PPTXTitle"/>
          <p:cNvSpPr txBox="1">
            <a:spLocks noGrp="1"/>
          </p:cNvSpPr>
          <p:nvPr>
            <p:ph type="title"/>
          </p:nvPr>
        </p:nvSpPr>
        <p:spPr>
          <a:xfrm>
            <a:off x="335991" y="459740"/>
            <a:ext cx="209042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solidFill>
                  <a:srgbClr val="292729"/>
                </a:solidFill>
              </a:rPr>
              <a:t>R</a:t>
            </a:r>
            <a:r>
              <a:rPr sz="3000" spc="375" dirty="0">
                <a:solidFill>
                  <a:srgbClr val="292729"/>
                </a:solidFill>
              </a:rPr>
              <a:t> </a:t>
            </a:r>
            <a:r>
              <a:rPr sz="3000" spc="245" dirty="0">
                <a:solidFill>
                  <a:srgbClr val="292729"/>
                </a:solidFill>
              </a:rPr>
              <a:t>A</a:t>
            </a:r>
            <a:r>
              <a:rPr sz="3000" spc="380" dirty="0">
                <a:solidFill>
                  <a:srgbClr val="292729"/>
                </a:solidFill>
              </a:rPr>
              <a:t> </a:t>
            </a:r>
            <a:r>
              <a:rPr sz="3000" spc="90" dirty="0">
                <a:solidFill>
                  <a:srgbClr val="292729"/>
                </a:solidFill>
              </a:rPr>
              <a:t>N</a:t>
            </a:r>
            <a:r>
              <a:rPr sz="3000" spc="375" dirty="0">
                <a:solidFill>
                  <a:srgbClr val="292729"/>
                </a:solidFill>
              </a:rPr>
              <a:t> </a:t>
            </a:r>
            <a:r>
              <a:rPr sz="3000" spc="65" dirty="0">
                <a:solidFill>
                  <a:srgbClr val="292729"/>
                </a:solidFill>
              </a:rPr>
              <a:t>G</a:t>
            </a:r>
            <a:r>
              <a:rPr sz="3000" spc="375" dirty="0">
                <a:solidFill>
                  <a:srgbClr val="292729"/>
                </a:solidFill>
              </a:rPr>
              <a:t> </a:t>
            </a:r>
            <a:r>
              <a:rPr sz="3000" spc="95" dirty="0">
                <a:solidFill>
                  <a:srgbClr val="292729"/>
                </a:solidFill>
              </a:rPr>
              <a:t>E</a:t>
            </a:r>
            <a:endParaRPr sz="300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3027" y="243966"/>
            <a:ext cx="181991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7E7E7E"/>
                </a:solidFill>
                <a:latin typeface="Verdana"/>
                <a:cs typeface="Verdana"/>
              </a:rPr>
              <a:t>JUNIOR</a:t>
            </a:r>
            <a:r>
              <a:rPr sz="1100" spc="-5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70" dirty="0">
                <a:solidFill>
                  <a:srgbClr val="7E7E7E"/>
                </a:solidFill>
                <a:latin typeface="Verdana"/>
                <a:cs typeface="Verdana"/>
              </a:rPr>
              <a:t>PRO</a:t>
            </a:r>
            <a:r>
              <a:rPr sz="1100" spc="-7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5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80" dirty="0">
                <a:solidFill>
                  <a:srgbClr val="7E7E7E"/>
                </a:solidFill>
                <a:latin typeface="Verdana"/>
                <a:cs typeface="Verdana"/>
              </a:rPr>
              <a:t>-</a:t>
            </a:r>
            <a:r>
              <a:rPr sz="1100" spc="-5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PISTE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3027" y="405510"/>
            <a:ext cx="2904490" cy="9315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73505" algn="l"/>
              </a:tabLst>
            </a:pPr>
            <a:r>
              <a:rPr sz="2400" b="1" spc="90" dirty="0">
                <a:solidFill>
                  <a:srgbClr val="030505"/>
                </a:solidFill>
                <a:latin typeface="Tahoma"/>
                <a:cs typeface="Tahoma"/>
              </a:rPr>
              <a:t>H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3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R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14" dirty="0">
                <a:solidFill>
                  <a:srgbClr val="030505"/>
                </a:solidFill>
                <a:latin typeface="Tahoma"/>
                <a:cs typeface="Tahoma"/>
              </a:rPr>
              <a:t>O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	</a:t>
            </a:r>
            <a:r>
              <a:rPr sz="2400" b="1" spc="170" dirty="0">
                <a:solidFill>
                  <a:srgbClr val="030505"/>
                </a:solidFill>
                <a:latin typeface="Tahoma"/>
                <a:cs typeface="Tahoma"/>
              </a:rPr>
              <a:t>P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R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14" dirty="0">
                <a:solidFill>
                  <a:srgbClr val="030505"/>
                </a:solidFill>
                <a:latin typeface="Tahoma"/>
                <a:cs typeface="Tahoma"/>
              </a:rPr>
              <a:t>O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2400" b="1" spc="145" dirty="0">
                <a:solidFill>
                  <a:srgbClr val="030505"/>
                </a:solidFill>
                <a:latin typeface="Tahoma"/>
                <a:cs typeface="Tahoma"/>
              </a:rPr>
              <a:t>M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05" dirty="0">
                <a:solidFill>
                  <a:srgbClr val="030505"/>
                </a:solidFill>
                <a:latin typeface="Tahoma"/>
                <a:cs typeface="Tahoma"/>
              </a:rPr>
              <a:t>U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65" dirty="0">
                <a:solidFill>
                  <a:srgbClr val="030505"/>
                </a:solidFill>
                <a:latin typeface="Tahoma"/>
                <a:cs typeface="Tahoma"/>
              </a:rPr>
              <a:t>L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T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385" dirty="0">
                <a:solidFill>
                  <a:srgbClr val="030505"/>
                </a:solidFill>
                <a:latin typeface="Tahoma"/>
                <a:cs typeface="Tahoma"/>
              </a:rPr>
              <a:t>I</a:t>
            </a:r>
            <a:r>
              <a:rPr sz="2400" b="1" spc="-14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114" dirty="0">
                <a:solidFill>
                  <a:srgbClr val="030505"/>
                </a:solidFill>
                <a:latin typeface="Tahoma"/>
                <a:cs typeface="Tahoma"/>
              </a:rPr>
              <a:t>-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3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0" dirty="0">
                <a:solidFill>
                  <a:srgbClr val="030505"/>
                </a:solidFill>
                <a:latin typeface="Tahoma"/>
                <a:cs typeface="Tahoma"/>
              </a:rPr>
              <a:t>V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3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70" dirty="0">
                <a:solidFill>
                  <a:srgbClr val="030505"/>
                </a:solidFill>
                <a:latin typeface="Tahoma"/>
                <a:cs typeface="Tahoma"/>
              </a:rPr>
              <a:t>N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50" dirty="0">
                <a:solidFill>
                  <a:srgbClr val="030505"/>
                </a:solidFill>
                <a:latin typeface="Tahoma"/>
                <a:cs typeface="Tahoma"/>
              </a:rPr>
              <a:t>T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100" dirty="0">
                <a:solidFill>
                  <a:srgbClr val="7E7E7E"/>
                </a:solidFill>
                <a:latin typeface="Verdana"/>
                <a:cs typeface="Verdana"/>
              </a:rPr>
              <a:t>RAPBB02</a:t>
            </a:r>
            <a:r>
              <a:rPr sz="1100" spc="1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30" dirty="0">
                <a:solidFill>
                  <a:srgbClr val="7E7E7E"/>
                </a:solidFill>
                <a:latin typeface="Verdana"/>
                <a:cs typeface="Verdana"/>
              </a:rPr>
              <a:t>/</a:t>
            </a:r>
            <a:r>
              <a:rPr sz="1100" spc="4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RAPBB03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3027" y="1471040"/>
            <a:ext cx="255079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Verdana"/>
                <a:cs typeface="Verdana"/>
              </a:rPr>
              <a:t>RRPBB01</a:t>
            </a:r>
            <a:r>
              <a:rPr sz="1100" spc="-95" dirty="0">
                <a:latin typeface="Verdana"/>
                <a:cs typeface="Verdana"/>
              </a:rPr>
              <a:t> </a:t>
            </a:r>
            <a:r>
              <a:rPr sz="1100" spc="50" dirty="0">
                <a:latin typeface="Verdana"/>
                <a:cs typeface="Verdana"/>
              </a:rPr>
              <a:t>HERO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70" dirty="0">
                <a:latin typeface="Verdana"/>
                <a:cs typeface="Verdana"/>
              </a:rPr>
              <a:t>PRO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MULTI-</a:t>
            </a:r>
            <a:r>
              <a:rPr sz="1100" spc="-20" dirty="0">
                <a:latin typeface="Verdana"/>
                <a:cs typeface="Verdana"/>
              </a:rPr>
              <a:t>EVENT </a:t>
            </a:r>
            <a:r>
              <a:rPr sz="1100" spc="-120" dirty="0">
                <a:latin typeface="Verdana"/>
                <a:cs typeface="Verdana"/>
              </a:rPr>
              <a:t>130-</a:t>
            </a:r>
            <a:r>
              <a:rPr sz="1100" spc="-105" dirty="0">
                <a:latin typeface="Verdana"/>
                <a:cs typeface="Verdana"/>
              </a:rPr>
              <a:t>160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XPRESS</a:t>
            </a:r>
            <a:r>
              <a:rPr sz="1100" spc="-9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JR</a:t>
            </a:r>
            <a:r>
              <a:rPr sz="1100" spc="235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lang="cs-CZ" sz="1100" b="1" spc="-65" dirty="0">
                <a:latin typeface="Tahoma"/>
                <a:cs typeface="Tahoma"/>
              </a:rPr>
              <a:t>7 590,-</a:t>
            </a:r>
            <a:r>
              <a:rPr sz="1100" b="1" spc="150" dirty="0">
                <a:latin typeface="Tahoma"/>
                <a:cs typeface="Tahoma"/>
              </a:rPr>
              <a:t> </a:t>
            </a:r>
            <a:r>
              <a:rPr sz="1100" dirty="0">
                <a:latin typeface="Verdana"/>
                <a:cs typeface="Verdana"/>
              </a:rPr>
              <a:t>RRPBB02</a:t>
            </a:r>
            <a:r>
              <a:rPr sz="1100" spc="-30" dirty="0">
                <a:latin typeface="Verdana"/>
                <a:cs typeface="Verdana"/>
              </a:rPr>
              <a:t> </a:t>
            </a:r>
            <a:r>
              <a:rPr sz="1100" spc="50" dirty="0">
                <a:latin typeface="Verdana"/>
                <a:cs typeface="Verdana"/>
              </a:rPr>
              <a:t>HERO</a:t>
            </a:r>
            <a:r>
              <a:rPr sz="1100" spc="-5" dirty="0">
                <a:latin typeface="Verdana"/>
                <a:cs typeface="Verdana"/>
              </a:rPr>
              <a:t> </a:t>
            </a:r>
            <a:r>
              <a:rPr sz="1100" spc="70" dirty="0">
                <a:latin typeface="Verdana"/>
                <a:cs typeface="Verdana"/>
              </a:rPr>
              <a:t>PRO</a:t>
            </a:r>
            <a:r>
              <a:rPr sz="1100" spc="-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MULTI-EVENT </a:t>
            </a:r>
            <a:r>
              <a:rPr sz="1100" spc="-180" dirty="0">
                <a:latin typeface="Verdana"/>
                <a:cs typeface="Verdana"/>
              </a:rPr>
              <a:t>110-</a:t>
            </a:r>
            <a:r>
              <a:rPr sz="1100" spc="-125" dirty="0">
                <a:latin typeface="Verdana"/>
                <a:cs typeface="Verdana"/>
              </a:rPr>
              <a:t>130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45" dirty="0">
                <a:latin typeface="Verdana"/>
                <a:cs typeface="Verdana"/>
              </a:rPr>
              <a:t>KID-</a:t>
            </a:r>
            <a:r>
              <a:rPr sz="1100" spc="-30" dirty="0">
                <a:latin typeface="Verdana"/>
                <a:cs typeface="Verdana"/>
              </a:rPr>
              <a:t>X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lang="cs-CZ" sz="1100" b="1" spc="-20" dirty="0">
                <a:latin typeface="Tahoma"/>
                <a:cs typeface="Tahoma"/>
              </a:rPr>
              <a:t>6 590,- </a:t>
            </a:r>
            <a:endParaRPr sz="1100" dirty="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83497" y="1416766"/>
            <a:ext cx="2609850" cy="466346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22225" algn="just">
              <a:lnSpc>
                <a:spcPct val="100000"/>
              </a:lnSpc>
              <a:spcBef>
                <a:spcPts val="685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  <a:p>
            <a:pPr marL="12700" marR="5080" algn="just">
              <a:lnSpc>
                <a:spcPct val="120000"/>
              </a:lnSpc>
              <a:spcBef>
                <a:spcPts val="375"/>
              </a:spcBef>
            </a:pPr>
            <a:endParaRPr sz="1050" dirty="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712453" y="5630545"/>
            <a:ext cx="2630393" cy="846455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570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05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-10" dirty="0">
                <a:latin typeface="Verdana"/>
                <a:cs typeface="Verdana"/>
              </a:rPr>
              <a:t>Všestranné </a:t>
            </a:r>
            <a:endParaRPr lang="cs-CZ"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-10" dirty="0">
                <a:latin typeface="Verdana"/>
                <a:cs typeface="Verdana"/>
              </a:rPr>
              <a:t>Výkonné</a:t>
            </a:r>
            <a:endParaRPr lang="cs-CZ"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-10" dirty="0">
                <a:latin typeface="Verdana"/>
                <a:cs typeface="Verdana"/>
              </a:rPr>
              <a:t>Progresivní</a:t>
            </a:r>
            <a:endParaRPr lang="cs-CZ" sz="1050" dirty="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069204" y="4269726"/>
            <a:ext cx="2916730" cy="1186863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19685">
              <a:lnSpc>
                <a:spcPct val="100000"/>
              </a:lnSpc>
              <a:spcBef>
                <a:spcPts val="455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385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05" dirty="0">
                <a:latin typeface="Verdana"/>
                <a:cs typeface="Verdana"/>
              </a:rPr>
              <a:t>30%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20%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Certifikovaná "zelená energie" při výrobě</a:t>
            </a: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pl-PL" sz="1050" dirty="0">
                <a:latin typeface="Verdana"/>
                <a:cs typeface="Verdana"/>
              </a:rPr>
              <a:t>Výroba i zdroje materiálů z Evropy  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691497" y="5106035"/>
            <a:ext cx="2707005" cy="449482"/>
          </a:xfrm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marL="19685">
              <a:lnSpc>
                <a:spcPct val="100000"/>
              </a:lnSpc>
              <a:spcBef>
                <a:spcPts val="545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lang="cs-CZ" sz="1050" dirty="0">
                <a:latin typeface="Verdana"/>
                <a:cs typeface="Verdana"/>
              </a:rPr>
              <a:t>Pokročilí a středně pokročilí mladí lyžaři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076571" y="1500631"/>
            <a:ext cx="10731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L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28913" y="1500631"/>
            <a:ext cx="159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043296" y="148463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670417" y="1471041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675878" y="51054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92006" y="56388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5061584" y="4292346"/>
            <a:ext cx="2908935" cy="537210"/>
            <a:chOff x="5061584" y="4292346"/>
            <a:chExt cx="2908935" cy="537210"/>
          </a:xfrm>
        </p:grpSpPr>
        <p:sp>
          <p:nvSpPr>
            <p:cNvPr id="16" name="object 16"/>
            <p:cNvSpPr/>
            <p:nvPr/>
          </p:nvSpPr>
          <p:spPr>
            <a:xfrm>
              <a:off x="5064759" y="4295521"/>
              <a:ext cx="2817495" cy="10795"/>
            </a:xfrm>
            <a:custGeom>
              <a:avLst/>
              <a:gdLst/>
              <a:ahLst/>
              <a:cxnLst/>
              <a:rect l="l" t="t" r="r" b="b"/>
              <a:pathLst>
                <a:path w="2817495" h="10795">
                  <a:moveTo>
                    <a:pt x="0" y="0"/>
                  </a:moveTo>
                  <a:lnTo>
                    <a:pt x="2817114" y="1066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81925" y="4320248"/>
              <a:ext cx="688390" cy="509181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5114671" y="2849067"/>
            <a:ext cx="148336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092319" y="2833116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6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5113146" y="3013988"/>
            <a:ext cx="1043305" cy="7937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8435" marR="5080" indent="-165735">
              <a:lnSpc>
                <a:spcPct val="120000"/>
              </a:lnSpc>
              <a:spcBef>
                <a:spcPts val="95"/>
              </a:spcBef>
              <a:buFont typeface="Times New Roman"/>
              <a:buChar char="►"/>
              <a:tabLst>
                <a:tab pos="187960" algn="l"/>
              </a:tabLst>
            </a:pPr>
            <a:r>
              <a:rPr sz="1050" dirty="0">
                <a:latin typeface="Verdana"/>
                <a:cs typeface="Verdana"/>
              </a:rPr>
              <a:t>Poplar</a:t>
            </a:r>
            <a:r>
              <a:rPr sz="1050" spc="65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wood 	core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Cap</a:t>
            </a:r>
            <a:r>
              <a:rPr sz="1050" spc="-3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sidewall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-10" dirty="0">
                <a:latin typeface="Verdana"/>
                <a:cs typeface="Verdana"/>
              </a:rPr>
              <a:t>Fiberglass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571868" y="3045078"/>
            <a:ext cx="85915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Tip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571868" y="3621151"/>
            <a:ext cx="138303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-10" dirty="0">
                <a:latin typeface="Verdana"/>
                <a:cs typeface="Verdana"/>
              </a:rPr>
              <a:t>Oversized</a:t>
            </a:r>
            <a:r>
              <a:rPr sz="1050" spc="-3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graphicFrame>
        <p:nvGraphicFramePr>
          <p:cNvPr id="23" name="object 23"/>
          <p:cNvGraphicFramePr>
            <a:graphicFrameLocks noGrp="1"/>
          </p:cNvGraphicFramePr>
          <p:nvPr/>
        </p:nvGraphicFramePr>
        <p:xfrm>
          <a:off x="5083809" y="1723322"/>
          <a:ext cx="2928620" cy="11074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286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4785">
                <a:tc>
                  <a:txBody>
                    <a:bodyPr/>
                    <a:lstStyle/>
                    <a:p>
                      <a:pPr>
                        <a:lnSpc>
                          <a:spcPts val="1235"/>
                        </a:lnSpc>
                      </a:pPr>
                      <a:r>
                        <a:rPr sz="1050" spc="70" dirty="0">
                          <a:latin typeface="Verdana"/>
                          <a:cs typeface="Verdana"/>
                        </a:rPr>
                        <a:t>OPEN</a:t>
                      </a:r>
                      <a:r>
                        <a:rPr sz="105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5" dirty="0">
                          <a:latin typeface="Verdana"/>
                          <a:cs typeface="Verdana"/>
                        </a:rPr>
                        <a:t>KID-</a:t>
                      </a:r>
                      <a:r>
                        <a:rPr sz="1050" spc="-45" dirty="0">
                          <a:latin typeface="Verdana"/>
                          <a:cs typeface="Verdana"/>
                        </a:rPr>
                        <a:t>X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60" dirty="0">
                          <a:latin typeface="Verdana"/>
                          <a:cs typeface="Verdana"/>
                        </a:rPr>
                        <a:t>X-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PRESS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JR</a:t>
                      </a:r>
                      <a:r>
                        <a:rPr sz="105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50" spc="-185" dirty="0">
                          <a:latin typeface="Verdana"/>
                          <a:cs typeface="Verdana"/>
                        </a:rPr>
                        <a:t>110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120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130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140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150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160 </a:t>
                      </a:r>
                      <a:r>
                        <a:rPr sz="1050" spc="3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78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85" dirty="0">
                          <a:latin typeface="Verdana"/>
                          <a:cs typeface="Verdana"/>
                        </a:rPr>
                        <a:t>111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40" dirty="0">
                          <a:latin typeface="Verdana"/>
                          <a:cs typeface="Verdana"/>
                        </a:rPr>
                        <a:t>67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94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80" dirty="0">
                          <a:latin typeface="Verdana"/>
                          <a:cs typeface="Verdana"/>
                        </a:rPr>
                        <a:t>12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(150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7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2,6</a:t>
                      </a:r>
                      <a:r>
                        <a:rPr sz="105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(150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4" name="object 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10588" y="3868696"/>
            <a:ext cx="925106" cy="306195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20200" y="3389143"/>
            <a:ext cx="905584" cy="164963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453765" y="684314"/>
            <a:ext cx="1164437" cy="6066534"/>
          </a:xfrm>
          <a:prstGeom prst="rect">
            <a:avLst/>
          </a:prstGeom>
        </p:spPr>
      </p:pic>
      <p:grpSp>
        <p:nvGrpSpPr>
          <p:cNvPr id="27" name="object 27"/>
          <p:cNvGrpSpPr/>
          <p:nvPr/>
        </p:nvGrpSpPr>
        <p:grpSpPr>
          <a:xfrm>
            <a:off x="220599" y="2352801"/>
            <a:ext cx="2412365" cy="87630"/>
            <a:chOff x="220599" y="2352801"/>
            <a:chExt cx="2412365" cy="87630"/>
          </a:xfrm>
        </p:grpSpPr>
        <p:sp>
          <p:nvSpPr>
            <p:cNvPr id="28" name="object 28"/>
            <p:cNvSpPr/>
            <p:nvPr/>
          </p:nvSpPr>
          <p:spPr>
            <a:xfrm>
              <a:off x="220599" y="2352801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550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826"/>
                  </a:lnTo>
                  <a:lnTo>
                    <a:pt x="3416" y="26670"/>
                  </a:lnTo>
                  <a:lnTo>
                    <a:pt x="0" y="43561"/>
                  </a:lnTo>
                  <a:lnTo>
                    <a:pt x="3416" y="60578"/>
                  </a:lnTo>
                  <a:lnTo>
                    <a:pt x="12750" y="74295"/>
                  </a:lnTo>
                  <a:lnTo>
                    <a:pt x="26593" y="83693"/>
                  </a:lnTo>
                  <a:lnTo>
                    <a:pt x="43535" y="87122"/>
                  </a:lnTo>
                  <a:lnTo>
                    <a:pt x="2368550" y="87122"/>
                  </a:lnTo>
                  <a:lnTo>
                    <a:pt x="2385441" y="83693"/>
                  </a:lnTo>
                  <a:lnTo>
                    <a:pt x="2399284" y="74295"/>
                  </a:lnTo>
                  <a:lnTo>
                    <a:pt x="2408682" y="60578"/>
                  </a:lnTo>
                  <a:lnTo>
                    <a:pt x="2411984" y="43561"/>
                  </a:lnTo>
                  <a:lnTo>
                    <a:pt x="2408682" y="26670"/>
                  </a:lnTo>
                  <a:lnTo>
                    <a:pt x="2399284" y="12826"/>
                  </a:lnTo>
                  <a:lnTo>
                    <a:pt x="2385441" y="3428"/>
                  </a:lnTo>
                  <a:lnTo>
                    <a:pt x="2368550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47002" y="2367152"/>
              <a:ext cx="684530" cy="61594"/>
            </a:xfrm>
            <a:custGeom>
              <a:avLst/>
              <a:gdLst/>
              <a:ahLst/>
              <a:cxnLst/>
              <a:rect l="l" t="t" r="r" b="b"/>
              <a:pathLst>
                <a:path w="684530" h="61594">
                  <a:moveTo>
                    <a:pt x="660374" y="0"/>
                  </a:moveTo>
                  <a:lnTo>
                    <a:pt x="23583" y="0"/>
                  </a:lnTo>
                  <a:lnTo>
                    <a:pt x="14401" y="2412"/>
                  </a:lnTo>
                  <a:lnTo>
                    <a:pt x="6908" y="9017"/>
                  </a:lnTo>
                  <a:lnTo>
                    <a:pt x="1854" y="18669"/>
                  </a:lnTo>
                  <a:lnTo>
                    <a:pt x="0" y="30607"/>
                  </a:lnTo>
                  <a:lnTo>
                    <a:pt x="1854" y="42545"/>
                  </a:lnTo>
                  <a:lnTo>
                    <a:pt x="6908" y="52197"/>
                  </a:lnTo>
                  <a:lnTo>
                    <a:pt x="14401" y="58800"/>
                  </a:lnTo>
                  <a:lnTo>
                    <a:pt x="23583" y="61213"/>
                  </a:lnTo>
                  <a:lnTo>
                    <a:pt x="660374" y="61213"/>
                  </a:lnTo>
                  <a:lnTo>
                    <a:pt x="669544" y="58800"/>
                  </a:lnTo>
                  <a:lnTo>
                    <a:pt x="677049" y="52197"/>
                  </a:lnTo>
                  <a:lnTo>
                    <a:pt x="682104" y="42545"/>
                  </a:lnTo>
                  <a:lnTo>
                    <a:pt x="683958" y="30607"/>
                  </a:lnTo>
                  <a:lnTo>
                    <a:pt x="682104" y="18669"/>
                  </a:lnTo>
                  <a:lnTo>
                    <a:pt x="677049" y="9017"/>
                  </a:lnTo>
                  <a:lnTo>
                    <a:pt x="669544" y="2412"/>
                  </a:lnTo>
                  <a:lnTo>
                    <a:pt x="660374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220599" y="2623185"/>
            <a:ext cx="2412365" cy="86995"/>
            <a:chOff x="220599" y="2623185"/>
            <a:chExt cx="2412365" cy="86995"/>
          </a:xfrm>
        </p:grpSpPr>
        <p:sp>
          <p:nvSpPr>
            <p:cNvPr id="31" name="object 31"/>
            <p:cNvSpPr/>
            <p:nvPr/>
          </p:nvSpPr>
          <p:spPr>
            <a:xfrm>
              <a:off x="220599" y="2623185"/>
              <a:ext cx="2412365" cy="86995"/>
            </a:xfrm>
            <a:custGeom>
              <a:avLst/>
              <a:gdLst/>
              <a:ahLst/>
              <a:cxnLst/>
              <a:rect l="l" t="t" r="r" b="b"/>
              <a:pathLst>
                <a:path w="2412365" h="86994">
                  <a:moveTo>
                    <a:pt x="2368550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700"/>
                  </a:lnTo>
                  <a:lnTo>
                    <a:pt x="3416" y="26542"/>
                  </a:lnTo>
                  <a:lnTo>
                    <a:pt x="0" y="43561"/>
                  </a:lnTo>
                  <a:lnTo>
                    <a:pt x="3416" y="60451"/>
                  </a:lnTo>
                  <a:lnTo>
                    <a:pt x="12750" y="74294"/>
                  </a:lnTo>
                  <a:lnTo>
                    <a:pt x="26593" y="83565"/>
                  </a:lnTo>
                  <a:lnTo>
                    <a:pt x="43535" y="86994"/>
                  </a:lnTo>
                  <a:lnTo>
                    <a:pt x="2368550" y="86994"/>
                  </a:lnTo>
                  <a:lnTo>
                    <a:pt x="2385441" y="83565"/>
                  </a:lnTo>
                  <a:lnTo>
                    <a:pt x="2399284" y="74294"/>
                  </a:lnTo>
                  <a:lnTo>
                    <a:pt x="2408682" y="60451"/>
                  </a:lnTo>
                  <a:lnTo>
                    <a:pt x="2411984" y="43561"/>
                  </a:lnTo>
                  <a:lnTo>
                    <a:pt x="2408682" y="26542"/>
                  </a:lnTo>
                  <a:lnTo>
                    <a:pt x="2399284" y="12700"/>
                  </a:lnTo>
                  <a:lnTo>
                    <a:pt x="2385441" y="3428"/>
                  </a:lnTo>
                  <a:lnTo>
                    <a:pt x="2368550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423670" y="2632964"/>
              <a:ext cx="869950" cy="61594"/>
            </a:xfrm>
            <a:custGeom>
              <a:avLst/>
              <a:gdLst/>
              <a:ahLst/>
              <a:cxnLst/>
              <a:rect l="l" t="t" r="r" b="b"/>
              <a:pathLst>
                <a:path w="869950" h="61594">
                  <a:moveTo>
                    <a:pt x="839216" y="0"/>
                  </a:moveTo>
                  <a:lnTo>
                    <a:pt x="30607" y="0"/>
                  </a:lnTo>
                  <a:lnTo>
                    <a:pt x="18668" y="2412"/>
                  </a:lnTo>
                  <a:lnTo>
                    <a:pt x="8890" y="9016"/>
                  </a:lnTo>
                  <a:lnTo>
                    <a:pt x="2413" y="18669"/>
                  </a:lnTo>
                  <a:lnTo>
                    <a:pt x="0" y="30607"/>
                  </a:lnTo>
                  <a:lnTo>
                    <a:pt x="2413" y="42545"/>
                  </a:lnTo>
                  <a:lnTo>
                    <a:pt x="8890" y="52197"/>
                  </a:lnTo>
                  <a:lnTo>
                    <a:pt x="18668" y="58800"/>
                  </a:lnTo>
                  <a:lnTo>
                    <a:pt x="30607" y="61213"/>
                  </a:lnTo>
                  <a:lnTo>
                    <a:pt x="839216" y="61213"/>
                  </a:lnTo>
                  <a:lnTo>
                    <a:pt x="851154" y="58800"/>
                  </a:lnTo>
                  <a:lnTo>
                    <a:pt x="860932" y="52197"/>
                  </a:lnTo>
                  <a:lnTo>
                    <a:pt x="867410" y="42545"/>
                  </a:lnTo>
                  <a:lnTo>
                    <a:pt x="869823" y="30607"/>
                  </a:lnTo>
                  <a:lnTo>
                    <a:pt x="867410" y="18669"/>
                  </a:lnTo>
                  <a:lnTo>
                    <a:pt x="860932" y="9016"/>
                  </a:lnTo>
                  <a:lnTo>
                    <a:pt x="851154" y="2412"/>
                  </a:lnTo>
                  <a:lnTo>
                    <a:pt x="839216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485038" y="2448559"/>
            <a:ext cx="21526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5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233322" y="2448559"/>
            <a:ext cx="3937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TOURING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069719" y="2448559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79577" y="2718053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184554" y="2718053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041651" y="2718053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43027" y="3070098"/>
            <a:ext cx="147637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M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M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0" dirty="0">
                <a:latin typeface="Tahoma"/>
                <a:cs typeface="Tahoma"/>
              </a:rPr>
              <a:t>D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D</a:t>
            </a:r>
            <a:endParaRPr sz="1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000" spc="-10" dirty="0">
                <a:latin typeface="Verdana"/>
                <a:cs typeface="Verdana"/>
              </a:rPr>
              <a:t>FCJD050</a:t>
            </a:r>
            <a:endParaRPr sz="1000">
              <a:latin typeface="Verdana"/>
              <a:cs typeface="Verdana"/>
            </a:endParaRPr>
          </a:p>
          <a:p>
            <a:pPr marL="12700" marR="287020">
              <a:lnSpc>
                <a:spcPct val="100000"/>
              </a:lnSpc>
            </a:pPr>
            <a:r>
              <a:rPr sz="1000" spc="-10" dirty="0">
                <a:latin typeface="Verdana"/>
                <a:cs typeface="Verdana"/>
              </a:rPr>
              <a:t>XPRESS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60" dirty="0">
                <a:latin typeface="Verdana"/>
                <a:cs typeface="Verdana"/>
              </a:rPr>
              <a:t>7</a:t>
            </a:r>
            <a:r>
              <a:rPr sz="1000" spc="-75" dirty="0">
                <a:latin typeface="Verdana"/>
                <a:cs typeface="Verdana"/>
              </a:rPr>
              <a:t> </a:t>
            </a:r>
            <a:r>
              <a:rPr sz="1000" spc="50" dirty="0">
                <a:latin typeface="Verdana"/>
                <a:cs typeface="Verdana"/>
              </a:rPr>
              <a:t>GW</a:t>
            </a:r>
            <a:r>
              <a:rPr sz="1000" spc="-70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B83 </a:t>
            </a:r>
            <a:r>
              <a:rPr sz="1000" spc="-10" dirty="0">
                <a:latin typeface="Verdana"/>
                <a:cs typeface="Verdana"/>
              </a:rPr>
              <a:t>BLACK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798878" y="3070098"/>
            <a:ext cx="93726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V Á Z Á N Í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241985" y="3025267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5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11777218" y="96393"/>
            <a:ext cx="396240" cy="36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1100" b="1" spc="-25" dirty="0">
                <a:solidFill>
                  <a:srgbClr val="FCFBFF"/>
                </a:solidFill>
                <a:latin typeface="Tahoma"/>
                <a:cs typeface="Tahoma"/>
              </a:rPr>
              <a:t>RE</a:t>
            </a:r>
            <a:endParaRPr sz="11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100" b="1" spc="55" dirty="0">
                <a:solidFill>
                  <a:srgbClr val="FCFBFF"/>
                </a:solidFill>
                <a:latin typeface="Tahoma"/>
                <a:cs typeface="Tahoma"/>
              </a:rPr>
              <a:t>NEW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89128" y="5323243"/>
            <a:ext cx="2682875" cy="930383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57785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455"/>
              </a:spcBef>
            </a:pP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135" dirty="0">
                <a:latin typeface="Tahoma"/>
                <a:cs typeface="Tahoma"/>
              </a:rPr>
              <a:t> 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130" dirty="0">
                <a:latin typeface="Tahoma"/>
                <a:cs typeface="Tahoma"/>
              </a:rPr>
              <a:t> 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G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5" dirty="0">
                <a:latin typeface="Tahoma"/>
                <a:cs typeface="Tahoma"/>
              </a:rPr>
              <a:t>E</a:t>
            </a:r>
            <a:endParaRPr sz="1000" dirty="0">
              <a:latin typeface="Tahoma"/>
              <a:cs typeface="Tahoma"/>
            </a:endParaRPr>
          </a:p>
          <a:p>
            <a:pPr marL="73660">
              <a:lnSpc>
                <a:spcPct val="100000"/>
              </a:lnSpc>
              <a:spcBef>
                <a:spcPts val="415"/>
              </a:spcBef>
            </a:pPr>
            <a:r>
              <a:rPr lang="cs-CZ" sz="1000" i="1" spc="-50" dirty="0">
                <a:latin typeface="Verdana"/>
                <a:cs typeface="Verdana"/>
              </a:rPr>
              <a:t>Nejlepší volba pro výuku lyžování dětí, která jim pomůže se zlepšovat. Design je podobný jako u slavných závodních lyží </a:t>
            </a:r>
            <a:r>
              <a:rPr lang="cs-CZ" sz="1000" i="1" spc="-50" dirty="0" err="1">
                <a:latin typeface="Verdana"/>
                <a:cs typeface="Verdana"/>
              </a:rPr>
              <a:t>Hero</a:t>
            </a:r>
            <a:r>
              <a:rPr lang="cs-CZ" sz="1000" i="1" spc="-50" dirty="0">
                <a:latin typeface="Verdana"/>
                <a:cs typeface="Verdana"/>
              </a:rPr>
              <a:t>. </a:t>
            </a:r>
          </a:p>
          <a:p>
            <a:pPr marL="73660">
              <a:lnSpc>
                <a:spcPct val="100000"/>
              </a:lnSpc>
              <a:spcBef>
                <a:spcPts val="415"/>
              </a:spcBef>
            </a:pPr>
            <a:r>
              <a:rPr lang="cs-CZ" sz="1000" b="1" i="1" spc="-85" dirty="0">
                <a:solidFill>
                  <a:srgbClr val="7E7E7E"/>
                </a:solidFill>
                <a:latin typeface="Verdana"/>
                <a:cs typeface="Verdana"/>
              </a:rPr>
              <a:t>Zapojte své smysly.</a:t>
            </a:r>
          </a:p>
        </p:txBody>
      </p:sp>
      <p:pic>
        <p:nvPicPr>
          <p:cNvPr id="45" name="object 45" descr="Une image contenant snowboard, chaussures, chaussure, skier  Le contenu généré par l’IA peut être incorrect.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01091" y="3974985"/>
            <a:ext cx="2426843" cy="1071105"/>
          </a:xfrm>
          <a:prstGeom prst="rect">
            <a:avLst/>
          </a:prstGeom>
        </p:spPr>
      </p:pic>
      <p:sp>
        <p:nvSpPr>
          <p:cNvPr id="46" name="object 46"/>
          <p:cNvSpPr txBox="1"/>
          <p:nvPr/>
        </p:nvSpPr>
        <p:spPr>
          <a:xfrm>
            <a:off x="5136260" y="571342"/>
            <a:ext cx="4977130" cy="215444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lang="cs-CZ" sz="1100" b="1" i="1" spc="-90" dirty="0">
                <a:latin typeface="Verdana"/>
                <a:cs typeface="Verdana"/>
              </a:rPr>
              <a:t>Tyto vysoce výkonné carvingové lyže jsou vhodné pro děti. </a:t>
            </a:r>
          </a:p>
        </p:txBody>
      </p:sp>
      <p:sp>
        <p:nvSpPr>
          <p:cNvPr id="48" name="TextovéPole 47">
            <a:extLst>
              <a:ext uri="{FF2B5EF4-FFF2-40B4-BE49-F238E27FC236}">
                <a16:creationId xmlns:a16="http://schemas.microsoft.com/office/drawing/2014/main" id="{BF37AACD-91A7-F3EF-C9A9-6A3BD39C1297}"/>
              </a:ext>
            </a:extLst>
          </p:cNvPr>
          <p:cNvSpPr txBox="1"/>
          <p:nvPr/>
        </p:nvSpPr>
        <p:spPr>
          <a:xfrm>
            <a:off x="8508898" y="1748388"/>
            <a:ext cx="2833949" cy="31624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50" dirty="0" err="1">
                <a:latin typeface="Verdana"/>
              </a:rPr>
              <a:t>Hero</a:t>
            </a:r>
            <a:r>
              <a:rPr lang="cs-CZ" sz="1050" dirty="0">
                <a:latin typeface="Verdana"/>
              </a:rPr>
              <a:t> Junior </a:t>
            </a:r>
            <a:r>
              <a:rPr lang="cs-CZ" sz="1050" dirty="0" err="1">
                <a:latin typeface="Verdana"/>
              </a:rPr>
              <a:t>Multi</a:t>
            </a:r>
            <a:r>
              <a:rPr lang="cs-CZ" sz="1050" dirty="0">
                <a:latin typeface="Verdana"/>
              </a:rPr>
              <a:t>-Event jsou perfektní lyže pro první carvingové oblouky  na jakémkoli svahu.  </a:t>
            </a:r>
            <a:r>
              <a:rPr lang="cs-CZ" sz="1050" dirty="0" err="1">
                <a:latin typeface="Verdana"/>
              </a:rPr>
              <a:t>Oversized</a:t>
            </a:r>
            <a:r>
              <a:rPr lang="cs-CZ" sz="1050" dirty="0">
                <a:latin typeface="Verdana"/>
              </a:rPr>
              <a:t> krojení umožní  objevování rychlosti ve slalomu a zároveň rozvíjení techniky. Konstrukce typu „cap“ doplněná sklolaminátovou výztuhou a dřevěným jádrem z topolového dřeva zvyšuje odraz a odolnost, zatímco progresivní flexe přizpůsobená každé délce lyží pomáhá mladým lyžařům vybudovat pevné základy, které je posunou na další - vyšší úroveň. Profil  On-</a:t>
            </a:r>
            <a:r>
              <a:rPr lang="cs-CZ" sz="1050" dirty="0" err="1">
                <a:latin typeface="Verdana"/>
              </a:rPr>
              <a:t>Trail</a:t>
            </a:r>
            <a:r>
              <a:rPr lang="cs-CZ" sz="1050" dirty="0">
                <a:latin typeface="Verdana"/>
              </a:rPr>
              <a:t> Rocker vyvažuje okamžité zahájení oblouku s výbušnou silou a přilnavostí hran. </a:t>
            </a:r>
          </a:p>
          <a:p>
            <a:r>
              <a:rPr lang="cs-CZ" sz="1050" dirty="0">
                <a:latin typeface="Verdana"/>
              </a:rPr>
              <a:t>Systém vázání XPRESS JR umožňuje chytré nastavení vázání podle délky skeletu bot.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33241" y="632297"/>
            <a:ext cx="1360335" cy="615492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681973" y="1449467"/>
            <a:ext cx="2740025" cy="20839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3495" algn="just">
              <a:lnSpc>
                <a:spcPct val="100000"/>
              </a:lnSpc>
              <a:spcBef>
                <a:spcPts val="425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5084698" y="1721839"/>
          <a:ext cx="2917825" cy="11093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1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7325">
                <a:tc>
                  <a:txBody>
                    <a:bodyPr/>
                    <a:lstStyle/>
                    <a:p>
                      <a:pPr>
                        <a:lnSpc>
                          <a:spcPts val="1230"/>
                        </a:lnSpc>
                      </a:pPr>
                      <a:r>
                        <a:rPr sz="1050" spc="50" dirty="0">
                          <a:latin typeface="Verdana"/>
                          <a:cs typeface="Verdana"/>
                        </a:rPr>
                        <a:t>OPEN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30" dirty="0">
                          <a:latin typeface="Verdana"/>
                          <a:cs typeface="Verdana"/>
                        </a:rPr>
                        <a:t>136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146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156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166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176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2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122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60" dirty="0">
                          <a:latin typeface="Verdana"/>
                          <a:cs typeface="Verdana"/>
                        </a:rPr>
                        <a:t>91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112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50" dirty="0">
                          <a:latin typeface="Verdana"/>
                          <a:cs typeface="Verdana"/>
                        </a:rPr>
                        <a:t>14M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(156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76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2,7</a:t>
                      </a:r>
                      <a:r>
                        <a:rPr sz="105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(156</a:t>
                      </a:r>
                      <a:r>
                        <a:rPr sz="1050" spc="-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8679306" y="4805045"/>
            <a:ext cx="2764155" cy="1214755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31750">
              <a:lnSpc>
                <a:spcPct val="100000"/>
              </a:lnSpc>
              <a:spcBef>
                <a:spcPts val="370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32384">
              <a:lnSpc>
                <a:spcPct val="100000"/>
              </a:lnSpc>
              <a:spcBef>
                <a:spcPts val="305"/>
              </a:spcBef>
            </a:pPr>
            <a:r>
              <a:rPr lang="cs-CZ" sz="1100" spc="-80" dirty="0">
                <a:latin typeface="Verdana"/>
                <a:cs typeface="Verdana"/>
              </a:rPr>
              <a:t>Středně pokročilí 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10" dirty="0" err="1">
                <a:latin typeface="Verdana"/>
                <a:cs typeface="Verdana"/>
              </a:rPr>
              <a:t>freeski</a:t>
            </a:r>
            <a:r>
              <a:rPr lang="cs-CZ" sz="1100" spc="-10" dirty="0">
                <a:latin typeface="Verdana"/>
                <a:cs typeface="Verdana"/>
              </a:rPr>
              <a:t> lyžaři</a:t>
            </a:r>
            <a:endParaRPr sz="11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  <a:tabLst>
                <a:tab pos="2750820" algn="l"/>
              </a:tabLst>
            </a:pPr>
            <a:r>
              <a:rPr sz="1050" u="sng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	</a:t>
            </a:r>
            <a:endParaRPr sz="1050" dirty="0">
              <a:latin typeface="Verdana"/>
              <a:cs typeface="Verdana"/>
            </a:endParaRPr>
          </a:p>
          <a:p>
            <a:pPr marL="48260">
              <a:lnSpc>
                <a:spcPct val="100000"/>
              </a:lnSpc>
              <a:spcBef>
                <a:spcPts val="305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210820" indent="-165735">
              <a:lnSpc>
                <a:spcPct val="100000"/>
              </a:lnSpc>
              <a:spcBef>
                <a:spcPts val="690"/>
              </a:spcBef>
              <a:buFont typeface="Tahoma"/>
              <a:buChar char="►"/>
              <a:tabLst>
                <a:tab pos="210820" algn="l"/>
              </a:tabLst>
            </a:pPr>
            <a:r>
              <a:rPr lang="cs-CZ" sz="1050" spc="-10" dirty="0">
                <a:latin typeface="Verdana"/>
                <a:cs typeface="Verdana"/>
              </a:rPr>
              <a:t>Hravé</a:t>
            </a:r>
            <a:endParaRPr lang="cs-CZ" sz="1050" dirty="0">
              <a:latin typeface="Verdana"/>
              <a:cs typeface="Verdana"/>
            </a:endParaRPr>
          </a:p>
          <a:p>
            <a:pPr marL="210820" indent="-165735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210820" algn="l"/>
              </a:tabLst>
            </a:pPr>
            <a:r>
              <a:rPr sz="1050" spc="-10" dirty="0" err="1">
                <a:latin typeface="Verdana"/>
                <a:cs typeface="Verdana"/>
              </a:rPr>
              <a:t>Agil</a:t>
            </a:r>
            <a:r>
              <a:rPr lang="cs-CZ" sz="1050" spc="-10" dirty="0">
                <a:latin typeface="Verdana"/>
                <a:cs typeface="Verdana"/>
              </a:rPr>
              <a:t>ní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92951" y="3044190"/>
            <a:ext cx="97663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Twin</a:t>
            </a:r>
            <a:r>
              <a:rPr sz="1050" spc="-5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92951" y="3620515"/>
            <a:ext cx="150368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Progressive</a:t>
            </a:r>
            <a:r>
              <a:rPr sz="1050" spc="-8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12765" y="2808444"/>
            <a:ext cx="1485265" cy="1190625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14604">
              <a:lnSpc>
                <a:spcPct val="100000"/>
              </a:lnSpc>
              <a:spcBef>
                <a:spcPts val="415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  <a:p>
            <a:pPr marL="178435" marR="588645" indent="-165735">
              <a:lnSpc>
                <a:spcPct val="120200"/>
              </a:lnSpc>
              <a:spcBef>
                <a:spcPts val="90"/>
              </a:spcBef>
              <a:buFont typeface="Times New Roman"/>
              <a:buChar char="►"/>
              <a:tabLst>
                <a:tab pos="187960" algn="l"/>
              </a:tabLst>
            </a:pPr>
            <a:r>
              <a:rPr sz="1050" spc="-10" dirty="0">
                <a:latin typeface="Verdana"/>
                <a:cs typeface="Verdana"/>
              </a:rPr>
              <a:t>Paulownia 	woodcore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-10" dirty="0">
                <a:latin typeface="Verdana"/>
                <a:cs typeface="Verdana"/>
              </a:rPr>
              <a:t>Fiberglass</a:t>
            </a:r>
            <a:endParaRPr sz="1050" dirty="0">
              <a:latin typeface="Verdana"/>
              <a:cs typeface="Verdana"/>
            </a:endParaRPr>
          </a:p>
          <a:p>
            <a:pPr marL="178435" marR="467995" indent="-165735">
              <a:lnSpc>
                <a:spcPct val="120000"/>
              </a:lnSpc>
              <a:buFont typeface="Times New Roman"/>
              <a:buChar char="►"/>
              <a:tabLst>
                <a:tab pos="187960" algn="l"/>
              </a:tabLst>
            </a:pPr>
            <a:r>
              <a:rPr sz="1050" spc="-10" dirty="0">
                <a:latin typeface="Verdana"/>
                <a:cs typeface="Verdana"/>
              </a:rPr>
              <a:t>Rectangular 	sidewall</a:t>
            </a:r>
            <a:endParaRPr sz="1050" dirty="0">
              <a:latin typeface="Verdana"/>
              <a:cs typeface="Verdana"/>
            </a:endParaRPr>
          </a:p>
        </p:txBody>
      </p:sp>
      <p:pic>
        <p:nvPicPr>
          <p:cNvPr id="10" name="object 10" descr="Une image contenant logo  Description générée automatiquement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72920" y="3905022"/>
            <a:ext cx="928635" cy="26508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65379" y="3351576"/>
            <a:ext cx="932125" cy="163736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242112" y="244601"/>
            <a:ext cx="179451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7E7E7E"/>
                </a:solidFill>
                <a:latin typeface="Verdana"/>
                <a:cs typeface="Verdana"/>
              </a:rPr>
              <a:t>JUNIOR</a:t>
            </a:r>
            <a:r>
              <a:rPr sz="1100" spc="-5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70" dirty="0">
                <a:solidFill>
                  <a:srgbClr val="7E7E7E"/>
                </a:solidFill>
                <a:latin typeface="Verdana"/>
                <a:cs typeface="Verdana"/>
              </a:rPr>
              <a:t>PRO</a:t>
            </a:r>
            <a:r>
              <a:rPr sz="1100" spc="-7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5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80" dirty="0">
                <a:solidFill>
                  <a:srgbClr val="7E7E7E"/>
                </a:solidFill>
                <a:latin typeface="Verdana"/>
                <a:cs typeface="Verdana"/>
              </a:rPr>
              <a:t>-</a:t>
            </a:r>
            <a:r>
              <a:rPr sz="1100" spc="-5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20" dirty="0">
                <a:solidFill>
                  <a:srgbClr val="7E7E7E"/>
                </a:solidFill>
                <a:latin typeface="Verdana"/>
                <a:cs typeface="Verdana"/>
              </a:rPr>
              <a:t>FREE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42112" y="406146"/>
            <a:ext cx="1692910" cy="9315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S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3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70" dirty="0">
                <a:solidFill>
                  <a:srgbClr val="030505"/>
                </a:solidFill>
                <a:latin typeface="Tahoma"/>
                <a:cs typeface="Tahoma"/>
              </a:rPr>
              <a:t>N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0" dirty="0">
                <a:solidFill>
                  <a:srgbClr val="030505"/>
                </a:solidFill>
                <a:latin typeface="Tahoma"/>
                <a:cs typeface="Tahoma"/>
              </a:rPr>
              <a:t>D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3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50" dirty="0">
                <a:solidFill>
                  <a:srgbClr val="030505"/>
                </a:solidFill>
                <a:latin typeface="Tahoma"/>
                <a:cs typeface="Tahoma"/>
              </a:rPr>
              <a:t>R </a:t>
            </a:r>
            <a:r>
              <a:rPr sz="2400" b="1" spc="170" dirty="0">
                <a:solidFill>
                  <a:srgbClr val="030505"/>
                </a:solidFill>
                <a:latin typeface="Tahoma"/>
                <a:cs typeface="Tahoma"/>
              </a:rPr>
              <a:t>P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R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14" dirty="0">
                <a:solidFill>
                  <a:srgbClr val="030505"/>
                </a:solidFill>
                <a:latin typeface="Tahoma"/>
                <a:cs typeface="Tahoma"/>
              </a:rPr>
              <a:t>O</a:t>
            </a:r>
            <a:endParaRPr sz="24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RAPMN01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42112" y="1471117"/>
            <a:ext cx="217741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Verdana"/>
                <a:cs typeface="Verdana"/>
              </a:rPr>
              <a:t>RAPMN01</a:t>
            </a:r>
            <a:r>
              <a:rPr sz="1100" spc="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SENDER</a:t>
            </a:r>
            <a:r>
              <a:rPr sz="1100" spc="25" dirty="0">
                <a:latin typeface="Verdana"/>
                <a:cs typeface="Verdana"/>
              </a:rPr>
              <a:t> </a:t>
            </a:r>
            <a:r>
              <a:rPr sz="1100" spc="50" dirty="0">
                <a:latin typeface="Verdana"/>
                <a:cs typeface="Verdana"/>
              </a:rPr>
              <a:t>PRO</a:t>
            </a:r>
            <a:endParaRPr sz="11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100" spc="75" dirty="0">
                <a:latin typeface="Verdana"/>
                <a:cs typeface="Verdana"/>
              </a:rPr>
              <a:t>OPEN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lang="cs-CZ" sz="1100" b="1" spc="-55" dirty="0">
                <a:latin typeface="Tahoma"/>
                <a:cs typeface="Tahoma"/>
              </a:rPr>
              <a:t>9 990,- </a:t>
            </a:r>
            <a:endParaRPr sz="1100" dirty="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RRPMN01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SENDER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spc="70" dirty="0">
                <a:latin typeface="Verdana"/>
                <a:cs typeface="Verdana"/>
              </a:rPr>
              <a:t>PRO</a:t>
            </a:r>
            <a:r>
              <a:rPr sz="1100" spc="-25" dirty="0">
                <a:latin typeface="Verdana"/>
                <a:cs typeface="Verdana"/>
              </a:rPr>
              <a:t> </a:t>
            </a:r>
            <a:r>
              <a:rPr sz="1100" spc="55" dirty="0">
                <a:latin typeface="Verdana"/>
                <a:cs typeface="Verdana"/>
              </a:rPr>
              <a:t>OPEN </a:t>
            </a:r>
            <a:r>
              <a:rPr sz="1100" dirty="0">
                <a:latin typeface="Verdana"/>
                <a:cs typeface="Verdana"/>
              </a:rPr>
              <a:t>NX</a:t>
            </a:r>
            <a:r>
              <a:rPr sz="1100" spc="-100" dirty="0">
                <a:latin typeface="Verdana"/>
                <a:cs typeface="Verdana"/>
              </a:rPr>
              <a:t> </a:t>
            </a:r>
            <a:r>
              <a:rPr sz="1100" spc="-315" dirty="0">
                <a:latin typeface="Verdana"/>
                <a:cs typeface="Verdana"/>
              </a:rPr>
              <a:t>11</a:t>
            </a:r>
            <a:r>
              <a:rPr sz="1100" spc="-90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105" dirty="0">
                <a:latin typeface="Verdana"/>
                <a:cs typeface="Verdana"/>
              </a:rPr>
              <a:t> </a:t>
            </a:r>
            <a:r>
              <a:rPr lang="cs-CZ" sz="1100" b="1" spc="-105" dirty="0">
                <a:latin typeface="Tahoma"/>
                <a:cs typeface="Tahoma"/>
              </a:rPr>
              <a:t>13 990,- </a:t>
            </a:r>
            <a:endParaRPr sz="1100" dirty="0">
              <a:latin typeface="Tahoma"/>
              <a:cs typeface="Tahom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22288" y="2358008"/>
            <a:ext cx="2412365" cy="86995"/>
            <a:chOff x="222288" y="2358008"/>
            <a:chExt cx="2412365" cy="86995"/>
          </a:xfrm>
        </p:grpSpPr>
        <p:sp>
          <p:nvSpPr>
            <p:cNvPr id="16" name="object 16"/>
            <p:cNvSpPr/>
            <p:nvPr/>
          </p:nvSpPr>
          <p:spPr>
            <a:xfrm>
              <a:off x="222288" y="2358008"/>
              <a:ext cx="2412365" cy="86995"/>
            </a:xfrm>
            <a:custGeom>
              <a:avLst/>
              <a:gdLst/>
              <a:ahLst/>
              <a:cxnLst/>
              <a:rect l="l" t="t" r="r" b="b"/>
              <a:pathLst>
                <a:path w="2412365" h="86994">
                  <a:moveTo>
                    <a:pt x="2368511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700"/>
                  </a:lnTo>
                  <a:lnTo>
                    <a:pt x="3416" y="26542"/>
                  </a:lnTo>
                  <a:lnTo>
                    <a:pt x="0" y="43433"/>
                  </a:lnTo>
                  <a:lnTo>
                    <a:pt x="3416" y="60451"/>
                  </a:lnTo>
                  <a:lnTo>
                    <a:pt x="12750" y="74294"/>
                  </a:lnTo>
                  <a:lnTo>
                    <a:pt x="26593" y="83565"/>
                  </a:lnTo>
                  <a:lnTo>
                    <a:pt x="43535" y="86994"/>
                  </a:lnTo>
                  <a:lnTo>
                    <a:pt x="2368511" y="86994"/>
                  </a:lnTo>
                  <a:lnTo>
                    <a:pt x="2385402" y="83565"/>
                  </a:lnTo>
                  <a:lnTo>
                    <a:pt x="2399245" y="74294"/>
                  </a:lnTo>
                  <a:lnTo>
                    <a:pt x="2408643" y="60451"/>
                  </a:lnTo>
                  <a:lnTo>
                    <a:pt x="2412072" y="43433"/>
                  </a:lnTo>
                  <a:lnTo>
                    <a:pt x="2408643" y="26542"/>
                  </a:lnTo>
                  <a:lnTo>
                    <a:pt x="2399245" y="12700"/>
                  </a:lnTo>
                  <a:lnTo>
                    <a:pt x="2385402" y="3428"/>
                  </a:lnTo>
                  <a:lnTo>
                    <a:pt x="2368511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708150" y="2371470"/>
              <a:ext cx="887094" cy="61594"/>
            </a:xfrm>
            <a:custGeom>
              <a:avLst/>
              <a:gdLst/>
              <a:ahLst/>
              <a:cxnLst/>
              <a:rect l="l" t="t" r="r" b="b"/>
              <a:pathLst>
                <a:path w="887094" h="61594">
                  <a:moveTo>
                    <a:pt x="856361" y="0"/>
                  </a:moveTo>
                  <a:lnTo>
                    <a:pt x="30606" y="0"/>
                  </a:lnTo>
                  <a:lnTo>
                    <a:pt x="18668" y="2412"/>
                  </a:lnTo>
                  <a:lnTo>
                    <a:pt x="8889" y="9016"/>
                  </a:lnTo>
                  <a:lnTo>
                    <a:pt x="2412" y="18668"/>
                  </a:lnTo>
                  <a:lnTo>
                    <a:pt x="0" y="30606"/>
                  </a:lnTo>
                  <a:lnTo>
                    <a:pt x="2412" y="42544"/>
                  </a:lnTo>
                  <a:lnTo>
                    <a:pt x="8889" y="52324"/>
                  </a:lnTo>
                  <a:lnTo>
                    <a:pt x="18668" y="58800"/>
                  </a:lnTo>
                  <a:lnTo>
                    <a:pt x="30606" y="61213"/>
                  </a:lnTo>
                  <a:lnTo>
                    <a:pt x="856361" y="61213"/>
                  </a:lnTo>
                  <a:lnTo>
                    <a:pt x="868299" y="58800"/>
                  </a:lnTo>
                  <a:lnTo>
                    <a:pt x="878077" y="52324"/>
                  </a:lnTo>
                  <a:lnTo>
                    <a:pt x="884555" y="42544"/>
                  </a:lnTo>
                  <a:lnTo>
                    <a:pt x="886968" y="30606"/>
                  </a:lnTo>
                  <a:lnTo>
                    <a:pt x="884555" y="18668"/>
                  </a:lnTo>
                  <a:lnTo>
                    <a:pt x="878077" y="9016"/>
                  </a:lnTo>
                  <a:lnTo>
                    <a:pt x="868299" y="2412"/>
                  </a:lnTo>
                  <a:lnTo>
                    <a:pt x="856361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222288" y="2628264"/>
            <a:ext cx="2412365" cy="87630"/>
            <a:chOff x="222288" y="2628264"/>
            <a:chExt cx="2412365" cy="87630"/>
          </a:xfrm>
        </p:grpSpPr>
        <p:sp>
          <p:nvSpPr>
            <p:cNvPr id="19" name="object 19"/>
            <p:cNvSpPr/>
            <p:nvPr/>
          </p:nvSpPr>
          <p:spPr>
            <a:xfrm>
              <a:off x="222288" y="2628264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511" y="0"/>
                  </a:moveTo>
                  <a:lnTo>
                    <a:pt x="43535" y="0"/>
                  </a:lnTo>
                  <a:lnTo>
                    <a:pt x="26593" y="3429"/>
                  </a:lnTo>
                  <a:lnTo>
                    <a:pt x="12750" y="12826"/>
                  </a:lnTo>
                  <a:lnTo>
                    <a:pt x="3416" y="26670"/>
                  </a:lnTo>
                  <a:lnTo>
                    <a:pt x="0" y="43561"/>
                  </a:lnTo>
                  <a:lnTo>
                    <a:pt x="3416" y="60451"/>
                  </a:lnTo>
                  <a:lnTo>
                    <a:pt x="12750" y="74295"/>
                  </a:lnTo>
                  <a:lnTo>
                    <a:pt x="26593" y="83693"/>
                  </a:lnTo>
                  <a:lnTo>
                    <a:pt x="43535" y="87122"/>
                  </a:lnTo>
                  <a:lnTo>
                    <a:pt x="2368511" y="87122"/>
                  </a:lnTo>
                  <a:lnTo>
                    <a:pt x="2385402" y="83693"/>
                  </a:lnTo>
                  <a:lnTo>
                    <a:pt x="2399245" y="74295"/>
                  </a:lnTo>
                  <a:lnTo>
                    <a:pt x="2408643" y="60451"/>
                  </a:lnTo>
                  <a:lnTo>
                    <a:pt x="2412072" y="43561"/>
                  </a:lnTo>
                  <a:lnTo>
                    <a:pt x="2408643" y="26670"/>
                  </a:lnTo>
                  <a:lnTo>
                    <a:pt x="2399245" y="12826"/>
                  </a:lnTo>
                  <a:lnTo>
                    <a:pt x="2385402" y="3429"/>
                  </a:lnTo>
                  <a:lnTo>
                    <a:pt x="2368511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20635" y="2640964"/>
              <a:ext cx="869950" cy="61594"/>
            </a:xfrm>
            <a:custGeom>
              <a:avLst/>
              <a:gdLst/>
              <a:ahLst/>
              <a:cxnLst/>
              <a:rect l="l" t="t" r="r" b="b"/>
              <a:pathLst>
                <a:path w="869950" h="61594">
                  <a:moveTo>
                    <a:pt x="839279" y="0"/>
                  </a:moveTo>
                  <a:lnTo>
                    <a:pt x="30594" y="0"/>
                  </a:lnTo>
                  <a:lnTo>
                    <a:pt x="18681" y="2412"/>
                  </a:lnTo>
                  <a:lnTo>
                    <a:pt x="8966" y="9017"/>
                  </a:lnTo>
                  <a:lnTo>
                    <a:pt x="2413" y="18796"/>
                  </a:lnTo>
                  <a:lnTo>
                    <a:pt x="0" y="30607"/>
                  </a:lnTo>
                  <a:lnTo>
                    <a:pt x="2413" y="42545"/>
                  </a:lnTo>
                  <a:lnTo>
                    <a:pt x="8966" y="52324"/>
                  </a:lnTo>
                  <a:lnTo>
                    <a:pt x="18681" y="58800"/>
                  </a:lnTo>
                  <a:lnTo>
                    <a:pt x="30594" y="61213"/>
                  </a:lnTo>
                  <a:lnTo>
                    <a:pt x="839279" y="61213"/>
                  </a:lnTo>
                  <a:lnTo>
                    <a:pt x="851217" y="58800"/>
                  </a:lnTo>
                  <a:lnTo>
                    <a:pt x="860996" y="52324"/>
                  </a:lnTo>
                  <a:lnTo>
                    <a:pt x="867473" y="42545"/>
                  </a:lnTo>
                  <a:lnTo>
                    <a:pt x="869886" y="30607"/>
                  </a:lnTo>
                  <a:lnTo>
                    <a:pt x="867473" y="18796"/>
                  </a:lnTo>
                  <a:lnTo>
                    <a:pt x="860996" y="9017"/>
                  </a:lnTo>
                  <a:lnTo>
                    <a:pt x="851217" y="2412"/>
                  </a:lnTo>
                  <a:lnTo>
                    <a:pt x="839279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302463" y="2453385"/>
            <a:ext cx="5588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75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235151" y="2453385"/>
            <a:ext cx="3937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TOURING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071242" y="2453385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81406" y="2723134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86078" y="2723134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043176" y="2723134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11777218" y="96393"/>
            <a:ext cx="396240" cy="36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1100" b="1" spc="-25" dirty="0">
                <a:solidFill>
                  <a:srgbClr val="FCFBFF"/>
                </a:solidFill>
                <a:latin typeface="Tahoma"/>
                <a:cs typeface="Tahoma"/>
              </a:rPr>
              <a:t>RE</a:t>
            </a:r>
            <a:endParaRPr sz="11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100" b="1" spc="55" dirty="0">
                <a:solidFill>
                  <a:srgbClr val="FCFBFF"/>
                </a:solidFill>
                <a:latin typeface="Tahoma"/>
                <a:cs typeface="Tahoma"/>
              </a:rPr>
              <a:t>NEW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43027" y="3070098"/>
            <a:ext cx="95186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V Á Z Á N Í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000" spc="-10" dirty="0">
                <a:latin typeface="Verdana"/>
                <a:cs typeface="Verdana"/>
              </a:rPr>
              <a:t>FCJA030</a:t>
            </a:r>
            <a:endParaRPr sz="1000" dirty="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</a:pPr>
            <a:r>
              <a:rPr sz="1000" dirty="0">
                <a:latin typeface="Verdana"/>
                <a:cs typeface="Verdana"/>
              </a:rPr>
              <a:t>NX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-285" dirty="0">
                <a:latin typeface="Verdana"/>
                <a:cs typeface="Verdana"/>
              </a:rPr>
              <a:t>11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50" dirty="0">
                <a:latin typeface="Verdana"/>
                <a:cs typeface="Verdana"/>
              </a:rPr>
              <a:t>GW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-50" dirty="0">
                <a:latin typeface="Verdana"/>
                <a:cs typeface="Verdana"/>
              </a:rPr>
              <a:t>B100 </a:t>
            </a:r>
            <a:r>
              <a:rPr sz="1000" spc="-10" dirty="0">
                <a:latin typeface="Verdana"/>
                <a:cs typeface="Verdana"/>
              </a:rPr>
              <a:t>BLACK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241985" y="3025267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5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5076571" y="1500631"/>
            <a:ext cx="10731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L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228913" y="1500631"/>
            <a:ext cx="159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5043296" y="148463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675878" y="48006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670417" y="1471041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092319" y="2833116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6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object 3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81926" y="4320247"/>
            <a:ext cx="688390" cy="509181"/>
          </a:xfrm>
          <a:prstGeom prst="rect">
            <a:avLst/>
          </a:prstGeom>
        </p:spPr>
      </p:pic>
      <p:sp>
        <p:nvSpPr>
          <p:cNvPr id="38" name="object 38"/>
          <p:cNvSpPr txBox="1"/>
          <p:nvPr/>
        </p:nvSpPr>
        <p:spPr>
          <a:xfrm>
            <a:off x="5070094" y="4268887"/>
            <a:ext cx="2533650" cy="1187504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459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395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05" dirty="0">
                <a:latin typeface="Verdana"/>
                <a:cs typeface="Verdana"/>
              </a:rPr>
              <a:t>30%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20%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Certifikovaná "zelená energie" při výrobě</a:t>
            </a: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pl-PL" sz="1050" dirty="0">
                <a:latin typeface="Verdana"/>
                <a:cs typeface="Verdana"/>
              </a:rPr>
              <a:t>Výroba i zdroje materiálů z Evropy  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5064759" y="4295521"/>
            <a:ext cx="2817495" cy="10795"/>
          </a:xfrm>
          <a:custGeom>
            <a:avLst/>
            <a:gdLst/>
            <a:ahLst/>
            <a:cxnLst/>
            <a:rect l="l" t="t" r="r" b="b"/>
            <a:pathLst>
              <a:path w="2817495" h="10795">
                <a:moveTo>
                  <a:pt x="0" y="0"/>
                </a:moveTo>
                <a:lnTo>
                  <a:pt x="2817114" y="10667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0" name="object 4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06387" y="4024757"/>
            <a:ext cx="2371852" cy="1059688"/>
          </a:xfrm>
          <a:prstGeom prst="rect">
            <a:avLst/>
          </a:prstGeom>
        </p:spPr>
      </p:pic>
      <p:sp>
        <p:nvSpPr>
          <p:cNvPr id="41" name="object 41"/>
          <p:cNvSpPr txBox="1"/>
          <p:nvPr/>
        </p:nvSpPr>
        <p:spPr>
          <a:xfrm>
            <a:off x="5136260" y="571342"/>
            <a:ext cx="5057140" cy="215444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lang="cs-CZ" sz="1100" b="1" i="1" spc="-90" dirty="0">
                <a:latin typeface="Verdana"/>
                <a:cs typeface="Verdana"/>
              </a:rPr>
              <a:t>Vysoce výkonné, hravé </a:t>
            </a:r>
            <a:r>
              <a:rPr lang="cs-CZ" sz="1100" b="1" i="1" spc="-90" dirty="0" err="1">
                <a:latin typeface="Verdana"/>
                <a:cs typeface="Verdana"/>
              </a:rPr>
              <a:t>freeridové</a:t>
            </a:r>
            <a:r>
              <a:rPr lang="cs-CZ" sz="1100" b="1" i="1" spc="-90" dirty="0">
                <a:latin typeface="Verdana"/>
                <a:cs typeface="Verdana"/>
              </a:rPr>
              <a:t> lyže jsou určeny pro mladší generaci.</a:t>
            </a:r>
          </a:p>
        </p:txBody>
      </p:sp>
      <p:sp>
        <p:nvSpPr>
          <p:cNvPr id="42" name="object 42"/>
          <p:cNvSpPr txBox="1"/>
          <p:nvPr/>
        </p:nvSpPr>
        <p:spPr>
          <a:xfrm>
            <a:off x="8711944" y="6019800"/>
            <a:ext cx="965455" cy="17056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65" dirty="0">
                <a:latin typeface="Tahoma"/>
                <a:cs typeface="Tahoma"/>
              </a:rPr>
              <a:t> </a:t>
            </a:r>
            <a:r>
              <a:rPr lang="cs-CZ" sz="1050" spc="-10" dirty="0">
                <a:latin typeface="Verdana"/>
                <a:cs typeface="Verdana"/>
              </a:rPr>
              <a:t>Reaktivní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44" name="TextovéPole 43">
            <a:extLst>
              <a:ext uri="{FF2B5EF4-FFF2-40B4-BE49-F238E27FC236}">
                <a16:creationId xmlns:a16="http://schemas.microsoft.com/office/drawing/2014/main" id="{392D3922-E607-59D7-2A92-0A59282453C5}"/>
              </a:ext>
            </a:extLst>
          </p:cNvPr>
          <p:cNvSpPr txBox="1"/>
          <p:nvPr/>
        </p:nvSpPr>
        <p:spPr>
          <a:xfrm>
            <a:off x="8610600" y="1600200"/>
            <a:ext cx="2560765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50" dirty="0">
                <a:latin typeface="Verdana"/>
                <a:ea typeface="Verdana"/>
              </a:rPr>
              <a:t>První kroky do světa </a:t>
            </a:r>
            <a:r>
              <a:rPr lang="cs-CZ" sz="1050" dirty="0" err="1">
                <a:latin typeface="Verdana"/>
                <a:ea typeface="Verdana"/>
              </a:rPr>
              <a:t>freeridu</a:t>
            </a:r>
            <a:r>
              <a:rPr lang="cs-CZ" sz="1050" dirty="0">
                <a:latin typeface="Verdana"/>
                <a:ea typeface="Verdana"/>
              </a:rPr>
              <a:t>. Lyže Rossignol </a:t>
            </a:r>
            <a:r>
              <a:rPr lang="cs-CZ" sz="1050" dirty="0" err="1">
                <a:latin typeface="Verdana"/>
                <a:ea typeface="Verdana"/>
              </a:rPr>
              <a:t>Sender</a:t>
            </a:r>
            <a:r>
              <a:rPr lang="cs-CZ" sz="1050" dirty="0">
                <a:latin typeface="Verdana"/>
                <a:ea typeface="Verdana"/>
              </a:rPr>
              <a:t> Free Pro nabízejí hravou, obratnou a všestrannou jízdu mladým lyžařům, kteří hledají </a:t>
            </a:r>
            <a:r>
              <a:rPr lang="cs-CZ" sz="1050" dirty="0" err="1">
                <a:latin typeface="Verdana"/>
                <a:ea typeface="Verdana"/>
              </a:rPr>
              <a:t>freeridové</a:t>
            </a:r>
            <a:r>
              <a:rPr lang="cs-CZ" sz="1050" dirty="0">
                <a:latin typeface="Verdana"/>
                <a:ea typeface="Verdana"/>
              </a:rPr>
              <a:t> lyže s nenáročným </a:t>
            </a:r>
            <a:r>
              <a:rPr lang="cs-CZ" sz="1050" dirty="0" err="1">
                <a:latin typeface="Verdana"/>
                <a:ea typeface="Verdana"/>
              </a:rPr>
              <a:t>all-mountainovým</a:t>
            </a:r>
            <a:r>
              <a:rPr lang="cs-CZ" sz="1050" dirty="0">
                <a:latin typeface="Verdana"/>
                <a:ea typeface="Verdana"/>
              </a:rPr>
              <a:t> pocitem.   Kombinace lehkého dřevěného jádra a konstrukce s plnými bočnicemi zajišťuje  citlivý a  předvídatelný  pocit z jízdy. V kombinaci s krojením </a:t>
            </a:r>
            <a:r>
              <a:rPr lang="cs-CZ" sz="1050" dirty="0" err="1">
                <a:latin typeface="Verdana"/>
                <a:ea typeface="Verdana"/>
              </a:rPr>
              <a:t>Progressive</a:t>
            </a:r>
            <a:r>
              <a:rPr lang="cs-CZ" sz="1050" dirty="0">
                <a:latin typeface="Verdana"/>
                <a:ea typeface="Verdana"/>
              </a:rPr>
              <a:t> </a:t>
            </a:r>
            <a:r>
              <a:rPr lang="cs-CZ" sz="1050" dirty="0" err="1">
                <a:latin typeface="Verdana"/>
                <a:ea typeface="Verdana"/>
              </a:rPr>
              <a:t>sidecut</a:t>
            </a:r>
            <a:r>
              <a:rPr lang="cs-CZ" sz="1050" dirty="0">
                <a:latin typeface="Verdana"/>
                <a:ea typeface="Verdana"/>
              </a:rPr>
              <a:t> a </a:t>
            </a:r>
            <a:r>
              <a:rPr lang="cs-CZ" sz="1050" dirty="0" err="1">
                <a:latin typeface="Verdana"/>
                <a:ea typeface="Verdana"/>
              </a:rPr>
              <a:t>Twin</a:t>
            </a:r>
            <a:r>
              <a:rPr lang="cs-CZ" sz="1050" dirty="0">
                <a:latin typeface="Verdana"/>
                <a:ea typeface="Verdana"/>
              </a:rPr>
              <a:t>  rocker jsou  lyže </a:t>
            </a:r>
            <a:r>
              <a:rPr lang="cs-CZ" sz="1050" dirty="0" err="1">
                <a:latin typeface="Verdana"/>
                <a:ea typeface="Verdana"/>
              </a:rPr>
              <a:t>Sender</a:t>
            </a:r>
            <a:r>
              <a:rPr lang="cs-CZ" sz="1050" dirty="0">
                <a:latin typeface="Verdana"/>
                <a:ea typeface="Verdana"/>
              </a:rPr>
              <a:t> Free Pro připraveny na kreativní jízdu, brázdění prašanu, skoky a zanechávání stop kdekoli na hoře. Uvolněte se a jezděte po svém.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89121" y="715473"/>
            <a:ext cx="1275410" cy="6036717"/>
          </a:xfrm>
          <a:prstGeom prst="rect">
            <a:avLst/>
          </a:prstGeom>
        </p:spPr>
      </p:pic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086222" y="1721839"/>
          <a:ext cx="2922270" cy="11093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22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7325">
                <a:tc>
                  <a:txBody>
                    <a:bodyPr/>
                    <a:lstStyle/>
                    <a:p>
                      <a:pPr>
                        <a:lnSpc>
                          <a:spcPts val="1230"/>
                        </a:lnSpc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OPEN/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X-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PRESS</a:t>
                      </a:r>
                      <a:r>
                        <a:rPr sz="1050" spc="-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14" dirty="0">
                          <a:latin typeface="Verdana"/>
                          <a:cs typeface="Verdana"/>
                        </a:rPr>
                        <a:t>130</a:t>
                      </a:r>
                      <a:r>
                        <a:rPr sz="105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140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150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160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170</a:t>
                      </a:r>
                      <a:r>
                        <a:rPr sz="105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180 </a:t>
                      </a:r>
                      <a:r>
                        <a:rPr sz="1050" spc="3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95" dirty="0">
                          <a:latin typeface="Verdana"/>
                          <a:cs typeface="Verdana"/>
                        </a:rPr>
                        <a:t>118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90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108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70" dirty="0">
                          <a:latin typeface="Verdana"/>
                          <a:cs typeface="Verdana"/>
                        </a:rPr>
                        <a:t>16M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(150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76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0" dirty="0">
                          <a:latin typeface="Verdana"/>
                          <a:cs typeface="Verdana"/>
                        </a:rPr>
                        <a:t>3,5</a:t>
                      </a:r>
                      <a:r>
                        <a:rPr sz="105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(150</a:t>
                      </a:r>
                      <a:r>
                        <a:rPr sz="1050" spc="-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6590156" y="3046222"/>
            <a:ext cx="97663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Twin</a:t>
            </a:r>
            <a:r>
              <a:rPr sz="1050" spc="-5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90156" y="3621988"/>
            <a:ext cx="1503680" cy="1873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Progressive</a:t>
            </a:r>
            <a:r>
              <a:rPr sz="1050" spc="-5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111622" y="2806523"/>
            <a:ext cx="1486535" cy="100266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430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  <a:p>
            <a:pPr marL="178435" marR="455295" indent="-165735">
              <a:lnSpc>
                <a:spcPct val="120000"/>
              </a:lnSpc>
              <a:spcBef>
                <a:spcPts val="110"/>
              </a:spcBef>
              <a:buFont typeface="Times New Roman"/>
              <a:buChar char="►"/>
              <a:tabLst>
                <a:tab pos="187960" algn="l"/>
              </a:tabLst>
            </a:pPr>
            <a:r>
              <a:rPr sz="1050" dirty="0">
                <a:latin typeface="Verdana"/>
                <a:cs typeface="Verdana"/>
              </a:rPr>
              <a:t>Poplar</a:t>
            </a:r>
            <a:r>
              <a:rPr sz="1050" spc="65" dirty="0">
                <a:latin typeface="Verdana"/>
                <a:cs typeface="Verdana"/>
              </a:rPr>
              <a:t> </a:t>
            </a:r>
            <a:r>
              <a:rPr sz="1050" spc="40" dirty="0">
                <a:latin typeface="Verdana"/>
                <a:cs typeface="Verdana"/>
              </a:rPr>
              <a:t>PEFC 	</a:t>
            </a:r>
            <a:r>
              <a:rPr sz="1050" dirty="0">
                <a:latin typeface="Verdana"/>
                <a:cs typeface="Verdana"/>
              </a:rPr>
              <a:t>wood</a:t>
            </a:r>
            <a:r>
              <a:rPr sz="1050" spc="45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core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-10" dirty="0">
                <a:latin typeface="Verdana"/>
                <a:cs typeface="Verdana"/>
              </a:rPr>
              <a:t>Fiberglass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Cap</a:t>
            </a:r>
            <a:r>
              <a:rPr sz="1050" spc="-3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sidewall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3636" y="244601"/>
            <a:ext cx="179451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7E7E7E"/>
                </a:solidFill>
                <a:latin typeface="Verdana"/>
                <a:cs typeface="Verdana"/>
              </a:rPr>
              <a:t>JUNIOR</a:t>
            </a:r>
            <a:r>
              <a:rPr sz="1100" spc="-5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70" dirty="0">
                <a:solidFill>
                  <a:srgbClr val="7E7E7E"/>
                </a:solidFill>
                <a:latin typeface="Verdana"/>
                <a:cs typeface="Verdana"/>
              </a:rPr>
              <a:t>PRO</a:t>
            </a:r>
            <a:r>
              <a:rPr sz="1100" spc="-7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6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80" dirty="0">
                <a:solidFill>
                  <a:srgbClr val="7E7E7E"/>
                </a:solidFill>
                <a:latin typeface="Verdana"/>
                <a:cs typeface="Verdana"/>
              </a:rPr>
              <a:t>-</a:t>
            </a:r>
            <a:r>
              <a:rPr sz="1100" spc="-5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20" dirty="0">
                <a:solidFill>
                  <a:srgbClr val="7E7E7E"/>
                </a:solidFill>
                <a:latin typeface="Verdana"/>
                <a:cs typeface="Verdana"/>
              </a:rPr>
              <a:t>FREE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3636" y="406146"/>
            <a:ext cx="1108075" cy="9315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S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5" dirty="0">
                <a:solidFill>
                  <a:srgbClr val="030505"/>
                </a:solidFill>
                <a:latin typeface="Tahoma"/>
                <a:cs typeface="Tahoma"/>
              </a:rPr>
              <a:t>O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05" dirty="0">
                <a:solidFill>
                  <a:srgbClr val="030505"/>
                </a:solidFill>
                <a:latin typeface="Tahoma"/>
                <a:cs typeface="Tahoma"/>
              </a:rPr>
              <a:t>U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5" dirty="0">
                <a:solidFill>
                  <a:srgbClr val="030505"/>
                </a:solidFill>
                <a:latin typeface="Tahoma"/>
                <a:cs typeface="Tahoma"/>
              </a:rPr>
              <a:t>L </a:t>
            </a:r>
            <a:r>
              <a:rPr sz="2400" b="1" spc="170" dirty="0">
                <a:solidFill>
                  <a:srgbClr val="030505"/>
                </a:solidFill>
                <a:latin typeface="Tahoma"/>
                <a:cs typeface="Tahoma"/>
              </a:rPr>
              <a:t>P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R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14" dirty="0">
                <a:solidFill>
                  <a:srgbClr val="030505"/>
                </a:solidFill>
                <a:latin typeface="Tahoma"/>
                <a:cs typeface="Tahoma"/>
              </a:rPr>
              <a:t>O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RAPQE02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3636" y="1471117"/>
            <a:ext cx="1473200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10" dirty="0">
                <a:latin typeface="Verdana"/>
                <a:cs typeface="Verdana"/>
              </a:rPr>
              <a:t>RRPQE01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SOUL</a:t>
            </a:r>
            <a:r>
              <a:rPr sz="1100" spc="-25" dirty="0">
                <a:latin typeface="Verdana"/>
                <a:cs typeface="Verdana"/>
              </a:rPr>
              <a:t> </a:t>
            </a:r>
            <a:r>
              <a:rPr sz="1100" spc="45" dirty="0">
                <a:latin typeface="Verdana"/>
                <a:cs typeface="Verdana"/>
              </a:rPr>
              <a:t>PRO</a:t>
            </a:r>
            <a:endParaRPr sz="11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XPRESS</a:t>
            </a:r>
            <a:r>
              <a:rPr sz="1100" spc="-100" dirty="0">
                <a:latin typeface="Verdana"/>
                <a:cs typeface="Verdana"/>
              </a:rPr>
              <a:t> </a:t>
            </a:r>
            <a:r>
              <a:rPr sz="1100" spc="-140" dirty="0">
                <a:latin typeface="Verdana"/>
                <a:cs typeface="Verdana"/>
              </a:rPr>
              <a:t>10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lang="cs-CZ" sz="1100" b="1" spc="-65" dirty="0">
                <a:latin typeface="Tahoma"/>
                <a:cs typeface="Tahoma"/>
              </a:rPr>
              <a:t>11 590</a:t>
            </a:r>
            <a:endParaRPr sz="1100" dirty="0">
              <a:latin typeface="Tahoma"/>
              <a:cs typeface="Tahom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19049" y="2004441"/>
            <a:ext cx="2412365" cy="87630"/>
            <a:chOff x="219049" y="2004441"/>
            <a:chExt cx="2412365" cy="87630"/>
          </a:xfrm>
        </p:grpSpPr>
        <p:sp>
          <p:nvSpPr>
            <p:cNvPr id="11" name="object 11"/>
            <p:cNvSpPr/>
            <p:nvPr/>
          </p:nvSpPr>
          <p:spPr>
            <a:xfrm>
              <a:off x="219049" y="2004441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575" y="0"/>
                  </a:moveTo>
                  <a:lnTo>
                    <a:pt x="43535" y="0"/>
                  </a:lnTo>
                  <a:lnTo>
                    <a:pt x="26593" y="3429"/>
                  </a:lnTo>
                  <a:lnTo>
                    <a:pt x="12750" y="12826"/>
                  </a:lnTo>
                  <a:lnTo>
                    <a:pt x="3416" y="26670"/>
                  </a:lnTo>
                  <a:lnTo>
                    <a:pt x="0" y="43561"/>
                  </a:lnTo>
                  <a:lnTo>
                    <a:pt x="3416" y="60579"/>
                  </a:lnTo>
                  <a:lnTo>
                    <a:pt x="12750" y="74422"/>
                  </a:lnTo>
                  <a:lnTo>
                    <a:pt x="26593" y="83693"/>
                  </a:lnTo>
                  <a:lnTo>
                    <a:pt x="43535" y="87122"/>
                  </a:lnTo>
                  <a:lnTo>
                    <a:pt x="2368575" y="87122"/>
                  </a:lnTo>
                  <a:lnTo>
                    <a:pt x="2385466" y="83693"/>
                  </a:lnTo>
                  <a:lnTo>
                    <a:pt x="2399309" y="74422"/>
                  </a:lnTo>
                  <a:lnTo>
                    <a:pt x="2408580" y="60579"/>
                  </a:lnTo>
                  <a:lnTo>
                    <a:pt x="2412009" y="43561"/>
                  </a:lnTo>
                  <a:lnTo>
                    <a:pt x="2408580" y="26670"/>
                  </a:lnTo>
                  <a:lnTo>
                    <a:pt x="2399309" y="12826"/>
                  </a:lnTo>
                  <a:lnTo>
                    <a:pt x="2385466" y="3429"/>
                  </a:lnTo>
                  <a:lnTo>
                    <a:pt x="2368575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704847" y="2018030"/>
              <a:ext cx="887094" cy="61594"/>
            </a:xfrm>
            <a:custGeom>
              <a:avLst/>
              <a:gdLst/>
              <a:ahLst/>
              <a:cxnLst/>
              <a:rect l="l" t="t" r="r" b="b"/>
              <a:pathLst>
                <a:path w="887094" h="61594">
                  <a:moveTo>
                    <a:pt x="856488" y="0"/>
                  </a:moveTo>
                  <a:lnTo>
                    <a:pt x="30606" y="0"/>
                  </a:lnTo>
                  <a:lnTo>
                    <a:pt x="18668" y="2412"/>
                  </a:lnTo>
                  <a:lnTo>
                    <a:pt x="9016" y="9017"/>
                  </a:lnTo>
                  <a:lnTo>
                    <a:pt x="2412" y="18669"/>
                  </a:lnTo>
                  <a:lnTo>
                    <a:pt x="0" y="30607"/>
                  </a:lnTo>
                  <a:lnTo>
                    <a:pt x="2412" y="42545"/>
                  </a:lnTo>
                  <a:lnTo>
                    <a:pt x="9016" y="52197"/>
                  </a:lnTo>
                  <a:lnTo>
                    <a:pt x="18668" y="58800"/>
                  </a:lnTo>
                  <a:lnTo>
                    <a:pt x="30606" y="61214"/>
                  </a:lnTo>
                  <a:lnTo>
                    <a:pt x="856488" y="61214"/>
                  </a:lnTo>
                  <a:lnTo>
                    <a:pt x="868426" y="58800"/>
                  </a:lnTo>
                  <a:lnTo>
                    <a:pt x="878077" y="52197"/>
                  </a:lnTo>
                  <a:lnTo>
                    <a:pt x="884682" y="42545"/>
                  </a:lnTo>
                  <a:lnTo>
                    <a:pt x="887094" y="30607"/>
                  </a:lnTo>
                  <a:lnTo>
                    <a:pt x="884682" y="18669"/>
                  </a:lnTo>
                  <a:lnTo>
                    <a:pt x="878077" y="9017"/>
                  </a:lnTo>
                  <a:lnTo>
                    <a:pt x="868426" y="2412"/>
                  </a:lnTo>
                  <a:lnTo>
                    <a:pt x="856488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219049" y="2274823"/>
            <a:ext cx="2412365" cy="86995"/>
            <a:chOff x="219049" y="2274823"/>
            <a:chExt cx="2412365" cy="86995"/>
          </a:xfrm>
        </p:grpSpPr>
        <p:sp>
          <p:nvSpPr>
            <p:cNvPr id="14" name="object 14"/>
            <p:cNvSpPr/>
            <p:nvPr/>
          </p:nvSpPr>
          <p:spPr>
            <a:xfrm>
              <a:off x="219049" y="2274823"/>
              <a:ext cx="2412365" cy="86995"/>
            </a:xfrm>
            <a:custGeom>
              <a:avLst/>
              <a:gdLst/>
              <a:ahLst/>
              <a:cxnLst/>
              <a:rect l="l" t="t" r="r" b="b"/>
              <a:pathLst>
                <a:path w="2412365" h="86994">
                  <a:moveTo>
                    <a:pt x="2368575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700"/>
                  </a:lnTo>
                  <a:lnTo>
                    <a:pt x="3416" y="26542"/>
                  </a:lnTo>
                  <a:lnTo>
                    <a:pt x="0" y="43561"/>
                  </a:lnTo>
                  <a:lnTo>
                    <a:pt x="3416" y="60451"/>
                  </a:lnTo>
                  <a:lnTo>
                    <a:pt x="12750" y="74295"/>
                  </a:lnTo>
                  <a:lnTo>
                    <a:pt x="26593" y="83692"/>
                  </a:lnTo>
                  <a:lnTo>
                    <a:pt x="43535" y="86995"/>
                  </a:lnTo>
                  <a:lnTo>
                    <a:pt x="2368575" y="86995"/>
                  </a:lnTo>
                  <a:lnTo>
                    <a:pt x="2385466" y="83692"/>
                  </a:lnTo>
                  <a:lnTo>
                    <a:pt x="2399309" y="74295"/>
                  </a:lnTo>
                  <a:lnTo>
                    <a:pt x="2408580" y="60451"/>
                  </a:lnTo>
                  <a:lnTo>
                    <a:pt x="2412009" y="43561"/>
                  </a:lnTo>
                  <a:lnTo>
                    <a:pt x="2408580" y="26542"/>
                  </a:lnTo>
                  <a:lnTo>
                    <a:pt x="2399309" y="12700"/>
                  </a:lnTo>
                  <a:lnTo>
                    <a:pt x="2385466" y="3428"/>
                  </a:lnTo>
                  <a:lnTo>
                    <a:pt x="2368575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39927" y="2289174"/>
              <a:ext cx="869950" cy="61594"/>
            </a:xfrm>
            <a:custGeom>
              <a:avLst/>
              <a:gdLst/>
              <a:ahLst/>
              <a:cxnLst/>
              <a:rect l="l" t="t" r="r" b="b"/>
              <a:pathLst>
                <a:path w="869950" h="61594">
                  <a:moveTo>
                    <a:pt x="839241" y="0"/>
                  </a:moveTo>
                  <a:lnTo>
                    <a:pt x="30594" y="0"/>
                  </a:lnTo>
                  <a:lnTo>
                    <a:pt x="18681" y="2412"/>
                  </a:lnTo>
                  <a:lnTo>
                    <a:pt x="8953" y="8889"/>
                  </a:lnTo>
                  <a:lnTo>
                    <a:pt x="2400" y="18669"/>
                  </a:lnTo>
                  <a:lnTo>
                    <a:pt x="0" y="30607"/>
                  </a:lnTo>
                  <a:lnTo>
                    <a:pt x="2400" y="42417"/>
                  </a:lnTo>
                  <a:lnTo>
                    <a:pt x="8953" y="52197"/>
                  </a:lnTo>
                  <a:lnTo>
                    <a:pt x="18681" y="58800"/>
                  </a:lnTo>
                  <a:lnTo>
                    <a:pt x="30594" y="61213"/>
                  </a:lnTo>
                  <a:lnTo>
                    <a:pt x="839241" y="61213"/>
                  </a:lnTo>
                  <a:lnTo>
                    <a:pt x="851179" y="58800"/>
                  </a:lnTo>
                  <a:lnTo>
                    <a:pt x="860958" y="52197"/>
                  </a:lnTo>
                  <a:lnTo>
                    <a:pt x="867435" y="42417"/>
                  </a:lnTo>
                  <a:lnTo>
                    <a:pt x="869848" y="30607"/>
                  </a:lnTo>
                  <a:lnTo>
                    <a:pt x="867435" y="18669"/>
                  </a:lnTo>
                  <a:lnTo>
                    <a:pt x="860958" y="8889"/>
                  </a:lnTo>
                  <a:lnTo>
                    <a:pt x="851179" y="2412"/>
                  </a:lnTo>
                  <a:lnTo>
                    <a:pt x="839241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299110" y="2099817"/>
            <a:ext cx="5588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75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31798" y="2099817"/>
            <a:ext cx="3937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TOURING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067814" y="2099817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78053" y="2369565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83030" y="2369565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039873" y="2369565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43027" y="2676270"/>
            <a:ext cx="124714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V Á Z Á N Í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000" spc="-10" dirty="0">
                <a:latin typeface="Verdana"/>
                <a:cs typeface="Verdana"/>
              </a:rPr>
              <a:t>FCJD010</a:t>
            </a:r>
            <a:endParaRPr sz="1000" dirty="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</a:pPr>
            <a:r>
              <a:rPr sz="1000" spc="-10" dirty="0">
                <a:latin typeface="Verdana"/>
                <a:cs typeface="Verdana"/>
              </a:rPr>
              <a:t>XPRESS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140" dirty="0">
                <a:latin typeface="Verdana"/>
                <a:cs typeface="Verdana"/>
              </a:rPr>
              <a:t>10</a:t>
            </a:r>
            <a:r>
              <a:rPr sz="1000" spc="-70" dirty="0">
                <a:latin typeface="Verdana"/>
                <a:cs typeface="Verdana"/>
              </a:rPr>
              <a:t> </a:t>
            </a:r>
            <a:r>
              <a:rPr sz="1000" spc="50" dirty="0">
                <a:latin typeface="Verdana"/>
                <a:cs typeface="Verdana"/>
              </a:rPr>
              <a:t>GW</a:t>
            </a:r>
            <a:r>
              <a:rPr sz="1000" spc="-55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B93 </a:t>
            </a:r>
            <a:r>
              <a:rPr sz="1000" spc="-10" dirty="0">
                <a:latin typeface="Verdana"/>
                <a:cs typeface="Verdana"/>
              </a:rPr>
              <a:t>BLACK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241985" y="2631567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5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11777218" y="96393"/>
            <a:ext cx="396240" cy="36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1100" b="1" spc="-25" dirty="0">
                <a:solidFill>
                  <a:srgbClr val="FCFBFF"/>
                </a:solidFill>
                <a:latin typeface="Tahoma"/>
                <a:cs typeface="Tahoma"/>
              </a:rPr>
              <a:t>RE</a:t>
            </a:r>
            <a:endParaRPr sz="11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100" b="1" spc="55" dirty="0">
                <a:solidFill>
                  <a:srgbClr val="FCFBFF"/>
                </a:solidFill>
                <a:latin typeface="Tahoma"/>
                <a:cs typeface="Tahoma"/>
              </a:rPr>
              <a:t>NEW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076571" y="1500631"/>
            <a:ext cx="10731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L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228913" y="1500631"/>
            <a:ext cx="159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043296" y="148463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670417" y="1471041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8681973" y="1449467"/>
            <a:ext cx="2817495" cy="2650084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3495" algn="l">
              <a:lnSpc>
                <a:spcPct val="100000"/>
              </a:lnSpc>
              <a:spcBef>
                <a:spcPts val="425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  <a:p>
            <a:pPr marL="12700" marR="5080" algn="l">
              <a:lnSpc>
                <a:spcPct val="120000"/>
              </a:lnSpc>
              <a:spcBef>
                <a:spcPts val="105"/>
              </a:spcBef>
            </a:pPr>
            <a:r>
              <a:rPr lang="cs-CZ" sz="1100" dirty="0">
                <a:latin typeface="Verdana"/>
                <a:cs typeface="Verdana"/>
              </a:rPr>
              <a:t>Na plný plyn. Vždy rychle. Nové lyže </a:t>
            </a:r>
            <a:r>
              <a:rPr lang="cs-CZ" sz="1100" dirty="0" err="1">
                <a:latin typeface="Verdana"/>
                <a:cs typeface="Verdana"/>
              </a:rPr>
              <a:t>Sender</a:t>
            </a:r>
            <a:r>
              <a:rPr lang="cs-CZ" sz="1100" dirty="0">
                <a:latin typeface="Verdana"/>
                <a:cs typeface="Verdana"/>
              </a:rPr>
              <a:t> Soul Pro jsou navržené pro příští generaci </a:t>
            </a:r>
            <a:r>
              <a:rPr lang="cs-CZ" sz="1100" dirty="0" err="1">
                <a:latin typeface="Verdana"/>
                <a:cs typeface="Verdana"/>
              </a:rPr>
              <a:t>freeridových</a:t>
            </a:r>
            <a:r>
              <a:rPr lang="cs-CZ" sz="1100" dirty="0">
                <a:latin typeface="Verdana"/>
                <a:cs typeface="Verdana"/>
              </a:rPr>
              <a:t> dravců – otevírají dveře ke </a:t>
            </a:r>
            <a:r>
              <a:rPr lang="cs-CZ" sz="1100" dirty="0" err="1">
                <a:latin typeface="Verdana"/>
                <a:cs typeface="Verdana"/>
              </a:rPr>
              <a:t>slashům</a:t>
            </a:r>
            <a:r>
              <a:rPr lang="cs-CZ" sz="1100" dirty="0">
                <a:latin typeface="Verdana"/>
                <a:cs typeface="Verdana"/>
              </a:rPr>
              <a:t>, </a:t>
            </a:r>
            <a:r>
              <a:rPr lang="cs-CZ" sz="1100" dirty="0" err="1">
                <a:latin typeface="Verdana"/>
                <a:cs typeface="Verdana"/>
              </a:rPr>
              <a:t>smearům</a:t>
            </a:r>
            <a:r>
              <a:rPr lang="cs-CZ" sz="1100" dirty="0">
                <a:latin typeface="Verdana"/>
                <a:cs typeface="Verdana"/>
              </a:rPr>
              <a:t> a carvingu ve  švech terénech, jak se vám zlíbí.</a:t>
            </a:r>
          </a:p>
          <a:p>
            <a:pPr marL="12700" marR="5080" algn="l">
              <a:lnSpc>
                <a:spcPct val="120000"/>
              </a:lnSpc>
              <a:spcBef>
                <a:spcPts val="105"/>
              </a:spcBef>
            </a:pPr>
            <a:r>
              <a:rPr lang="cs-CZ" sz="1100" dirty="0">
                <a:latin typeface="Verdana"/>
                <a:cs typeface="Verdana"/>
              </a:rPr>
              <a:t>Živé dřevěné topolové jádro zajišťuje  obratnost, zatímco profil </a:t>
            </a:r>
            <a:r>
              <a:rPr lang="cs-CZ" sz="1100" dirty="0" err="1">
                <a:latin typeface="Verdana"/>
                <a:cs typeface="Verdana"/>
              </a:rPr>
              <a:t>Progressive</a:t>
            </a:r>
            <a:r>
              <a:rPr lang="cs-CZ" sz="1100" dirty="0">
                <a:latin typeface="Verdana"/>
                <a:cs typeface="Verdana"/>
              </a:rPr>
              <a:t> </a:t>
            </a:r>
            <a:r>
              <a:rPr lang="cs-CZ" sz="1100" dirty="0" err="1">
                <a:latin typeface="Verdana"/>
                <a:cs typeface="Verdana"/>
              </a:rPr>
              <a:t>sidecut</a:t>
            </a:r>
            <a:r>
              <a:rPr lang="cs-CZ" sz="1100" dirty="0">
                <a:latin typeface="Verdana"/>
                <a:cs typeface="Verdana"/>
              </a:rPr>
              <a:t> s dvojitým </a:t>
            </a:r>
            <a:r>
              <a:rPr lang="cs-CZ" sz="1100" dirty="0" err="1">
                <a:latin typeface="Verdana"/>
                <a:cs typeface="Verdana"/>
              </a:rPr>
              <a:t>Twin</a:t>
            </a:r>
            <a:r>
              <a:rPr lang="cs-CZ" sz="1100" dirty="0">
                <a:latin typeface="Verdana"/>
                <a:cs typeface="Verdana"/>
              </a:rPr>
              <a:t> rockerem na  špičce i patce umožňuje hravou jízdu a svobodu stírat hranice mezi </a:t>
            </a:r>
            <a:r>
              <a:rPr lang="cs-CZ" sz="1100" dirty="0" err="1">
                <a:latin typeface="Verdana"/>
                <a:cs typeface="Verdana"/>
              </a:rPr>
              <a:t>frontside</a:t>
            </a:r>
            <a:r>
              <a:rPr lang="cs-CZ" sz="1100" dirty="0">
                <a:latin typeface="Verdana"/>
                <a:cs typeface="Verdana"/>
              </a:rPr>
              <a:t> a </a:t>
            </a:r>
            <a:r>
              <a:rPr lang="cs-CZ" sz="1100" dirty="0" err="1">
                <a:latin typeface="Verdana"/>
                <a:cs typeface="Verdana"/>
              </a:rPr>
              <a:t>freeridem</a:t>
            </a:r>
            <a:r>
              <a:rPr lang="cs-CZ" sz="1100" dirty="0">
                <a:latin typeface="Verdana"/>
                <a:cs typeface="Verdana"/>
              </a:rPr>
              <a:t>. </a:t>
            </a:r>
            <a:r>
              <a:rPr lang="cs-CZ" sz="1100" dirty="0" err="1">
                <a:latin typeface="Verdana"/>
                <a:cs typeface="Verdana"/>
              </a:rPr>
              <a:t>Freeride</a:t>
            </a:r>
            <a:r>
              <a:rPr lang="cs-CZ" sz="1100" dirty="0">
                <a:latin typeface="Verdana"/>
                <a:cs typeface="Verdana"/>
              </a:rPr>
              <a:t>, jak se patří.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092319" y="2833116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6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2" name="object 3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82889" y="4421166"/>
            <a:ext cx="390088" cy="389913"/>
          </a:xfrm>
          <a:prstGeom prst="rect">
            <a:avLst/>
          </a:prstGeom>
        </p:spPr>
      </p:pic>
      <p:sp>
        <p:nvSpPr>
          <p:cNvPr id="33" name="object 33"/>
          <p:cNvSpPr/>
          <p:nvPr/>
        </p:nvSpPr>
        <p:spPr>
          <a:xfrm>
            <a:off x="5064759" y="4295521"/>
            <a:ext cx="2817495" cy="10795"/>
          </a:xfrm>
          <a:custGeom>
            <a:avLst/>
            <a:gdLst/>
            <a:ahLst/>
            <a:cxnLst/>
            <a:rect l="l" t="t" r="r" b="b"/>
            <a:pathLst>
              <a:path w="2817495" h="10795">
                <a:moveTo>
                  <a:pt x="0" y="0"/>
                </a:moveTo>
                <a:lnTo>
                  <a:pt x="2817114" y="10667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5070094" y="4268887"/>
            <a:ext cx="2533650" cy="1387558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459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395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20" dirty="0">
                <a:latin typeface="Verdana"/>
                <a:cs typeface="Verdana"/>
              </a:rPr>
              <a:t>95%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20%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Jádro z topolu s </a:t>
            </a: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PEFC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Certifikovaná "zelená energie" při výrobě</a:t>
            </a: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pl-PL" sz="1050" dirty="0">
                <a:latin typeface="Verdana"/>
                <a:cs typeface="Verdana"/>
              </a:rPr>
              <a:t>Výroba i zdroje materiálů z Evropy  </a:t>
            </a:r>
            <a:endParaRPr sz="1050" dirty="0">
              <a:latin typeface="Verdana"/>
              <a:cs typeface="Verdana"/>
            </a:endParaRPr>
          </a:p>
        </p:txBody>
      </p:sp>
      <p:pic>
        <p:nvPicPr>
          <p:cNvPr id="35" name="object 35" descr="Une image contenant logo  Description générée automatiquement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72920" y="3905022"/>
            <a:ext cx="928635" cy="265084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65379" y="3351576"/>
            <a:ext cx="932125" cy="163736"/>
          </a:xfrm>
          <a:prstGeom prst="rect">
            <a:avLst/>
          </a:prstGeom>
        </p:spPr>
      </p:pic>
      <p:sp>
        <p:nvSpPr>
          <p:cNvPr id="37" name="object 37"/>
          <p:cNvSpPr/>
          <p:nvPr/>
        </p:nvSpPr>
        <p:spPr>
          <a:xfrm>
            <a:off x="8675878" y="44958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8689593" y="4486910"/>
            <a:ext cx="2892807" cy="382156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21590">
              <a:lnSpc>
                <a:spcPct val="100000"/>
              </a:lnSpc>
              <a:spcBef>
                <a:spcPts val="260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lang="cs-CZ" sz="1100" dirty="0">
                <a:latin typeface="Verdana"/>
                <a:cs typeface="Verdana"/>
              </a:rPr>
              <a:t>Lyžaři od začátečníků po mírně pokročilé</a:t>
            </a:r>
          </a:p>
        </p:txBody>
      </p:sp>
      <p:sp>
        <p:nvSpPr>
          <p:cNvPr id="39" name="object 39"/>
          <p:cNvSpPr/>
          <p:nvPr/>
        </p:nvSpPr>
        <p:spPr>
          <a:xfrm>
            <a:off x="8692006" y="49530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8711945" y="4876800"/>
            <a:ext cx="2057400" cy="849592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745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8435" algn="l"/>
              </a:tabLst>
            </a:pPr>
            <a:r>
              <a:rPr lang="cs-CZ" sz="1050" spc="-10" dirty="0">
                <a:latin typeface="Verdana"/>
                <a:cs typeface="Verdana"/>
              </a:rPr>
              <a:t>Hravé </a:t>
            </a: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8435" algn="l"/>
              </a:tabLst>
            </a:pPr>
            <a:r>
              <a:rPr lang="cs-CZ" sz="1050" spc="-10" dirty="0">
                <a:latin typeface="Verdana"/>
                <a:cs typeface="Verdana"/>
              </a:rPr>
              <a:t>Bez námahy</a:t>
            </a: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8435" algn="l"/>
              </a:tabLst>
            </a:pPr>
            <a:r>
              <a:rPr lang="cs-CZ" sz="1050" spc="-10" dirty="0">
                <a:latin typeface="Verdana"/>
                <a:cs typeface="Verdana"/>
              </a:rPr>
              <a:t>Agilní</a:t>
            </a:r>
          </a:p>
        </p:txBody>
      </p:sp>
      <p:pic>
        <p:nvPicPr>
          <p:cNvPr id="41" name="object 41" descr="Une image contenant snowboard, chaussures  Le contenu généré par l’IA peut être incorrect.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81774" y="3611651"/>
            <a:ext cx="2336673" cy="1028420"/>
          </a:xfrm>
          <a:prstGeom prst="rect">
            <a:avLst/>
          </a:prstGeom>
        </p:spPr>
      </p:pic>
      <p:sp>
        <p:nvSpPr>
          <p:cNvPr id="42" name="object 42"/>
          <p:cNvSpPr txBox="1"/>
          <p:nvPr/>
        </p:nvSpPr>
        <p:spPr>
          <a:xfrm>
            <a:off x="5136260" y="571342"/>
            <a:ext cx="5890260" cy="215444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lang="cs-CZ" sz="1100" b="1" i="1" spc="-90" dirty="0">
                <a:latin typeface="Verdana"/>
                <a:cs typeface="Verdana"/>
              </a:rPr>
              <a:t>Zábavné a volné lyžování určené pro mladé a mírně pokročilé lyžaře.</a:t>
            </a:r>
          </a:p>
        </p:txBody>
      </p:sp>
      <p:sp>
        <p:nvSpPr>
          <p:cNvPr id="43" name="object 43"/>
          <p:cNvSpPr txBox="1"/>
          <p:nvPr/>
        </p:nvSpPr>
        <p:spPr>
          <a:xfrm>
            <a:off x="8711944" y="5754370"/>
            <a:ext cx="965455" cy="17056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65" dirty="0">
                <a:latin typeface="Tahoma"/>
                <a:cs typeface="Tahoma"/>
              </a:rPr>
              <a:t> </a:t>
            </a:r>
            <a:r>
              <a:rPr lang="cs-CZ" sz="1050" spc="-10" dirty="0">
                <a:latin typeface="Verdana"/>
                <a:cs typeface="Verdana"/>
              </a:rPr>
              <a:t>Reaktivní</a:t>
            </a:r>
            <a:endParaRPr sz="105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426759" y="690326"/>
            <a:ext cx="1191895" cy="6066155"/>
            <a:chOff x="3426759" y="690326"/>
            <a:chExt cx="1191895" cy="60661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26759" y="707337"/>
              <a:ext cx="574172" cy="604862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43006" y="690326"/>
              <a:ext cx="575601" cy="6063740"/>
            </a:xfrm>
            <a:prstGeom prst="rect">
              <a:avLst/>
            </a:prstGeom>
          </p:spPr>
        </p:pic>
      </p:grp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5087746" y="1710282"/>
          <a:ext cx="2922270" cy="11207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22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7325">
                <a:tc>
                  <a:txBody>
                    <a:bodyPr/>
                    <a:lstStyle/>
                    <a:p>
                      <a:pPr>
                        <a:lnSpc>
                          <a:spcPts val="1230"/>
                        </a:lnSpc>
                      </a:pPr>
                      <a:r>
                        <a:rPr sz="1050" spc="-65" dirty="0">
                          <a:latin typeface="Verdana"/>
                          <a:cs typeface="Verdana"/>
                        </a:rPr>
                        <a:t>X-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PRESS</a:t>
                      </a:r>
                      <a:r>
                        <a:rPr sz="1050" spc="-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14" dirty="0">
                          <a:latin typeface="Verdana"/>
                          <a:cs typeface="Verdana"/>
                        </a:rPr>
                        <a:t>130</a:t>
                      </a:r>
                      <a:r>
                        <a:rPr sz="105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140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150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160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170</a:t>
                      </a:r>
                      <a:r>
                        <a:rPr sz="105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3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95" dirty="0">
                          <a:latin typeface="Verdana"/>
                          <a:cs typeface="Verdana"/>
                        </a:rPr>
                        <a:t>118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90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108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60" dirty="0">
                          <a:latin typeface="Verdana"/>
                          <a:cs typeface="Verdana"/>
                        </a:rPr>
                        <a:t>16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(150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90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0" dirty="0">
                          <a:latin typeface="Verdana"/>
                          <a:cs typeface="Verdana"/>
                        </a:rPr>
                        <a:t>3,5</a:t>
                      </a:r>
                      <a:r>
                        <a:rPr sz="105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(150</a:t>
                      </a:r>
                      <a:r>
                        <a:rPr sz="1050" spc="-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17157" y="3561435"/>
            <a:ext cx="2303144" cy="1119276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243027" y="242443"/>
            <a:ext cx="179451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7E7E7E"/>
                </a:solidFill>
                <a:latin typeface="Verdana"/>
                <a:cs typeface="Verdana"/>
              </a:rPr>
              <a:t>JUNIOR</a:t>
            </a:r>
            <a:r>
              <a:rPr sz="1100" spc="-5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70" dirty="0">
                <a:solidFill>
                  <a:srgbClr val="7E7E7E"/>
                </a:solidFill>
                <a:latin typeface="Verdana"/>
                <a:cs typeface="Verdana"/>
              </a:rPr>
              <a:t>PRO</a:t>
            </a:r>
            <a:r>
              <a:rPr sz="1100" spc="-7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5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80" dirty="0">
                <a:solidFill>
                  <a:srgbClr val="7E7E7E"/>
                </a:solidFill>
                <a:latin typeface="Verdana"/>
                <a:cs typeface="Verdana"/>
              </a:rPr>
              <a:t>-</a:t>
            </a:r>
            <a:r>
              <a:rPr sz="1100" spc="-5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20" dirty="0">
                <a:solidFill>
                  <a:srgbClr val="7E7E7E"/>
                </a:solidFill>
                <a:latin typeface="Verdana"/>
                <a:cs typeface="Verdana"/>
              </a:rPr>
              <a:t>FREE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3027" y="404240"/>
            <a:ext cx="1684655" cy="9315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S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5" dirty="0">
                <a:solidFill>
                  <a:srgbClr val="030505"/>
                </a:solidFill>
                <a:latin typeface="Tahoma"/>
                <a:cs typeface="Tahoma"/>
              </a:rPr>
              <a:t>O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05" dirty="0">
                <a:solidFill>
                  <a:srgbClr val="030505"/>
                </a:solidFill>
                <a:latin typeface="Tahoma"/>
                <a:cs typeface="Tahoma"/>
              </a:rPr>
              <a:t>U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65" dirty="0">
                <a:solidFill>
                  <a:srgbClr val="030505"/>
                </a:solidFill>
                <a:latin typeface="Tahoma"/>
                <a:cs typeface="Tahoma"/>
              </a:rPr>
              <a:t>L</a:t>
            </a:r>
            <a:r>
              <a:rPr sz="2400" b="1" spc="170" dirty="0">
                <a:solidFill>
                  <a:srgbClr val="030505"/>
                </a:solidFill>
                <a:latin typeface="Tahoma"/>
                <a:cs typeface="Tahoma"/>
              </a:rPr>
              <a:t>  </a:t>
            </a:r>
            <a:r>
              <a:rPr sz="2400" b="1" spc="270" dirty="0">
                <a:solidFill>
                  <a:srgbClr val="030505"/>
                </a:solidFill>
                <a:latin typeface="Tahoma"/>
                <a:cs typeface="Tahoma"/>
              </a:rPr>
              <a:t>W </a:t>
            </a:r>
            <a:r>
              <a:rPr sz="2400" b="1" spc="170" dirty="0">
                <a:solidFill>
                  <a:srgbClr val="030505"/>
                </a:solidFill>
                <a:latin typeface="Tahoma"/>
                <a:cs typeface="Tahoma"/>
              </a:rPr>
              <a:t>P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R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14" dirty="0">
                <a:solidFill>
                  <a:srgbClr val="030505"/>
                </a:solidFill>
                <a:latin typeface="Tahoma"/>
                <a:cs typeface="Tahoma"/>
              </a:rPr>
              <a:t>O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RAPQE03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3027" y="1469516"/>
            <a:ext cx="1692275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Verdana"/>
                <a:cs typeface="Verdana"/>
              </a:rPr>
              <a:t>RRPQE02</a:t>
            </a:r>
            <a:r>
              <a:rPr sz="1100" spc="-2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SOUL</a:t>
            </a:r>
            <a:r>
              <a:rPr sz="1100" spc="-5" dirty="0">
                <a:latin typeface="Verdana"/>
                <a:cs typeface="Verdana"/>
              </a:rPr>
              <a:t> </a:t>
            </a:r>
            <a:r>
              <a:rPr sz="1100" spc="130" dirty="0">
                <a:latin typeface="Verdana"/>
                <a:cs typeface="Verdana"/>
              </a:rPr>
              <a:t>W</a:t>
            </a:r>
            <a:r>
              <a:rPr sz="1100" spc="10" dirty="0">
                <a:latin typeface="Verdana"/>
                <a:cs typeface="Verdana"/>
              </a:rPr>
              <a:t> </a:t>
            </a:r>
            <a:r>
              <a:rPr sz="1100" spc="45" dirty="0">
                <a:latin typeface="Verdana"/>
                <a:cs typeface="Verdana"/>
              </a:rPr>
              <a:t>PRO</a:t>
            </a:r>
            <a:endParaRPr sz="11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XPRESS</a:t>
            </a:r>
            <a:r>
              <a:rPr sz="1100" spc="-105" dirty="0">
                <a:latin typeface="Verdana"/>
                <a:cs typeface="Verdana"/>
              </a:rPr>
              <a:t> </a:t>
            </a:r>
            <a:r>
              <a:rPr sz="1100" spc="140" dirty="0">
                <a:latin typeface="Verdana"/>
                <a:cs typeface="Verdana"/>
              </a:rPr>
              <a:t>W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150" dirty="0">
                <a:latin typeface="Verdana"/>
                <a:cs typeface="Verdana"/>
              </a:rPr>
              <a:t>10</a:t>
            </a:r>
            <a:r>
              <a:rPr sz="1100" spc="-90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lang="cs-CZ" sz="1100" b="1" spc="-65" dirty="0">
                <a:latin typeface="Tahoma"/>
                <a:cs typeface="Tahoma"/>
              </a:rPr>
              <a:t>11 590,- </a:t>
            </a:r>
            <a:endParaRPr sz="1100" dirty="0">
              <a:latin typeface="Tahoma"/>
              <a:cs typeface="Tahom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21221" y="2004441"/>
            <a:ext cx="2412365" cy="87630"/>
            <a:chOff x="221221" y="2004441"/>
            <a:chExt cx="2412365" cy="87630"/>
          </a:xfrm>
        </p:grpSpPr>
        <p:sp>
          <p:nvSpPr>
            <p:cNvPr id="11" name="object 11"/>
            <p:cNvSpPr/>
            <p:nvPr/>
          </p:nvSpPr>
          <p:spPr>
            <a:xfrm>
              <a:off x="221221" y="2004441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562" y="0"/>
                  </a:moveTo>
                  <a:lnTo>
                    <a:pt x="43535" y="0"/>
                  </a:lnTo>
                  <a:lnTo>
                    <a:pt x="26581" y="3429"/>
                  </a:lnTo>
                  <a:lnTo>
                    <a:pt x="12750" y="12826"/>
                  </a:lnTo>
                  <a:lnTo>
                    <a:pt x="3416" y="26670"/>
                  </a:lnTo>
                  <a:lnTo>
                    <a:pt x="0" y="43561"/>
                  </a:lnTo>
                  <a:lnTo>
                    <a:pt x="3416" y="60579"/>
                  </a:lnTo>
                  <a:lnTo>
                    <a:pt x="12750" y="74422"/>
                  </a:lnTo>
                  <a:lnTo>
                    <a:pt x="26581" y="83693"/>
                  </a:lnTo>
                  <a:lnTo>
                    <a:pt x="43535" y="87122"/>
                  </a:lnTo>
                  <a:lnTo>
                    <a:pt x="2368562" y="87122"/>
                  </a:lnTo>
                  <a:lnTo>
                    <a:pt x="2385453" y="83693"/>
                  </a:lnTo>
                  <a:lnTo>
                    <a:pt x="2399296" y="74422"/>
                  </a:lnTo>
                  <a:lnTo>
                    <a:pt x="2408567" y="60579"/>
                  </a:lnTo>
                  <a:lnTo>
                    <a:pt x="2411996" y="43561"/>
                  </a:lnTo>
                  <a:lnTo>
                    <a:pt x="2408567" y="26670"/>
                  </a:lnTo>
                  <a:lnTo>
                    <a:pt x="2399296" y="12826"/>
                  </a:lnTo>
                  <a:lnTo>
                    <a:pt x="2385453" y="3429"/>
                  </a:lnTo>
                  <a:lnTo>
                    <a:pt x="2368562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707006" y="2018030"/>
              <a:ext cx="887094" cy="61594"/>
            </a:xfrm>
            <a:custGeom>
              <a:avLst/>
              <a:gdLst/>
              <a:ahLst/>
              <a:cxnLst/>
              <a:rect l="l" t="t" r="r" b="b"/>
              <a:pathLst>
                <a:path w="887094" h="61594">
                  <a:moveTo>
                    <a:pt x="856488" y="0"/>
                  </a:moveTo>
                  <a:lnTo>
                    <a:pt x="30606" y="0"/>
                  </a:lnTo>
                  <a:lnTo>
                    <a:pt x="18668" y="2412"/>
                  </a:lnTo>
                  <a:lnTo>
                    <a:pt x="9017" y="9017"/>
                  </a:lnTo>
                  <a:lnTo>
                    <a:pt x="2412" y="18669"/>
                  </a:lnTo>
                  <a:lnTo>
                    <a:pt x="0" y="30607"/>
                  </a:lnTo>
                  <a:lnTo>
                    <a:pt x="2412" y="42545"/>
                  </a:lnTo>
                  <a:lnTo>
                    <a:pt x="9017" y="52197"/>
                  </a:lnTo>
                  <a:lnTo>
                    <a:pt x="18668" y="58800"/>
                  </a:lnTo>
                  <a:lnTo>
                    <a:pt x="30606" y="61214"/>
                  </a:lnTo>
                  <a:lnTo>
                    <a:pt x="856488" y="61214"/>
                  </a:lnTo>
                  <a:lnTo>
                    <a:pt x="868426" y="58800"/>
                  </a:lnTo>
                  <a:lnTo>
                    <a:pt x="878078" y="52197"/>
                  </a:lnTo>
                  <a:lnTo>
                    <a:pt x="884682" y="42545"/>
                  </a:lnTo>
                  <a:lnTo>
                    <a:pt x="887094" y="30607"/>
                  </a:lnTo>
                  <a:lnTo>
                    <a:pt x="884682" y="18669"/>
                  </a:lnTo>
                  <a:lnTo>
                    <a:pt x="878078" y="9017"/>
                  </a:lnTo>
                  <a:lnTo>
                    <a:pt x="868426" y="2412"/>
                  </a:lnTo>
                  <a:lnTo>
                    <a:pt x="856488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221221" y="2274823"/>
            <a:ext cx="2412365" cy="86995"/>
            <a:chOff x="221221" y="2274823"/>
            <a:chExt cx="2412365" cy="86995"/>
          </a:xfrm>
        </p:grpSpPr>
        <p:sp>
          <p:nvSpPr>
            <p:cNvPr id="14" name="object 14"/>
            <p:cNvSpPr/>
            <p:nvPr/>
          </p:nvSpPr>
          <p:spPr>
            <a:xfrm>
              <a:off x="221221" y="2274823"/>
              <a:ext cx="2412365" cy="86995"/>
            </a:xfrm>
            <a:custGeom>
              <a:avLst/>
              <a:gdLst/>
              <a:ahLst/>
              <a:cxnLst/>
              <a:rect l="l" t="t" r="r" b="b"/>
              <a:pathLst>
                <a:path w="2412365" h="86994">
                  <a:moveTo>
                    <a:pt x="2368562" y="0"/>
                  </a:moveTo>
                  <a:lnTo>
                    <a:pt x="43535" y="0"/>
                  </a:lnTo>
                  <a:lnTo>
                    <a:pt x="26581" y="3428"/>
                  </a:lnTo>
                  <a:lnTo>
                    <a:pt x="12750" y="12700"/>
                  </a:lnTo>
                  <a:lnTo>
                    <a:pt x="3416" y="26542"/>
                  </a:lnTo>
                  <a:lnTo>
                    <a:pt x="0" y="43561"/>
                  </a:lnTo>
                  <a:lnTo>
                    <a:pt x="3416" y="60451"/>
                  </a:lnTo>
                  <a:lnTo>
                    <a:pt x="12750" y="74295"/>
                  </a:lnTo>
                  <a:lnTo>
                    <a:pt x="26581" y="83692"/>
                  </a:lnTo>
                  <a:lnTo>
                    <a:pt x="43535" y="86995"/>
                  </a:lnTo>
                  <a:lnTo>
                    <a:pt x="2368562" y="86995"/>
                  </a:lnTo>
                  <a:lnTo>
                    <a:pt x="2385453" y="83692"/>
                  </a:lnTo>
                  <a:lnTo>
                    <a:pt x="2399296" y="74295"/>
                  </a:lnTo>
                  <a:lnTo>
                    <a:pt x="2408567" y="60451"/>
                  </a:lnTo>
                  <a:lnTo>
                    <a:pt x="2411996" y="43561"/>
                  </a:lnTo>
                  <a:lnTo>
                    <a:pt x="2408567" y="26542"/>
                  </a:lnTo>
                  <a:lnTo>
                    <a:pt x="2399296" y="12700"/>
                  </a:lnTo>
                  <a:lnTo>
                    <a:pt x="2385453" y="3428"/>
                  </a:lnTo>
                  <a:lnTo>
                    <a:pt x="2368562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42086" y="2289174"/>
              <a:ext cx="869950" cy="61594"/>
            </a:xfrm>
            <a:custGeom>
              <a:avLst/>
              <a:gdLst/>
              <a:ahLst/>
              <a:cxnLst/>
              <a:rect l="l" t="t" r="r" b="b"/>
              <a:pathLst>
                <a:path w="869950" h="61594">
                  <a:moveTo>
                    <a:pt x="839368" y="0"/>
                  </a:moveTo>
                  <a:lnTo>
                    <a:pt x="30594" y="0"/>
                  </a:lnTo>
                  <a:lnTo>
                    <a:pt x="18681" y="2412"/>
                  </a:lnTo>
                  <a:lnTo>
                    <a:pt x="8966" y="8889"/>
                  </a:lnTo>
                  <a:lnTo>
                    <a:pt x="2400" y="18669"/>
                  </a:lnTo>
                  <a:lnTo>
                    <a:pt x="0" y="30607"/>
                  </a:lnTo>
                  <a:lnTo>
                    <a:pt x="2400" y="42417"/>
                  </a:lnTo>
                  <a:lnTo>
                    <a:pt x="8966" y="52197"/>
                  </a:lnTo>
                  <a:lnTo>
                    <a:pt x="18681" y="58800"/>
                  </a:lnTo>
                  <a:lnTo>
                    <a:pt x="30594" y="61213"/>
                  </a:lnTo>
                  <a:lnTo>
                    <a:pt x="839368" y="61213"/>
                  </a:lnTo>
                  <a:lnTo>
                    <a:pt x="851179" y="58800"/>
                  </a:lnTo>
                  <a:lnTo>
                    <a:pt x="860958" y="52197"/>
                  </a:lnTo>
                  <a:lnTo>
                    <a:pt x="867435" y="42417"/>
                  </a:lnTo>
                  <a:lnTo>
                    <a:pt x="869848" y="30607"/>
                  </a:lnTo>
                  <a:lnTo>
                    <a:pt x="867435" y="18669"/>
                  </a:lnTo>
                  <a:lnTo>
                    <a:pt x="860958" y="8889"/>
                  </a:lnTo>
                  <a:lnTo>
                    <a:pt x="851179" y="2412"/>
                  </a:lnTo>
                  <a:lnTo>
                    <a:pt x="839368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301243" y="2099817"/>
            <a:ext cx="5588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75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33932" y="2099817"/>
            <a:ext cx="3937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TOURING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070354" y="2099817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80187" y="2369565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85163" y="2369565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042286" y="2369565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11777218" y="96393"/>
            <a:ext cx="396240" cy="36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1100" b="1" spc="-25" dirty="0">
                <a:solidFill>
                  <a:srgbClr val="FCFBFF"/>
                </a:solidFill>
                <a:latin typeface="Tahoma"/>
                <a:cs typeface="Tahoma"/>
              </a:rPr>
              <a:t>RE</a:t>
            </a:r>
            <a:endParaRPr sz="11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100" b="1" spc="55" dirty="0">
                <a:solidFill>
                  <a:srgbClr val="FCFBFF"/>
                </a:solidFill>
                <a:latin typeface="Tahoma"/>
                <a:cs typeface="Tahoma"/>
              </a:rPr>
              <a:t>NEW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43027" y="2676270"/>
            <a:ext cx="142049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V Á Z Á N Í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000" spc="-10" dirty="0">
                <a:latin typeface="Verdana"/>
                <a:cs typeface="Verdana"/>
              </a:rPr>
              <a:t>FCPDW10</a:t>
            </a:r>
            <a:endParaRPr sz="1000" dirty="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</a:pPr>
            <a:r>
              <a:rPr sz="1000" spc="-10" dirty="0">
                <a:latin typeface="Verdana"/>
                <a:cs typeface="Verdana"/>
              </a:rPr>
              <a:t>XPRESS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114" dirty="0">
                <a:latin typeface="Verdana"/>
                <a:cs typeface="Verdana"/>
              </a:rPr>
              <a:t>W</a:t>
            </a:r>
            <a:r>
              <a:rPr sz="1000" spc="-65" dirty="0">
                <a:latin typeface="Verdana"/>
                <a:cs typeface="Verdana"/>
              </a:rPr>
              <a:t> </a:t>
            </a:r>
            <a:r>
              <a:rPr sz="1000" spc="-140" dirty="0">
                <a:latin typeface="Verdana"/>
                <a:cs typeface="Verdana"/>
              </a:rPr>
              <a:t>10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50" dirty="0">
                <a:latin typeface="Verdana"/>
                <a:cs typeface="Verdana"/>
              </a:rPr>
              <a:t>GW</a:t>
            </a:r>
            <a:r>
              <a:rPr sz="1000" spc="-70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B93 </a:t>
            </a:r>
            <a:r>
              <a:rPr sz="1000" spc="-20" dirty="0">
                <a:latin typeface="Verdana"/>
                <a:cs typeface="Verdana"/>
              </a:rPr>
              <a:t>GRANIT</a:t>
            </a:r>
            <a:r>
              <a:rPr sz="1000" spc="-60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BLACK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41985" y="2631567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5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6592061" y="3048076"/>
            <a:ext cx="976630" cy="1873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Twin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592061" y="3624833"/>
            <a:ext cx="150368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Progressive</a:t>
            </a:r>
            <a:r>
              <a:rPr sz="1050" spc="-8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113401" y="2804870"/>
            <a:ext cx="1484630" cy="1023998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445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  <a:p>
            <a:pPr marL="178435" indent="-165735">
              <a:lnSpc>
                <a:spcPct val="100000"/>
              </a:lnSpc>
              <a:spcBef>
                <a:spcPts val="37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Poplar</a:t>
            </a:r>
            <a:r>
              <a:rPr sz="1050" spc="60" dirty="0">
                <a:latin typeface="Verdana"/>
                <a:cs typeface="Verdana"/>
              </a:rPr>
              <a:t> </a:t>
            </a:r>
            <a:r>
              <a:rPr sz="1050" spc="35" dirty="0">
                <a:latin typeface="Verdana"/>
                <a:cs typeface="Verdana"/>
              </a:rPr>
              <a:t>PEFC</a:t>
            </a:r>
            <a:endParaRPr sz="1050" dirty="0">
              <a:latin typeface="Verdana"/>
              <a:cs typeface="Verdana"/>
            </a:endParaRPr>
          </a:p>
          <a:p>
            <a:pPr marL="187960">
              <a:lnSpc>
                <a:spcPct val="100000"/>
              </a:lnSpc>
              <a:spcBef>
                <a:spcPts val="254"/>
              </a:spcBef>
            </a:pPr>
            <a:r>
              <a:rPr sz="1050" dirty="0">
                <a:latin typeface="Verdana"/>
                <a:cs typeface="Verdana"/>
              </a:rPr>
              <a:t>wood</a:t>
            </a:r>
            <a:r>
              <a:rPr sz="1050" spc="45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core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-10" dirty="0">
                <a:latin typeface="Verdana"/>
                <a:cs typeface="Verdana"/>
              </a:rPr>
              <a:t>Fiberglass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Cap</a:t>
            </a:r>
            <a:r>
              <a:rPr sz="1050" spc="-3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sidewall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076571" y="1500631"/>
            <a:ext cx="10731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L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228913" y="1500631"/>
            <a:ext cx="159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043296" y="148463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675878" y="47244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8689593" y="4791710"/>
            <a:ext cx="2969007" cy="571951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21590">
              <a:spcBef>
                <a:spcPts val="260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r>
              <a:rPr lang="cs-CZ" sz="1000" b="1" spc="-50" dirty="0">
                <a:latin typeface="Tahoma"/>
                <a:cs typeface="Tahoma"/>
              </a:rPr>
              <a:t>  </a:t>
            </a:r>
          </a:p>
          <a:p>
            <a:pPr marL="21590">
              <a:spcBef>
                <a:spcPts val="260"/>
              </a:spcBef>
            </a:pPr>
            <a:r>
              <a:rPr lang="cs-CZ" sz="1000" dirty="0">
                <a:latin typeface="Verdana"/>
                <a:cs typeface="Verdana"/>
              </a:rPr>
              <a:t>Začátečník - pokročilý</a:t>
            </a:r>
          </a:p>
          <a:p>
            <a:pPr marL="21590">
              <a:lnSpc>
                <a:spcPct val="100000"/>
              </a:lnSpc>
              <a:spcBef>
                <a:spcPts val="260"/>
              </a:spcBef>
            </a:pPr>
            <a:endParaRPr sz="1000" dirty="0">
              <a:latin typeface="Tahoma"/>
              <a:cs typeface="Tahoma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8692006" y="52578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8711945" y="5240655"/>
            <a:ext cx="2057400" cy="1100942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745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78435" indent="-165735">
              <a:lnSpc>
                <a:spcPct val="100000"/>
              </a:lnSpc>
              <a:spcBef>
                <a:spcPts val="685"/>
              </a:spcBef>
              <a:buFont typeface="Tahoma"/>
              <a:buChar char="►"/>
              <a:tabLst>
                <a:tab pos="178435" algn="l"/>
              </a:tabLst>
            </a:pPr>
            <a:r>
              <a:rPr lang="cs-CZ" sz="1050" spc="-10" dirty="0">
                <a:latin typeface="Verdana"/>
                <a:cs typeface="Verdana"/>
              </a:rPr>
              <a:t>Hravé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8435" algn="l"/>
              </a:tabLst>
            </a:pPr>
            <a:r>
              <a:rPr lang="cs-CZ" sz="1050" spc="-10" dirty="0">
                <a:latin typeface="Verdana"/>
                <a:cs typeface="Verdana"/>
              </a:rPr>
              <a:t>Bez námahy</a:t>
            </a: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8435" algn="l"/>
              </a:tabLst>
            </a:pPr>
            <a:r>
              <a:rPr sz="1050" spc="-10" dirty="0" err="1">
                <a:latin typeface="Verdana"/>
                <a:cs typeface="Verdana"/>
              </a:rPr>
              <a:t>Agil</a:t>
            </a:r>
            <a:r>
              <a:rPr lang="cs-CZ" sz="1050" spc="-10" dirty="0">
                <a:latin typeface="Verdana"/>
                <a:cs typeface="Verdana"/>
              </a:rPr>
              <a:t>ní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0" dirty="0">
                <a:latin typeface="Verdana"/>
                <a:cs typeface="Verdana"/>
              </a:rPr>
              <a:t>Rea</a:t>
            </a:r>
            <a:r>
              <a:rPr lang="cs-CZ" sz="1050" spc="-10" dirty="0">
                <a:latin typeface="Verdana"/>
                <a:cs typeface="Verdana"/>
              </a:rPr>
              <a:t>k</a:t>
            </a:r>
            <a:r>
              <a:rPr sz="1050" spc="-10" dirty="0" err="1">
                <a:latin typeface="Verdana"/>
                <a:cs typeface="Verdana"/>
              </a:rPr>
              <a:t>tiv</a:t>
            </a:r>
            <a:r>
              <a:rPr lang="cs-CZ" sz="1050" spc="-10" dirty="0">
                <a:latin typeface="Verdana"/>
                <a:cs typeface="Verdana"/>
              </a:rPr>
              <a:t>ní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8670417" y="1471041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8681973" y="1449467"/>
            <a:ext cx="2828291" cy="2650084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3495" algn="l">
              <a:lnSpc>
                <a:spcPct val="100000"/>
              </a:lnSpc>
              <a:spcBef>
                <a:spcPts val="425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  <a:p>
            <a:pPr marL="12700" marR="5080" algn="l">
              <a:lnSpc>
                <a:spcPct val="120000"/>
              </a:lnSpc>
              <a:spcBef>
                <a:spcPts val="105"/>
              </a:spcBef>
            </a:pPr>
            <a:endParaRPr lang="cs-CZ" sz="1100" b="0" i="0" u="none" strike="noStrike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2700" marR="5080" algn="l">
              <a:lnSpc>
                <a:spcPct val="120000"/>
              </a:lnSpc>
              <a:spcBef>
                <a:spcPts val="105"/>
              </a:spcBef>
            </a:pPr>
            <a:r>
              <a:rPr lang="cs-CZ" sz="11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Na plný plyn. Vždy rychle. Nové lyže </a:t>
            </a:r>
            <a:r>
              <a:rPr lang="cs-CZ" sz="1100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Sender</a:t>
            </a:r>
            <a:r>
              <a:rPr lang="cs-CZ" sz="11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Soul Pro jsou navržené pro příští generaci "</a:t>
            </a:r>
            <a:r>
              <a:rPr lang="cs-CZ" sz="1100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freeridérek</a:t>
            </a:r>
            <a:r>
              <a:rPr lang="cs-CZ" sz="11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" – otevírají dveře ke </a:t>
            </a:r>
            <a:r>
              <a:rPr lang="cs-CZ" sz="1100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slashům</a:t>
            </a:r>
            <a:r>
              <a:rPr lang="cs-CZ" sz="11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cs-CZ" sz="1100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smearům</a:t>
            </a:r>
            <a:r>
              <a:rPr lang="cs-CZ" sz="11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a carvingu ve  všech terénech, jak se vám zlíbí.</a:t>
            </a:r>
            <a:br>
              <a:rPr lang="cs-CZ" sz="11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cs-CZ" sz="11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Živé dřevěné topolové jádro zajišťuje  obratnost, zatímco profil  </a:t>
            </a:r>
            <a:r>
              <a:rPr lang="cs-CZ" sz="1100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Progressive</a:t>
            </a:r>
            <a:r>
              <a:rPr lang="cs-CZ" sz="11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cs-CZ" sz="1100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sidecut</a:t>
            </a:r>
            <a:r>
              <a:rPr lang="cs-CZ" sz="11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s dvojitým </a:t>
            </a:r>
            <a:r>
              <a:rPr lang="cs-CZ" sz="1100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Twin</a:t>
            </a:r>
            <a:r>
              <a:rPr lang="cs-CZ" sz="11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rockerem na  špičce i patce umožňuje hravou jízdu a svobodu stírat hranice mezi </a:t>
            </a:r>
            <a:r>
              <a:rPr lang="cs-CZ" sz="1100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frontside</a:t>
            </a:r>
            <a:r>
              <a:rPr lang="cs-CZ" sz="11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a </a:t>
            </a:r>
            <a:r>
              <a:rPr lang="cs-CZ" sz="1100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freeridem</a:t>
            </a:r>
            <a:r>
              <a:rPr lang="cs-CZ" sz="11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  <a:r>
              <a:rPr lang="cs-CZ" sz="1100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Freeride</a:t>
            </a:r>
            <a:r>
              <a:rPr lang="cs-CZ" sz="1100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, jak se patří. 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5092319" y="2833116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6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object 3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82889" y="4421166"/>
            <a:ext cx="390088" cy="389913"/>
          </a:xfrm>
          <a:prstGeom prst="rect">
            <a:avLst/>
          </a:prstGeom>
        </p:spPr>
      </p:pic>
      <p:sp>
        <p:nvSpPr>
          <p:cNvPr id="40" name="object 40"/>
          <p:cNvSpPr/>
          <p:nvPr/>
        </p:nvSpPr>
        <p:spPr>
          <a:xfrm>
            <a:off x="5064759" y="4295521"/>
            <a:ext cx="2817495" cy="10795"/>
          </a:xfrm>
          <a:custGeom>
            <a:avLst/>
            <a:gdLst/>
            <a:ahLst/>
            <a:cxnLst/>
            <a:rect l="l" t="t" r="r" b="b"/>
            <a:pathLst>
              <a:path w="2817495" h="10795">
                <a:moveTo>
                  <a:pt x="0" y="0"/>
                </a:moveTo>
                <a:lnTo>
                  <a:pt x="2817114" y="10667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5070094" y="4268887"/>
            <a:ext cx="2533650" cy="1387558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459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395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05" dirty="0">
                <a:latin typeface="Verdana"/>
                <a:cs typeface="Verdana"/>
              </a:rPr>
              <a:t>30%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20%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Jádro z topolu s </a:t>
            </a: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PEFC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Certifikovaná "zelená energie" při výrobě</a:t>
            </a: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pl-PL" sz="1050" dirty="0">
                <a:latin typeface="Verdana"/>
                <a:cs typeface="Verdana"/>
              </a:rPr>
              <a:t>Výroba i zdroje materiálů z Evropy  </a:t>
            </a:r>
            <a:endParaRPr sz="1050" dirty="0">
              <a:latin typeface="Verdana"/>
              <a:cs typeface="Verdana"/>
            </a:endParaRPr>
          </a:p>
        </p:txBody>
      </p:sp>
      <p:pic>
        <p:nvPicPr>
          <p:cNvPr id="42" name="object 42" descr="Une image contenant logo  Description générée automatiquement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772920" y="3905022"/>
            <a:ext cx="928635" cy="265084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65379" y="3351576"/>
            <a:ext cx="932125" cy="163736"/>
          </a:xfrm>
          <a:prstGeom prst="rect">
            <a:avLst/>
          </a:prstGeom>
        </p:spPr>
      </p:pic>
      <p:sp>
        <p:nvSpPr>
          <p:cNvPr id="44" name="object 44"/>
          <p:cNvSpPr txBox="1"/>
          <p:nvPr/>
        </p:nvSpPr>
        <p:spPr>
          <a:xfrm>
            <a:off x="5136260" y="571342"/>
            <a:ext cx="5890260" cy="215444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lang="cs-CZ" sz="1100" b="1" i="1" spc="-90" dirty="0">
                <a:latin typeface="Verdana"/>
              </a:rPr>
              <a:t>Pro</a:t>
            </a:r>
            <a:r>
              <a:rPr lang="cs-CZ" sz="1100" b="1" i="1" spc="335" dirty="0">
                <a:latin typeface="Verdana"/>
              </a:rPr>
              <a:t> </a:t>
            </a:r>
            <a:r>
              <a:rPr lang="cs-CZ" sz="1100" b="1" i="1" spc="-90" dirty="0">
                <a:latin typeface="Verdana"/>
                <a:cs typeface="Verdana"/>
              </a:rPr>
              <a:t>hravé a volné lyžování určené pro </a:t>
            </a:r>
            <a:r>
              <a:rPr lang="cs-CZ" sz="1100" b="1" i="1" spc="-90" dirty="0" err="1">
                <a:latin typeface="Verdana"/>
                <a:cs typeface="Verdana"/>
              </a:rPr>
              <a:t>teens</a:t>
            </a:r>
            <a:r>
              <a:rPr lang="cs-CZ" sz="1100" b="1" i="1" spc="-90" dirty="0">
                <a:latin typeface="Verdana"/>
                <a:cs typeface="Verdana"/>
              </a:rPr>
              <a:t> mírně pokročilé lyžařky.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3941" y="244601"/>
            <a:ext cx="179451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7E7E7E"/>
                </a:solidFill>
                <a:latin typeface="Verdana"/>
                <a:cs typeface="Verdana"/>
              </a:rPr>
              <a:t>JUNIOR</a:t>
            </a:r>
            <a:r>
              <a:rPr sz="1100" spc="-5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70" dirty="0">
                <a:solidFill>
                  <a:srgbClr val="7E7E7E"/>
                </a:solidFill>
                <a:latin typeface="Verdana"/>
                <a:cs typeface="Verdana"/>
              </a:rPr>
              <a:t>PRO</a:t>
            </a:r>
            <a:r>
              <a:rPr sz="1100" spc="-7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5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80" dirty="0">
                <a:solidFill>
                  <a:srgbClr val="7E7E7E"/>
                </a:solidFill>
                <a:latin typeface="Verdana"/>
                <a:cs typeface="Verdana"/>
              </a:rPr>
              <a:t>-</a:t>
            </a:r>
            <a:r>
              <a:rPr sz="1100" spc="-5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20" dirty="0">
                <a:solidFill>
                  <a:srgbClr val="7E7E7E"/>
                </a:solidFill>
                <a:latin typeface="Verdana"/>
                <a:cs typeface="Verdana"/>
              </a:rPr>
              <a:t>FREE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3941" y="406400"/>
            <a:ext cx="1971039" cy="9315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S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40" dirty="0">
                <a:solidFill>
                  <a:srgbClr val="030505"/>
                </a:solidFill>
                <a:latin typeface="Tahoma"/>
                <a:cs typeface="Tahoma"/>
              </a:rPr>
              <a:t>C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R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9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T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40" dirty="0">
                <a:solidFill>
                  <a:srgbClr val="030505"/>
                </a:solidFill>
                <a:latin typeface="Tahoma"/>
                <a:cs typeface="Tahoma"/>
              </a:rPr>
              <a:t>C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40" dirty="0">
                <a:solidFill>
                  <a:srgbClr val="030505"/>
                </a:solidFill>
                <a:latin typeface="Tahoma"/>
                <a:cs typeface="Tahoma"/>
              </a:rPr>
              <a:t>H </a:t>
            </a:r>
            <a:r>
              <a:rPr sz="2400" b="1" spc="170" dirty="0">
                <a:solidFill>
                  <a:srgbClr val="030505"/>
                </a:solidFill>
                <a:latin typeface="Tahoma"/>
                <a:cs typeface="Tahoma"/>
              </a:rPr>
              <a:t>P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R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14" dirty="0">
                <a:solidFill>
                  <a:srgbClr val="030505"/>
                </a:solidFill>
                <a:latin typeface="Tahoma"/>
                <a:cs typeface="Tahoma"/>
              </a:rPr>
              <a:t>O</a:t>
            </a:r>
            <a:endParaRPr sz="24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RAPSP01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3941" y="1471676"/>
            <a:ext cx="1731645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10" dirty="0">
                <a:latin typeface="Verdana"/>
                <a:cs typeface="Verdana"/>
              </a:rPr>
              <a:t>RRPSP01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SCRATCH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45" dirty="0">
                <a:latin typeface="Verdana"/>
                <a:cs typeface="Verdana"/>
              </a:rPr>
              <a:t>PRO</a:t>
            </a:r>
            <a:endParaRPr sz="11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XPRESS</a:t>
            </a:r>
            <a:r>
              <a:rPr sz="1100" spc="-125" dirty="0">
                <a:latin typeface="Verdana"/>
                <a:cs typeface="Verdana"/>
              </a:rPr>
              <a:t> </a:t>
            </a:r>
            <a:r>
              <a:rPr sz="1100" spc="140" dirty="0">
                <a:latin typeface="Verdana"/>
                <a:cs typeface="Verdana"/>
              </a:rPr>
              <a:t>W</a:t>
            </a:r>
            <a:r>
              <a:rPr sz="1100" spc="-105" dirty="0">
                <a:latin typeface="Verdana"/>
                <a:cs typeface="Verdana"/>
              </a:rPr>
              <a:t> </a:t>
            </a:r>
            <a:r>
              <a:rPr sz="1100" spc="-150" dirty="0">
                <a:latin typeface="Verdana"/>
                <a:cs typeface="Verdana"/>
              </a:rPr>
              <a:t>10</a:t>
            </a:r>
            <a:r>
              <a:rPr sz="1100" spc="-110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90" dirty="0">
                <a:latin typeface="Verdana"/>
                <a:cs typeface="Verdana"/>
              </a:rPr>
              <a:t> </a:t>
            </a:r>
            <a:r>
              <a:rPr lang="cs-CZ" sz="1100" b="1" spc="-90" dirty="0">
                <a:latin typeface="Tahoma"/>
                <a:cs typeface="Tahoma"/>
              </a:rPr>
              <a:t>8 990,- </a:t>
            </a:r>
            <a:endParaRPr sz="1100" dirty="0">
              <a:latin typeface="Tahoma"/>
              <a:cs typeface="Tahoma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5092319" y="1711171"/>
          <a:ext cx="2936875" cy="11201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36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7325">
                <a:tc>
                  <a:txBody>
                    <a:bodyPr/>
                    <a:lstStyle/>
                    <a:p>
                      <a:pPr>
                        <a:lnSpc>
                          <a:spcPts val="1230"/>
                        </a:lnSpc>
                      </a:pPr>
                      <a:r>
                        <a:rPr sz="1050" spc="-65" dirty="0">
                          <a:latin typeface="Verdana"/>
                          <a:cs typeface="Verdana"/>
                        </a:rPr>
                        <a:t>X-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PRESS</a:t>
                      </a:r>
                      <a:r>
                        <a:rPr sz="1050" spc="-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25" dirty="0">
                          <a:latin typeface="Verdana"/>
                          <a:cs typeface="Verdana"/>
                        </a:rPr>
                        <a:t>138</a:t>
                      </a:r>
                      <a:r>
                        <a:rPr sz="105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148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158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168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178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2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85" dirty="0">
                          <a:latin typeface="Verdana"/>
                          <a:cs typeface="Verdana"/>
                        </a:rPr>
                        <a:t>110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80</a:t>
                      </a:r>
                      <a:r>
                        <a:rPr sz="105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103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15M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(148</a:t>
                      </a:r>
                      <a:r>
                        <a:rPr sz="105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2,9</a:t>
                      </a:r>
                      <a:r>
                        <a:rPr sz="105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(148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object 6" descr="Une image contenant snowboard, skier, chaussures, chaussure de sport  Description générée automatiquement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1985" y="3507079"/>
            <a:ext cx="2396490" cy="1059840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221221" y="2004314"/>
            <a:ext cx="2412365" cy="86995"/>
            <a:chOff x="221221" y="2004314"/>
            <a:chExt cx="2412365" cy="86995"/>
          </a:xfrm>
        </p:grpSpPr>
        <p:sp>
          <p:nvSpPr>
            <p:cNvPr id="8" name="object 8"/>
            <p:cNvSpPr/>
            <p:nvPr/>
          </p:nvSpPr>
          <p:spPr>
            <a:xfrm>
              <a:off x="221221" y="2004314"/>
              <a:ext cx="2412365" cy="86995"/>
            </a:xfrm>
            <a:custGeom>
              <a:avLst/>
              <a:gdLst/>
              <a:ahLst/>
              <a:cxnLst/>
              <a:rect l="l" t="t" r="r" b="b"/>
              <a:pathLst>
                <a:path w="2412365" h="86994">
                  <a:moveTo>
                    <a:pt x="2368562" y="0"/>
                  </a:moveTo>
                  <a:lnTo>
                    <a:pt x="43535" y="0"/>
                  </a:lnTo>
                  <a:lnTo>
                    <a:pt x="26581" y="3428"/>
                  </a:lnTo>
                  <a:lnTo>
                    <a:pt x="12750" y="12700"/>
                  </a:lnTo>
                  <a:lnTo>
                    <a:pt x="3416" y="26543"/>
                  </a:lnTo>
                  <a:lnTo>
                    <a:pt x="0" y="43434"/>
                  </a:lnTo>
                  <a:lnTo>
                    <a:pt x="3416" y="60451"/>
                  </a:lnTo>
                  <a:lnTo>
                    <a:pt x="12750" y="74295"/>
                  </a:lnTo>
                  <a:lnTo>
                    <a:pt x="26581" y="83565"/>
                  </a:lnTo>
                  <a:lnTo>
                    <a:pt x="43535" y="86995"/>
                  </a:lnTo>
                  <a:lnTo>
                    <a:pt x="2368562" y="86995"/>
                  </a:lnTo>
                  <a:lnTo>
                    <a:pt x="2385453" y="83565"/>
                  </a:lnTo>
                  <a:lnTo>
                    <a:pt x="2399296" y="74295"/>
                  </a:lnTo>
                  <a:lnTo>
                    <a:pt x="2408567" y="60451"/>
                  </a:lnTo>
                  <a:lnTo>
                    <a:pt x="2411996" y="43434"/>
                  </a:lnTo>
                  <a:lnTo>
                    <a:pt x="2408567" y="26543"/>
                  </a:lnTo>
                  <a:lnTo>
                    <a:pt x="2399296" y="12700"/>
                  </a:lnTo>
                  <a:lnTo>
                    <a:pt x="2385453" y="3428"/>
                  </a:lnTo>
                  <a:lnTo>
                    <a:pt x="2368562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707006" y="2017776"/>
              <a:ext cx="887094" cy="61594"/>
            </a:xfrm>
            <a:custGeom>
              <a:avLst/>
              <a:gdLst/>
              <a:ahLst/>
              <a:cxnLst/>
              <a:rect l="l" t="t" r="r" b="b"/>
              <a:pathLst>
                <a:path w="887094" h="61594">
                  <a:moveTo>
                    <a:pt x="856488" y="0"/>
                  </a:moveTo>
                  <a:lnTo>
                    <a:pt x="30606" y="0"/>
                  </a:lnTo>
                  <a:lnTo>
                    <a:pt x="18668" y="2412"/>
                  </a:lnTo>
                  <a:lnTo>
                    <a:pt x="9017" y="9016"/>
                  </a:lnTo>
                  <a:lnTo>
                    <a:pt x="2412" y="18796"/>
                  </a:lnTo>
                  <a:lnTo>
                    <a:pt x="0" y="30607"/>
                  </a:lnTo>
                  <a:lnTo>
                    <a:pt x="2412" y="42545"/>
                  </a:lnTo>
                  <a:lnTo>
                    <a:pt x="9017" y="52324"/>
                  </a:lnTo>
                  <a:lnTo>
                    <a:pt x="18668" y="58800"/>
                  </a:lnTo>
                  <a:lnTo>
                    <a:pt x="30606" y="61213"/>
                  </a:lnTo>
                  <a:lnTo>
                    <a:pt x="856488" y="61213"/>
                  </a:lnTo>
                  <a:lnTo>
                    <a:pt x="868426" y="58800"/>
                  </a:lnTo>
                  <a:lnTo>
                    <a:pt x="878078" y="52324"/>
                  </a:lnTo>
                  <a:lnTo>
                    <a:pt x="884682" y="42545"/>
                  </a:lnTo>
                  <a:lnTo>
                    <a:pt x="887094" y="30607"/>
                  </a:lnTo>
                  <a:lnTo>
                    <a:pt x="884682" y="18796"/>
                  </a:lnTo>
                  <a:lnTo>
                    <a:pt x="878078" y="9016"/>
                  </a:lnTo>
                  <a:lnTo>
                    <a:pt x="868426" y="2412"/>
                  </a:lnTo>
                  <a:lnTo>
                    <a:pt x="856488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221221" y="2274570"/>
            <a:ext cx="2412365" cy="87630"/>
            <a:chOff x="221221" y="2274570"/>
            <a:chExt cx="2412365" cy="87630"/>
          </a:xfrm>
        </p:grpSpPr>
        <p:sp>
          <p:nvSpPr>
            <p:cNvPr id="11" name="object 11"/>
            <p:cNvSpPr/>
            <p:nvPr/>
          </p:nvSpPr>
          <p:spPr>
            <a:xfrm>
              <a:off x="221221" y="2274570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562" y="0"/>
                  </a:moveTo>
                  <a:lnTo>
                    <a:pt x="43535" y="0"/>
                  </a:lnTo>
                  <a:lnTo>
                    <a:pt x="26581" y="3428"/>
                  </a:lnTo>
                  <a:lnTo>
                    <a:pt x="12750" y="12826"/>
                  </a:lnTo>
                  <a:lnTo>
                    <a:pt x="3416" y="26669"/>
                  </a:lnTo>
                  <a:lnTo>
                    <a:pt x="0" y="43560"/>
                  </a:lnTo>
                  <a:lnTo>
                    <a:pt x="3416" y="60451"/>
                  </a:lnTo>
                  <a:lnTo>
                    <a:pt x="12750" y="74294"/>
                  </a:lnTo>
                  <a:lnTo>
                    <a:pt x="26581" y="83692"/>
                  </a:lnTo>
                  <a:lnTo>
                    <a:pt x="43535" y="87121"/>
                  </a:lnTo>
                  <a:lnTo>
                    <a:pt x="2368562" y="87121"/>
                  </a:lnTo>
                  <a:lnTo>
                    <a:pt x="2385453" y="83692"/>
                  </a:lnTo>
                  <a:lnTo>
                    <a:pt x="2399296" y="74294"/>
                  </a:lnTo>
                  <a:lnTo>
                    <a:pt x="2408567" y="60451"/>
                  </a:lnTo>
                  <a:lnTo>
                    <a:pt x="2411996" y="43560"/>
                  </a:lnTo>
                  <a:lnTo>
                    <a:pt x="2408567" y="26669"/>
                  </a:lnTo>
                  <a:lnTo>
                    <a:pt x="2399296" y="12826"/>
                  </a:lnTo>
                  <a:lnTo>
                    <a:pt x="2385453" y="3428"/>
                  </a:lnTo>
                  <a:lnTo>
                    <a:pt x="2368562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280667" y="2292858"/>
              <a:ext cx="869950" cy="61594"/>
            </a:xfrm>
            <a:custGeom>
              <a:avLst/>
              <a:gdLst/>
              <a:ahLst/>
              <a:cxnLst/>
              <a:rect l="l" t="t" r="r" b="b"/>
              <a:pathLst>
                <a:path w="869950" h="61594">
                  <a:moveTo>
                    <a:pt x="839215" y="0"/>
                  </a:moveTo>
                  <a:lnTo>
                    <a:pt x="30606" y="0"/>
                  </a:lnTo>
                  <a:lnTo>
                    <a:pt x="18668" y="2412"/>
                  </a:lnTo>
                  <a:lnTo>
                    <a:pt x="8890" y="8889"/>
                  </a:lnTo>
                  <a:lnTo>
                    <a:pt x="2412" y="18668"/>
                  </a:lnTo>
                  <a:lnTo>
                    <a:pt x="0" y="30606"/>
                  </a:lnTo>
                  <a:lnTo>
                    <a:pt x="2412" y="42417"/>
                  </a:lnTo>
                  <a:lnTo>
                    <a:pt x="8890" y="52196"/>
                  </a:lnTo>
                  <a:lnTo>
                    <a:pt x="18668" y="58800"/>
                  </a:lnTo>
                  <a:lnTo>
                    <a:pt x="30606" y="61213"/>
                  </a:lnTo>
                  <a:lnTo>
                    <a:pt x="839215" y="61213"/>
                  </a:lnTo>
                  <a:lnTo>
                    <a:pt x="851154" y="58800"/>
                  </a:lnTo>
                  <a:lnTo>
                    <a:pt x="860932" y="52196"/>
                  </a:lnTo>
                  <a:lnTo>
                    <a:pt x="867409" y="42417"/>
                  </a:lnTo>
                  <a:lnTo>
                    <a:pt x="869823" y="30606"/>
                  </a:lnTo>
                  <a:lnTo>
                    <a:pt x="867409" y="18668"/>
                  </a:lnTo>
                  <a:lnTo>
                    <a:pt x="860932" y="8889"/>
                  </a:lnTo>
                  <a:lnTo>
                    <a:pt x="851154" y="2412"/>
                  </a:lnTo>
                  <a:lnTo>
                    <a:pt x="839215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01243" y="2099817"/>
            <a:ext cx="5588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75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33932" y="2099817"/>
            <a:ext cx="3937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TOURING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070354" y="2099817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80187" y="2369311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85163" y="2369311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042286" y="2369311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22039" y="714396"/>
            <a:ext cx="425424" cy="6034403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97707" y="717228"/>
            <a:ext cx="425424" cy="6034403"/>
          </a:xfrm>
          <a:prstGeom prst="rect">
            <a:avLst/>
          </a:prstGeom>
        </p:spPr>
      </p:pic>
      <p:sp>
        <p:nvSpPr>
          <p:cNvPr id="21" name="object 21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1777218" y="96393"/>
            <a:ext cx="396240" cy="36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1100" b="1" spc="-25" dirty="0">
                <a:solidFill>
                  <a:srgbClr val="FCFBFF"/>
                </a:solidFill>
                <a:latin typeface="Tahoma"/>
                <a:cs typeface="Tahoma"/>
              </a:rPr>
              <a:t>RE</a:t>
            </a:r>
            <a:endParaRPr sz="11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100" b="1" spc="55" dirty="0">
                <a:solidFill>
                  <a:srgbClr val="FCFBFF"/>
                </a:solidFill>
                <a:latin typeface="Tahoma"/>
                <a:cs typeface="Tahoma"/>
              </a:rPr>
              <a:t>NEW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43027" y="2676270"/>
            <a:ext cx="125031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V Á Z Á N Í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000" spc="-10" dirty="0">
                <a:latin typeface="Verdana"/>
                <a:cs typeface="Verdana"/>
              </a:rPr>
              <a:t>FCMDX02</a:t>
            </a:r>
            <a:endParaRPr sz="1000" dirty="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</a:pPr>
            <a:r>
              <a:rPr sz="1000" spc="-10" dirty="0">
                <a:latin typeface="Verdana"/>
                <a:cs typeface="Verdana"/>
              </a:rPr>
              <a:t>XPRESS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140" dirty="0">
                <a:latin typeface="Verdana"/>
                <a:cs typeface="Verdana"/>
              </a:rPr>
              <a:t>10</a:t>
            </a:r>
            <a:r>
              <a:rPr sz="1000" spc="-70" dirty="0">
                <a:latin typeface="Verdana"/>
                <a:cs typeface="Verdana"/>
              </a:rPr>
              <a:t> </a:t>
            </a:r>
            <a:r>
              <a:rPr sz="1000" spc="50" dirty="0">
                <a:latin typeface="Verdana"/>
                <a:cs typeface="Verdana"/>
              </a:rPr>
              <a:t>GW</a:t>
            </a:r>
            <a:r>
              <a:rPr sz="1000" spc="-55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B83 </a:t>
            </a:r>
            <a:r>
              <a:rPr sz="1000" spc="-10" dirty="0">
                <a:latin typeface="Verdana"/>
                <a:cs typeface="Verdana"/>
              </a:rPr>
              <a:t>BLACK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241985" y="2631567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5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5113782" y="3017665"/>
            <a:ext cx="1035050" cy="79375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34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Poplar</a:t>
            </a:r>
            <a:r>
              <a:rPr sz="1050" spc="65" dirty="0">
                <a:latin typeface="Verdana"/>
                <a:cs typeface="Verdana"/>
              </a:rPr>
              <a:t> </a:t>
            </a:r>
            <a:r>
              <a:rPr sz="1050" spc="35" dirty="0">
                <a:latin typeface="Verdana"/>
                <a:cs typeface="Verdana"/>
              </a:rPr>
              <a:t>PEFC</a:t>
            </a:r>
            <a:endParaRPr sz="1050">
              <a:latin typeface="Verdana"/>
              <a:cs typeface="Verdana"/>
            </a:endParaRPr>
          </a:p>
          <a:p>
            <a:pPr marL="187325">
              <a:lnSpc>
                <a:spcPct val="100000"/>
              </a:lnSpc>
              <a:spcBef>
                <a:spcPts val="254"/>
              </a:spcBef>
            </a:pPr>
            <a:r>
              <a:rPr sz="1050" dirty="0">
                <a:latin typeface="Verdana"/>
                <a:cs typeface="Verdana"/>
              </a:rPr>
              <a:t>wood</a:t>
            </a:r>
            <a:r>
              <a:rPr sz="1050" spc="5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core</a:t>
            </a:r>
            <a:endParaRPr sz="105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-10" dirty="0">
                <a:latin typeface="Verdana"/>
                <a:cs typeface="Verdana"/>
              </a:rPr>
              <a:t>Fiberglass</a:t>
            </a:r>
            <a:endParaRPr sz="105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Cap</a:t>
            </a:r>
            <a:r>
              <a:rPr sz="1050" spc="-3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sidewall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537452" y="3048380"/>
            <a:ext cx="97663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Twin</a:t>
            </a:r>
            <a:r>
              <a:rPr sz="1050" spc="-5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537452" y="3624833"/>
            <a:ext cx="138303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-10" dirty="0">
                <a:latin typeface="Verdana"/>
                <a:cs typeface="Verdana"/>
              </a:rPr>
              <a:t>Oversized</a:t>
            </a:r>
            <a:r>
              <a:rPr sz="1050" spc="-3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 dirty="0">
              <a:latin typeface="Verdana"/>
              <a:cs typeface="Verdana"/>
            </a:endParaRPr>
          </a:p>
        </p:txBody>
      </p:sp>
      <p:pic>
        <p:nvPicPr>
          <p:cNvPr id="28" name="object 2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47560" y="3776649"/>
            <a:ext cx="1084097" cy="425272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5076571" y="1500631"/>
            <a:ext cx="10731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L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228913" y="1500631"/>
            <a:ext cx="159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043296" y="148463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692006" y="51816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8711945" y="5165725"/>
            <a:ext cx="2056764" cy="1099660"/>
          </a:xfrm>
          <a:prstGeom prst="rect">
            <a:avLst/>
          </a:prstGeom>
        </p:spPr>
        <p:txBody>
          <a:bodyPr vert="horz" wrap="square" lIns="0" tIns="93345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735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685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0" dirty="0">
                <a:latin typeface="Verdana"/>
                <a:cs typeface="Verdana"/>
              </a:rPr>
              <a:t>Agi</a:t>
            </a:r>
            <a:r>
              <a:rPr lang="cs-CZ" sz="1050" spc="-10" dirty="0" err="1">
                <a:latin typeface="Verdana"/>
                <a:cs typeface="Verdana"/>
              </a:rPr>
              <a:t>lní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8435" algn="l"/>
              </a:tabLst>
            </a:pPr>
            <a:r>
              <a:rPr lang="cs-CZ" sz="1050" spc="-10" dirty="0">
                <a:latin typeface="Verdana"/>
                <a:cs typeface="Verdana"/>
              </a:rPr>
              <a:t>Hravé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8435" algn="l"/>
              </a:tabLst>
            </a:pPr>
            <a:r>
              <a:rPr lang="cs-CZ" sz="1050" spc="-10" dirty="0">
                <a:latin typeface="Verdana"/>
                <a:cs typeface="Verdana"/>
              </a:rPr>
              <a:t>Ovládání bez námahy</a:t>
            </a: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8435" algn="l"/>
              </a:tabLst>
            </a:pPr>
            <a:r>
              <a:rPr sz="1050" spc="-10" dirty="0" err="1">
                <a:latin typeface="Verdana"/>
                <a:cs typeface="Verdana"/>
              </a:rPr>
              <a:t>Progres</a:t>
            </a:r>
            <a:r>
              <a:rPr lang="cs-CZ" sz="1050" spc="-10" dirty="0" err="1">
                <a:latin typeface="Verdana"/>
                <a:cs typeface="Verdana"/>
              </a:rPr>
              <a:t>ivní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8670417" y="1471041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8654711" y="1468009"/>
            <a:ext cx="2740025" cy="20839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3495" algn="just">
              <a:lnSpc>
                <a:spcPct val="100000"/>
              </a:lnSpc>
              <a:spcBef>
                <a:spcPts val="425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114671" y="2849067"/>
            <a:ext cx="148336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5092319" y="2833116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6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064759" y="4295521"/>
            <a:ext cx="2817495" cy="10795"/>
          </a:xfrm>
          <a:custGeom>
            <a:avLst/>
            <a:gdLst/>
            <a:ahLst/>
            <a:cxnLst/>
            <a:rect l="l" t="t" r="r" b="b"/>
            <a:pathLst>
              <a:path w="2817495" h="10795">
                <a:moveTo>
                  <a:pt x="0" y="0"/>
                </a:moveTo>
                <a:lnTo>
                  <a:pt x="2817114" y="10667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object 3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82889" y="4421166"/>
            <a:ext cx="390088" cy="389913"/>
          </a:xfrm>
          <a:prstGeom prst="rect">
            <a:avLst/>
          </a:prstGeom>
        </p:spPr>
      </p:pic>
      <p:sp>
        <p:nvSpPr>
          <p:cNvPr id="40" name="object 40"/>
          <p:cNvSpPr txBox="1"/>
          <p:nvPr/>
        </p:nvSpPr>
        <p:spPr>
          <a:xfrm>
            <a:off x="5070094" y="4268887"/>
            <a:ext cx="2533650" cy="1187504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459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395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05" dirty="0">
                <a:latin typeface="Verdana"/>
                <a:cs typeface="Verdana"/>
              </a:rPr>
              <a:t>30%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20%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Certifikovaná "zelená energie" při výrobě</a:t>
            </a: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pl-PL" sz="1050" dirty="0">
                <a:latin typeface="Verdana"/>
                <a:cs typeface="Verdana"/>
              </a:rPr>
              <a:t>Výroba i zdroje materiálů z Evropy  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663178" y="4525113"/>
            <a:ext cx="2764155" cy="636713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80"/>
              </a:spcBef>
              <a:tabLst>
                <a:tab pos="2750820" algn="l"/>
              </a:tabLst>
            </a:pPr>
            <a:r>
              <a:rPr sz="1050" u="sng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	</a:t>
            </a:r>
            <a:endParaRPr sz="1050" dirty="0">
              <a:latin typeface="Verdana"/>
              <a:cs typeface="Verdana"/>
            </a:endParaRPr>
          </a:p>
          <a:p>
            <a:pPr marL="48260">
              <a:lnSpc>
                <a:spcPct val="100000"/>
              </a:lnSpc>
              <a:spcBef>
                <a:spcPts val="245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r>
              <a:rPr lang="cs-CZ" sz="1000" b="1" spc="-50" dirty="0">
                <a:latin typeface="Tahoma"/>
                <a:cs typeface="Tahoma"/>
              </a:rPr>
              <a:t> </a:t>
            </a:r>
          </a:p>
          <a:p>
            <a:pPr marL="12700">
              <a:spcBef>
                <a:spcPts val="685"/>
              </a:spcBef>
              <a:tabLst>
                <a:tab pos="177800" algn="l"/>
              </a:tabLst>
            </a:pPr>
            <a:r>
              <a:rPr lang="cs-CZ" sz="1050" spc="-10" dirty="0">
                <a:latin typeface="Verdana"/>
              </a:rPr>
              <a:t>Začátečník a pokročilý </a:t>
            </a:r>
            <a:endParaRPr sz="1050" spc="-10" dirty="0">
              <a:latin typeface="Verdana"/>
            </a:endParaRPr>
          </a:p>
        </p:txBody>
      </p:sp>
      <p:pic>
        <p:nvPicPr>
          <p:cNvPr id="43" name="object 4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765379" y="3351576"/>
            <a:ext cx="932125" cy="163736"/>
          </a:xfrm>
          <a:prstGeom prst="rect">
            <a:avLst/>
          </a:prstGeom>
        </p:spPr>
      </p:pic>
      <p:sp>
        <p:nvSpPr>
          <p:cNvPr id="44" name="object 44"/>
          <p:cNvSpPr txBox="1"/>
          <p:nvPr/>
        </p:nvSpPr>
        <p:spPr>
          <a:xfrm>
            <a:off x="5136260" y="571342"/>
            <a:ext cx="4534535" cy="215444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lang="cs-CZ" sz="1100" b="1" i="1" spc="-90" dirty="0">
                <a:latin typeface="Verdana"/>
                <a:cs typeface="Verdana"/>
              </a:rPr>
              <a:t>Hravé </a:t>
            </a:r>
            <a:r>
              <a:rPr lang="cs-CZ" sz="1100" b="1" i="1" spc="-90" dirty="0" err="1">
                <a:latin typeface="Verdana"/>
                <a:cs typeface="Verdana"/>
              </a:rPr>
              <a:t>freestylové</a:t>
            </a:r>
            <a:r>
              <a:rPr lang="cs-CZ" sz="1100" b="1" i="1" spc="-90" dirty="0">
                <a:latin typeface="Verdana"/>
                <a:cs typeface="Verdana"/>
              </a:rPr>
              <a:t> lyže určené pro mladé lyžaře.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46" name="TextovéPole 45">
            <a:extLst>
              <a:ext uri="{FF2B5EF4-FFF2-40B4-BE49-F238E27FC236}">
                <a16:creationId xmlns:a16="http://schemas.microsoft.com/office/drawing/2014/main" id="{51DA1122-A6DE-A17A-8A0B-C773107B9EF7}"/>
              </a:ext>
            </a:extLst>
          </p:cNvPr>
          <p:cNvSpPr txBox="1"/>
          <p:nvPr/>
        </p:nvSpPr>
        <p:spPr>
          <a:xfrm>
            <a:off x="8646414" y="1720840"/>
            <a:ext cx="3316986" cy="29700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50" dirty="0">
                <a:latin typeface="Verdana"/>
                <a:ea typeface="Verdana"/>
              </a:rPr>
              <a:t>SCRATCH je </a:t>
            </a:r>
            <a:r>
              <a:rPr lang="cs-CZ" sz="1050" dirty="0" err="1">
                <a:latin typeface="Verdana"/>
                <a:ea typeface="Verdana"/>
              </a:rPr>
              <a:t>all-mountainová</a:t>
            </a:r>
            <a:r>
              <a:rPr lang="cs-CZ" sz="1050" dirty="0">
                <a:latin typeface="Verdana"/>
                <a:ea typeface="Verdana"/>
              </a:rPr>
              <a:t> </a:t>
            </a:r>
            <a:r>
              <a:rPr lang="cs-CZ" sz="1050" dirty="0" err="1">
                <a:latin typeface="Verdana"/>
                <a:ea typeface="Verdana"/>
              </a:rPr>
              <a:t>freestylová</a:t>
            </a:r>
            <a:r>
              <a:rPr lang="cs-CZ" sz="1050" dirty="0">
                <a:latin typeface="Verdana"/>
                <a:ea typeface="Verdana"/>
              </a:rPr>
              <a:t> lyže typu </a:t>
            </a:r>
            <a:r>
              <a:rPr lang="cs-CZ" sz="1050" dirty="0" err="1">
                <a:latin typeface="Verdana"/>
                <a:ea typeface="Verdana"/>
              </a:rPr>
              <a:t>twin</a:t>
            </a:r>
            <a:r>
              <a:rPr lang="cs-CZ" sz="1050" dirty="0">
                <a:latin typeface="Verdana"/>
                <a:ea typeface="Verdana"/>
              </a:rPr>
              <a:t> tip určená pro již trochu pokročilejší mladé </a:t>
            </a:r>
            <a:r>
              <a:rPr lang="cs-CZ" sz="1050" dirty="0" err="1">
                <a:latin typeface="Verdana"/>
                <a:ea typeface="Verdana"/>
              </a:rPr>
              <a:t>freeskiery</a:t>
            </a:r>
            <a:r>
              <a:rPr lang="cs-CZ" sz="1050" dirty="0">
                <a:latin typeface="Verdana"/>
                <a:ea typeface="Verdana"/>
              </a:rPr>
              <a:t>. Dřevěné topolové jádro a konstrukce typu „cap“ zajišťují odolnost a zároveň lehkost a obratnost, což podporuje pokrok ve freestylu i v </a:t>
            </a:r>
            <a:r>
              <a:rPr lang="cs-CZ" sz="1050" dirty="0" err="1">
                <a:latin typeface="Verdana"/>
                <a:ea typeface="Verdana"/>
              </a:rPr>
              <a:t>all-mountainovém</a:t>
            </a:r>
            <a:r>
              <a:rPr lang="cs-CZ" sz="1050" dirty="0">
                <a:latin typeface="Verdana"/>
                <a:ea typeface="Verdana"/>
              </a:rPr>
              <a:t> lyžování. Tradiční </a:t>
            </a:r>
            <a:r>
              <a:rPr lang="cs-CZ" sz="1050" dirty="0" err="1">
                <a:latin typeface="Verdana"/>
                <a:ea typeface="Verdana"/>
              </a:rPr>
              <a:t>camber</a:t>
            </a:r>
            <a:r>
              <a:rPr lang="cs-CZ" sz="1050" dirty="0">
                <a:latin typeface="Verdana"/>
                <a:ea typeface="Verdana"/>
              </a:rPr>
              <a:t> a  </a:t>
            </a:r>
            <a:r>
              <a:rPr lang="cs-CZ" sz="1050" dirty="0" err="1">
                <a:latin typeface="Verdana"/>
                <a:ea typeface="Verdana"/>
              </a:rPr>
              <a:t>Oversized</a:t>
            </a:r>
            <a:r>
              <a:rPr lang="cs-CZ" sz="1050" dirty="0">
                <a:latin typeface="Verdana"/>
                <a:ea typeface="Verdana"/>
              </a:rPr>
              <a:t> </a:t>
            </a:r>
            <a:r>
              <a:rPr lang="cs-CZ" sz="1050" dirty="0" err="1">
                <a:latin typeface="Verdana"/>
                <a:ea typeface="Verdana"/>
              </a:rPr>
              <a:t>sidecut</a:t>
            </a:r>
            <a:r>
              <a:rPr lang="cs-CZ" sz="1050" dirty="0">
                <a:latin typeface="Verdana"/>
                <a:ea typeface="Verdana"/>
              </a:rPr>
              <a:t> zajišťují silný odraz a přilnavost hran při lyžování za všech podmínek. Výkon při carvingu: </a:t>
            </a:r>
            <a:r>
              <a:rPr lang="cs-CZ" sz="1050" dirty="0" err="1">
                <a:latin typeface="Verdana"/>
                <a:ea typeface="Verdana"/>
              </a:rPr>
              <a:t>Oversized</a:t>
            </a:r>
            <a:r>
              <a:rPr lang="cs-CZ" sz="1050" dirty="0">
                <a:latin typeface="Verdana"/>
                <a:ea typeface="Verdana"/>
              </a:rPr>
              <a:t> </a:t>
            </a:r>
            <a:r>
              <a:rPr lang="cs-CZ" sz="1050" dirty="0" err="1">
                <a:latin typeface="Verdana"/>
                <a:ea typeface="Verdana"/>
              </a:rPr>
              <a:t>sidecut</a:t>
            </a:r>
            <a:r>
              <a:rPr lang="cs-CZ" sz="1050" dirty="0">
                <a:latin typeface="Verdana"/>
                <a:ea typeface="Verdana"/>
              </a:rPr>
              <a:t> zajišťuje výkonný carving.  Konstrukce </a:t>
            </a:r>
            <a:r>
              <a:rPr lang="cs-CZ" sz="1050" dirty="0" err="1">
                <a:latin typeface="Verdana"/>
                <a:ea typeface="Verdana"/>
              </a:rPr>
              <a:t>twin</a:t>
            </a:r>
            <a:r>
              <a:rPr lang="cs-CZ" sz="1050" dirty="0">
                <a:latin typeface="Verdana"/>
                <a:ea typeface="Verdana"/>
              </a:rPr>
              <a:t>-tip přidává všestrannost a umožňuje zdokonalování se ve freestylu. Jádro z topolového dřeva zajišťuje vyvážený výkon -  rovnováhu mezi hmotností, tlumením a pružností.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13782" y="3017665"/>
            <a:ext cx="1035050" cy="60198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34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60" dirty="0">
                <a:latin typeface="Verdana"/>
                <a:cs typeface="Verdana"/>
              </a:rPr>
              <a:t>HD</a:t>
            </a:r>
            <a:r>
              <a:rPr sz="1050" spc="-11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core</a:t>
            </a:r>
            <a:endParaRPr sz="105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-10" dirty="0">
                <a:latin typeface="Verdana"/>
                <a:cs typeface="Verdana"/>
              </a:rPr>
              <a:t>Fiberglass</a:t>
            </a:r>
            <a:endParaRPr sz="105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Cap</a:t>
            </a:r>
            <a:r>
              <a:rPr sz="1050" spc="-3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sidewall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537452" y="3048380"/>
            <a:ext cx="85915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Tip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37452" y="3624833"/>
            <a:ext cx="138303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-10" dirty="0">
                <a:latin typeface="Verdana"/>
                <a:cs typeface="Verdana"/>
              </a:rPr>
              <a:t>Oversized</a:t>
            </a:r>
            <a:r>
              <a:rPr sz="1050" spc="-3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23824" y="2000504"/>
            <a:ext cx="2412365" cy="86995"/>
            <a:chOff x="223824" y="2000504"/>
            <a:chExt cx="2412365" cy="86995"/>
          </a:xfrm>
        </p:grpSpPr>
        <p:sp>
          <p:nvSpPr>
            <p:cNvPr id="6" name="object 6"/>
            <p:cNvSpPr/>
            <p:nvPr/>
          </p:nvSpPr>
          <p:spPr>
            <a:xfrm>
              <a:off x="223824" y="2000504"/>
              <a:ext cx="2412365" cy="86995"/>
            </a:xfrm>
            <a:custGeom>
              <a:avLst/>
              <a:gdLst/>
              <a:ahLst/>
              <a:cxnLst/>
              <a:rect l="l" t="t" r="r" b="b"/>
              <a:pathLst>
                <a:path w="2412365" h="86994">
                  <a:moveTo>
                    <a:pt x="2368499" y="0"/>
                  </a:moveTo>
                  <a:lnTo>
                    <a:pt x="43535" y="0"/>
                  </a:lnTo>
                  <a:lnTo>
                    <a:pt x="26593" y="3301"/>
                  </a:lnTo>
                  <a:lnTo>
                    <a:pt x="12763" y="12700"/>
                  </a:lnTo>
                  <a:lnTo>
                    <a:pt x="3428" y="26543"/>
                  </a:lnTo>
                  <a:lnTo>
                    <a:pt x="0" y="43434"/>
                  </a:lnTo>
                  <a:lnTo>
                    <a:pt x="3428" y="60451"/>
                  </a:lnTo>
                  <a:lnTo>
                    <a:pt x="12763" y="74295"/>
                  </a:lnTo>
                  <a:lnTo>
                    <a:pt x="26593" y="83566"/>
                  </a:lnTo>
                  <a:lnTo>
                    <a:pt x="43535" y="86995"/>
                  </a:lnTo>
                  <a:lnTo>
                    <a:pt x="2368499" y="86995"/>
                  </a:lnTo>
                  <a:lnTo>
                    <a:pt x="2385517" y="83566"/>
                  </a:lnTo>
                  <a:lnTo>
                    <a:pt x="2399360" y="74295"/>
                  </a:lnTo>
                  <a:lnTo>
                    <a:pt x="2408631" y="60451"/>
                  </a:lnTo>
                  <a:lnTo>
                    <a:pt x="2412060" y="43434"/>
                  </a:lnTo>
                  <a:lnTo>
                    <a:pt x="2408631" y="26543"/>
                  </a:lnTo>
                  <a:lnTo>
                    <a:pt x="2399360" y="12700"/>
                  </a:lnTo>
                  <a:lnTo>
                    <a:pt x="2385517" y="3301"/>
                  </a:lnTo>
                  <a:lnTo>
                    <a:pt x="2368499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47053" y="2013204"/>
              <a:ext cx="684530" cy="61594"/>
            </a:xfrm>
            <a:custGeom>
              <a:avLst/>
              <a:gdLst/>
              <a:ahLst/>
              <a:cxnLst/>
              <a:rect l="l" t="t" r="r" b="b"/>
              <a:pathLst>
                <a:path w="684530" h="61594">
                  <a:moveTo>
                    <a:pt x="660374" y="0"/>
                  </a:moveTo>
                  <a:lnTo>
                    <a:pt x="23596" y="0"/>
                  </a:lnTo>
                  <a:lnTo>
                    <a:pt x="14401" y="2286"/>
                  </a:lnTo>
                  <a:lnTo>
                    <a:pt x="6908" y="8890"/>
                  </a:lnTo>
                  <a:lnTo>
                    <a:pt x="1854" y="18669"/>
                  </a:lnTo>
                  <a:lnTo>
                    <a:pt x="0" y="30480"/>
                  </a:lnTo>
                  <a:lnTo>
                    <a:pt x="1854" y="42418"/>
                  </a:lnTo>
                  <a:lnTo>
                    <a:pt x="6908" y="52197"/>
                  </a:lnTo>
                  <a:lnTo>
                    <a:pt x="14401" y="58800"/>
                  </a:lnTo>
                  <a:lnTo>
                    <a:pt x="23596" y="61087"/>
                  </a:lnTo>
                  <a:lnTo>
                    <a:pt x="660374" y="61087"/>
                  </a:lnTo>
                  <a:lnTo>
                    <a:pt x="669556" y="58800"/>
                  </a:lnTo>
                  <a:lnTo>
                    <a:pt x="677049" y="52197"/>
                  </a:lnTo>
                  <a:lnTo>
                    <a:pt x="682104" y="42418"/>
                  </a:lnTo>
                  <a:lnTo>
                    <a:pt x="683958" y="30480"/>
                  </a:lnTo>
                  <a:lnTo>
                    <a:pt x="682104" y="18669"/>
                  </a:lnTo>
                  <a:lnTo>
                    <a:pt x="677049" y="8890"/>
                  </a:lnTo>
                  <a:lnTo>
                    <a:pt x="669556" y="2286"/>
                  </a:lnTo>
                  <a:lnTo>
                    <a:pt x="660374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223824" y="2270760"/>
            <a:ext cx="2412365" cy="87630"/>
            <a:chOff x="223824" y="2270760"/>
            <a:chExt cx="2412365" cy="87630"/>
          </a:xfrm>
        </p:grpSpPr>
        <p:sp>
          <p:nvSpPr>
            <p:cNvPr id="9" name="object 9"/>
            <p:cNvSpPr/>
            <p:nvPr/>
          </p:nvSpPr>
          <p:spPr>
            <a:xfrm>
              <a:off x="223824" y="2270760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99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63" y="12700"/>
                  </a:lnTo>
                  <a:lnTo>
                    <a:pt x="3428" y="26542"/>
                  </a:lnTo>
                  <a:lnTo>
                    <a:pt x="0" y="43561"/>
                  </a:lnTo>
                  <a:lnTo>
                    <a:pt x="3428" y="60451"/>
                  </a:lnTo>
                  <a:lnTo>
                    <a:pt x="12763" y="74294"/>
                  </a:lnTo>
                  <a:lnTo>
                    <a:pt x="26593" y="83692"/>
                  </a:lnTo>
                  <a:lnTo>
                    <a:pt x="43535" y="87122"/>
                  </a:lnTo>
                  <a:lnTo>
                    <a:pt x="2368499" y="87122"/>
                  </a:lnTo>
                  <a:lnTo>
                    <a:pt x="2385517" y="83692"/>
                  </a:lnTo>
                  <a:lnTo>
                    <a:pt x="2399360" y="74294"/>
                  </a:lnTo>
                  <a:lnTo>
                    <a:pt x="2408631" y="60451"/>
                  </a:lnTo>
                  <a:lnTo>
                    <a:pt x="2412060" y="43561"/>
                  </a:lnTo>
                  <a:lnTo>
                    <a:pt x="2408631" y="26542"/>
                  </a:lnTo>
                  <a:lnTo>
                    <a:pt x="2399360" y="12700"/>
                  </a:lnTo>
                  <a:lnTo>
                    <a:pt x="2385517" y="3428"/>
                  </a:lnTo>
                  <a:lnTo>
                    <a:pt x="2368499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95032" y="2283841"/>
              <a:ext cx="870585" cy="61594"/>
            </a:xfrm>
            <a:custGeom>
              <a:avLst/>
              <a:gdLst/>
              <a:ahLst/>
              <a:cxnLst/>
              <a:rect l="l" t="t" r="r" b="b"/>
              <a:pathLst>
                <a:path w="870585" h="61594">
                  <a:moveTo>
                    <a:pt x="839355" y="0"/>
                  </a:moveTo>
                  <a:lnTo>
                    <a:pt x="30594" y="0"/>
                  </a:lnTo>
                  <a:lnTo>
                    <a:pt x="18681" y="2412"/>
                  </a:lnTo>
                  <a:lnTo>
                    <a:pt x="8966" y="8889"/>
                  </a:lnTo>
                  <a:lnTo>
                    <a:pt x="2412" y="18669"/>
                  </a:lnTo>
                  <a:lnTo>
                    <a:pt x="0" y="30480"/>
                  </a:lnTo>
                  <a:lnTo>
                    <a:pt x="2412" y="42418"/>
                  </a:lnTo>
                  <a:lnTo>
                    <a:pt x="8966" y="52197"/>
                  </a:lnTo>
                  <a:lnTo>
                    <a:pt x="18681" y="58800"/>
                  </a:lnTo>
                  <a:lnTo>
                    <a:pt x="30594" y="61087"/>
                  </a:lnTo>
                  <a:lnTo>
                    <a:pt x="839355" y="61087"/>
                  </a:lnTo>
                  <a:lnTo>
                    <a:pt x="851166" y="58800"/>
                  </a:lnTo>
                  <a:lnTo>
                    <a:pt x="860945" y="52197"/>
                  </a:lnTo>
                  <a:lnTo>
                    <a:pt x="867549" y="42418"/>
                  </a:lnTo>
                  <a:lnTo>
                    <a:pt x="869962" y="30480"/>
                  </a:lnTo>
                  <a:lnTo>
                    <a:pt x="867549" y="18669"/>
                  </a:lnTo>
                  <a:lnTo>
                    <a:pt x="860945" y="8889"/>
                  </a:lnTo>
                  <a:lnTo>
                    <a:pt x="851166" y="2412"/>
                  </a:lnTo>
                  <a:lnTo>
                    <a:pt x="839355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150111" y="2094357"/>
            <a:ext cx="5588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75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59130" y="2095880"/>
            <a:ext cx="24574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072767" y="2095880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2930" y="2365628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87602" y="2365628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044700" y="2365628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44246" y="242062"/>
            <a:ext cx="148907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7E7E7E"/>
                </a:solidFill>
                <a:latin typeface="Verdana"/>
                <a:cs typeface="Verdana"/>
              </a:rPr>
              <a:t>JUNIOR</a:t>
            </a:r>
            <a:r>
              <a:rPr sz="1100" spc="-4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4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80" dirty="0">
                <a:solidFill>
                  <a:srgbClr val="7E7E7E"/>
                </a:solidFill>
                <a:latin typeface="Verdana"/>
                <a:cs typeface="Verdana"/>
              </a:rPr>
              <a:t>-</a:t>
            </a:r>
            <a:r>
              <a:rPr sz="1100" spc="-4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30" dirty="0">
                <a:solidFill>
                  <a:srgbClr val="7E7E7E"/>
                </a:solidFill>
                <a:latin typeface="Verdana"/>
                <a:cs typeface="Verdana"/>
              </a:rPr>
              <a:t>HERO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44246" y="403605"/>
            <a:ext cx="1843405" cy="9315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373505" algn="l"/>
              </a:tabLst>
            </a:pPr>
            <a:r>
              <a:rPr sz="2400" b="1" spc="90" dirty="0">
                <a:solidFill>
                  <a:srgbClr val="030505"/>
                </a:solidFill>
                <a:latin typeface="Tahoma"/>
                <a:cs typeface="Tahoma"/>
              </a:rPr>
              <a:t>H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3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R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14" dirty="0">
                <a:solidFill>
                  <a:srgbClr val="030505"/>
                </a:solidFill>
                <a:latin typeface="Tahoma"/>
                <a:cs typeface="Tahoma"/>
              </a:rPr>
              <a:t>O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	</a:t>
            </a:r>
            <a:r>
              <a:rPr sz="2400" b="1" spc="95" dirty="0">
                <a:solidFill>
                  <a:srgbClr val="030505"/>
                </a:solidFill>
                <a:latin typeface="Tahoma"/>
                <a:cs typeface="Tahoma"/>
              </a:rPr>
              <a:t>J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50" dirty="0">
                <a:solidFill>
                  <a:srgbClr val="030505"/>
                </a:solidFill>
                <a:latin typeface="Tahoma"/>
                <a:cs typeface="Tahoma"/>
              </a:rPr>
              <a:t>R </a:t>
            </a:r>
            <a:r>
              <a:rPr sz="2400" b="1" spc="-595" dirty="0">
                <a:solidFill>
                  <a:srgbClr val="030505"/>
                </a:solidFill>
                <a:latin typeface="Tahoma"/>
                <a:cs typeface="Tahoma"/>
              </a:rPr>
              <a:t>1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110" dirty="0">
                <a:solidFill>
                  <a:srgbClr val="030505"/>
                </a:solidFill>
                <a:latin typeface="Tahoma"/>
                <a:cs typeface="Tahoma"/>
              </a:rPr>
              <a:t>3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90" dirty="0">
                <a:solidFill>
                  <a:srgbClr val="030505"/>
                </a:solidFill>
                <a:latin typeface="Tahoma"/>
                <a:cs typeface="Tahoma"/>
              </a:rPr>
              <a:t>0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120" dirty="0">
                <a:solidFill>
                  <a:srgbClr val="030505"/>
                </a:solidFill>
                <a:latin typeface="Tahoma"/>
                <a:cs typeface="Tahoma"/>
              </a:rPr>
              <a:t>-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595" dirty="0">
                <a:solidFill>
                  <a:srgbClr val="030505"/>
                </a:solidFill>
                <a:latin typeface="Tahoma"/>
                <a:cs typeface="Tahoma"/>
              </a:rPr>
              <a:t>1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110" dirty="0">
                <a:solidFill>
                  <a:srgbClr val="030505"/>
                </a:solidFill>
                <a:latin typeface="Tahoma"/>
                <a:cs typeface="Tahoma"/>
              </a:rPr>
              <a:t>5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30" dirty="0">
                <a:solidFill>
                  <a:srgbClr val="030505"/>
                </a:solidFill>
                <a:latin typeface="Tahoma"/>
                <a:cs typeface="Tahoma"/>
              </a:rPr>
              <a:t>0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RAPJY01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44246" y="1468577"/>
            <a:ext cx="1837055" cy="3625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10" dirty="0">
                <a:latin typeface="Verdana"/>
                <a:cs typeface="Verdana"/>
              </a:rPr>
              <a:t>RRPJY01</a:t>
            </a:r>
            <a:r>
              <a:rPr sz="1100" spc="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HERO</a:t>
            </a:r>
            <a:r>
              <a:rPr sz="1100" spc="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JR</a:t>
            </a:r>
            <a:r>
              <a:rPr sz="1100" spc="15" dirty="0">
                <a:latin typeface="Verdana"/>
                <a:cs typeface="Verdana"/>
              </a:rPr>
              <a:t> </a:t>
            </a:r>
            <a:r>
              <a:rPr sz="1100" spc="-120" dirty="0">
                <a:latin typeface="Verdana"/>
                <a:cs typeface="Verdana"/>
              </a:rPr>
              <a:t>130-</a:t>
            </a:r>
            <a:r>
              <a:rPr sz="1100" spc="-75" dirty="0">
                <a:latin typeface="Verdana"/>
                <a:cs typeface="Verdana"/>
              </a:rPr>
              <a:t>150</a:t>
            </a:r>
            <a:endParaRPr sz="11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latin typeface="Verdana"/>
                <a:cs typeface="Verdana"/>
              </a:rPr>
              <a:t>XPRESS</a:t>
            </a:r>
            <a:r>
              <a:rPr sz="1100" spc="-10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JR</a:t>
            </a:r>
            <a:r>
              <a:rPr sz="1100" spc="-90" dirty="0">
                <a:latin typeface="Verdana"/>
                <a:cs typeface="Verdana"/>
              </a:rPr>
              <a:t> </a:t>
            </a:r>
            <a:r>
              <a:rPr sz="1100" spc="-65" dirty="0">
                <a:latin typeface="Verdana"/>
                <a:cs typeface="Verdana"/>
              </a:rPr>
              <a:t>7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lang="cs-CZ" sz="1100" b="1" spc="-50" dirty="0">
                <a:latin typeface="Tahoma"/>
                <a:cs typeface="Tahoma"/>
              </a:rPr>
              <a:t>5 690,- </a:t>
            </a:r>
            <a:endParaRPr sz="1100" dirty="0">
              <a:latin typeface="Tahoma"/>
              <a:cs typeface="Tahoma"/>
            </a:endParaRPr>
          </a:p>
        </p:txBody>
      </p:sp>
      <p:graphicFrame>
        <p:nvGraphicFramePr>
          <p:cNvPr id="20" name="object 20"/>
          <p:cNvGraphicFramePr>
            <a:graphicFrameLocks noGrp="1"/>
          </p:cNvGraphicFramePr>
          <p:nvPr/>
        </p:nvGraphicFramePr>
        <p:xfrm>
          <a:off x="5092319" y="1717521"/>
          <a:ext cx="2919730" cy="11144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197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>
                        <a:lnSpc>
                          <a:spcPts val="1230"/>
                        </a:lnSpc>
                      </a:pPr>
                      <a:r>
                        <a:rPr sz="1050" spc="-60" dirty="0">
                          <a:latin typeface="Verdana"/>
                          <a:cs typeface="Verdana"/>
                        </a:rPr>
                        <a:t>X-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PRESS</a:t>
                      </a:r>
                      <a:r>
                        <a:rPr sz="1050" spc="-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JR</a:t>
                      </a:r>
                      <a:r>
                        <a:rPr sz="1050" spc="-1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spc="-114" dirty="0">
                          <a:latin typeface="Verdana"/>
                          <a:cs typeface="Verdana"/>
                        </a:rPr>
                        <a:t>130</a:t>
                      </a:r>
                      <a:r>
                        <a:rPr sz="105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140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150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40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108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40" dirty="0">
                          <a:latin typeface="Verdana"/>
                          <a:cs typeface="Verdana"/>
                        </a:rPr>
                        <a:t>67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94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80" dirty="0">
                          <a:latin typeface="Verdana"/>
                          <a:cs typeface="Verdana"/>
                        </a:rPr>
                        <a:t>12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(140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78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30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65" dirty="0">
                          <a:latin typeface="Verdana"/>
                          <a:cs typeface="Verdana"/>
                        </a:rPr>
                        <a:t>1,9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(140</a:t>
                      </a:r>
                      <a:r>
                        <a:rPr sz="1050" spc="-4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1" name="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39309" y="3344062"/>
            <a:ext cx="918733" cy="167355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79913" y="1215565"/>
            <a:ext cx="483446" cy="5606669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59795" y="1215565"/>
            <a:ext cx="483446" cy="5606669"/>
          </a:xfrm>
          <a:prstGeom prst="rect">
            <a:avLst/>
          </a:prstGeom>
        </p:spPr>
      </p:pic>
      <p:sp>
        <p:nvSpPr>
          <p:cNvPr id="24" name="object 24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11777218" y="96393"/>
            <a:ext cx="396240" cy="36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1100" b="1" spc="-25" dirty="0">
                <a:solidFill>
                  <a:srgbClr val="FCFBFF"/>
                </a:solidFill>
                <a:latin typeface="Tahoma"/>
                <a:cs typeface="Tahoma"/>
              </a:rPr>
              <a:t>RE</a:t>
            </a:r>
            <a:endParaRPr sz="11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100" b="1" spc="55" dirty="0">
                <a:solidFill>
                  <a:srgbClr val="FCFBFF"/>
                </a:solidFill>
                <a:latin typeface="Tahoma"/>
                <a:cs typeface="Tahoma"/>
              </a:rPr>
              <a:t>NEW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076571" y="1500631"/>
            <a:ext cx="10731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L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228913" y="1500631"/>
            <a:ext cx="159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043296" y="148463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5114671" y="2849067"/>
            <a:ext cx="148336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092319" y="2833116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6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064759" y="4295521"/>
            <a:ext cx="2817495" cy="10795"/>
          </a:xfrm>
          <a:custGeom>
            <a:avLst/>
            <a:gdLst/>
            <a:ahLst/>
            <a:cxnLst/>
            <a:rect l="l" t="t" r="r" b="b"/>
            <a:pathLst>
              <a:path w="2817495" h="10795">
                <a:moveTo>
                  <a:pt x="0" y="0"/>
                </a:moveTo>
                <a:lnTo>
                  <a:pt x="2817114" y="10667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692006" y="4902030"/>
            <a:ext cx="2707005" cy="5097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8711944" y="4860925"/>
            <a:ext cx="2707005" cy="1099660"/>
          </a:xfrm>
          <a:prstGeom prst="rect">
            <a:avLst/>
          </a:prstGeom>
        </p:spPr>
        <p:txBody>
          <a:bodyPr vert="horz" wrap="square" lIns="0" tIns="93345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735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685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Výkon při prvních </a:t>
            </a:r>
            <a:r>
              <a:rPr lang="cs-CZ" sz="1050" dirty="0" err="1">
                <a:latin typeface="Verdana"/>
                <a:cs typeface="Verdana"/>
              </a:rPr>
              <a:t>caving</a:t>
            </a:r>
            <a:r>
              <a:rPr lang="cs-CZ" sz="1050" dirty="0">
                <a:latin typeface="Verdana"/>
                <a:cs typeface="Verdana"/>
              </a:rPr>
              <a:t> obloucích </a:t>
            </a: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8435" algn="l"/>
              </a:tabLst>
            </a:pPr>
            <a:r>
              <a:rPr lang="cs-CZ" sz="1050" dirty="0">
                <a:latin typeface="Verdana"/>
                <a:cs typeface="Verdana"/>
              </a:rPr>
              <a:t>Snadné používání</a:t>
            </a: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8435" algn="l"/>
              </a:tabLst>
            </a:pPr>
            <a:r>
              <a:rPr sz="1050" spc="-10" dirty="0" err="1">
                <a:latin typeface="Verdana"/>
                <a:cs typeface="Verdana"/>
              </a:rPr>
              <a:t>Progres</a:t>
            </a:r>
            <a:r>
              <a:rPr lang="cs-CZ" sz="1050" spc="-10" dirty="0" err="1">
                <a:latin typeface="Verdana"/>
                <a:cs typeface="Verdana"/>
              </a:rPr>
              <a:t>ivní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8435" algn="l"/>
              </a:tabLst>
            </a:pPr>
            <a:r>
              <a:rPr lang="cs-CZ" sz="1050" spc="-10" dirty="0">
                <a:latin typeface="Verdana"/>
                <a:cs typeface="Verdana"/>
              </a:rPr>
              <a:t>K</a:t>
            </a:r>
            <a:r>
              <a:rPr sz="1050" spc="-10" dirty="0" err="1">
                <a:latin typeface="Verdana"/>
                <a:cs typeface="Verdana"/>
              </a:rPr>
              <a:t>omfort</a:t>
            </a:r>
            <a:r>
              <a:rPr lang="cs-CZ" sz="1050" spc="-10" dirty="0">
                <a:latin typeface="Verdana"/>
                <a:cs typeface="Verdana"/>
              </a:rPr>
              <a:t>ní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8670417" y="1471041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8656468" y="1489814"/>
            <a:ext cx="2919730" cy="3255378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42545" algn="just">
              <a:lnSpc>
                <a:spcPct val="100000"/>
              </a:lnSpc>
              <a:spcBef>
                <a:spcPts val="425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80"/>
              </a:spcBef>
              <a:tabLst>
                <a:tab pos="2750820" algn="l"/>
              </a:tabLst>
            </a:pPr>
            <a:r>
              <a:rPr lang="cs-CZ" sz="1050" dirty="0" err="1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Hero</a:t>
            </a:r>
            <a:r>
              <a:rPr lang="cs-CZ" sz="1050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 JR jsou lehké sjezdové lyže se závodním designem pro budoucí závodníky. Vyvážená směs vlastností usnadňuje začátek oblouku a zlepšuje jistotu na hranách, čímž urychluje pokrok v technice. Díky progresivní flexi přiměřené délce lyží, On </a:t>
            </a:r>
            <a:r>
              <a:rPr lang="cs-CZ" sz="1050" dirty="0" err="1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trail</a:t>
            </a:r>
            <a:r>
              <a:rPr lang="cs-CZ" sz="1050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 profilu s krátkým rockerem na špičce a </a:t>
            </a:r>
            <a:r>
              <a:rPr lang="cs-CZ" sz="1050" dirty="0" err="1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Oversized</a:t>
            </a:r>
            <a:r>
              <a:rPr lang="cs-CZ" sz="1050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 krojení jsou skvělé pro začínající lyžaře a  poskytují jim pohodlný a  intuitivní výkon. Odlehčená Cap konstrukce s HD jádrem, které je vyztuženo skelnými vlákny přináší komfortní ovládání a učení prvních oblouků.</a:t>
            </a:r>
            <a:r>
              <a:rPr sz="1050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	</a:t>
            </a:r>
            <a:endParaRPr sz="1050" dirty="0">
              <a:latin typeface="Verdana"/>
              <a:cs typeface="Verdana"/>
            </a:endParaRPr>
          </a:p>
          <a:p>
            <a:pPr marL="48260">
              <a:lnSpc>
                <a:spcPct val="100000"/>
              </a:lnSpc>
              <a:spcBef>
                <a:spcPts val="240"/>
              </a:spcBef>
            </a:pPr>
            <a:endParaRPr lang="cs-CZ" sz="1000" b="1" dirty="0">
              <a:latin typeface="Tahoma"/>
              <a:cs typeface="Tahoma"/>
            </a:endParaRPr>
          </a:p>
          <a:p>
            <a:pPr marL="48260">
              <a:lnSpc>
                <a:spcPct val="100000"/>
              </a:lnSpc>
              <a:spcBef>
                <a:spcPts val="240"/>
              </a:spcBef>
            </a:pPr>
            <a:endParaRPr lang="cs-CZ" sz="1000" b="1" dirty="0">
              <a:latin typeface="Tahoma"/>
              <a:cs typeface="Tahoma"/>
            </a:endParaRPr>
          </a:p>
          <a:p>
            <a:pPr marL="48260">
              <a:lnSpc>
                <a:spcPct val="100000"/>
              </a:lnSpc>
              <a:spcBef>
                <a:spcPts val="240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38735">
              <a:lnSpc>
                <a:spcPct val="100000"/>
              </a:lnSpc>
              <a:spcBef>
                <a:spcPts val="190"/>
              </a:spcBef>
            </a:pPr>
            <a:r>
              <a:rPr lang="cs-CZ" sz="1100" dirty="0">
                <a:latin typeface="Verdana"/>
                <a:cs typeface="Verdana"/>
              </a:rPr>
              <a:t>Začínající a mírně pokročilí lyžaři</a:t>
            </a:r>
          </a:p>
        </p:txBody>
      </p:sp>
      <p:pic>
        <p:nvPicPr>
          <p:cNvPr id="36" name="object 3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382889" y="4421166"/>
            <a:ext cx="390088" cy="389913"/>
          </a:xfrm>
          <a:prstGeom prst="rect">
            <a:avLst/>
          </a:prstGeom>
        </p:spPr>
      </p:pic>
      <p:sp>
        <p:nvSpPr>
          <p:cNvPr id="37" name="object 37"/>
          <p:cNvSpPr txBox="1"/>
          <p:nvPr/>
        </p:nvSpPr>
        <p:spPr>
          <a:xfrm>
            <a:off x="5070094" y="4268887"/>
            <a:ext cx="2511425" cy="1549141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459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395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Vyrobeno ve Francii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05" dirty="0">
                <a:latin typeface="Verdana"/>
                <a:cs typeface="Verdana"/>
              </a:rPr>
              <a:t>30%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pl-PL" sz="1050" spc="10" dirty="0">
                <a:latin typeface="Verdana"/>
                <a:cs typeface="Verdana"/>
              </a:rPr>
              <a:t>Výroba i zdroje materiálů z Evropy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20%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Certifikovaná "zelená energie" při výrobě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43027" y="2676270"/>
            <a:ext cx="11938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V Á Z Á N Í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000" spc="-10" dirty="0">
                <a:latin typeface="Verdana"/>
                <a:cs typeface="Verdana"/>
              </a:rPr>
              <a:t>FCJD050</a:t>
            </a:r>
            <a:endParaRPr sz="1000" dirty="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</a:pPr>
            <a:r>
              <a:rPr sz="1000" spc="-10" dirty="0">
                <a:latin typeface="Verdana"/>
                <a:cs typeface="Verdana"/>
              </a:rPr>
              <a:t>XPRESS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60" dirty="0">
                <a:latin typeface="Verdana"/>
                <a:cs typeface="Verdana"/>
              </a:rPr>
              <a:t>7</a:t>
            </a:r>
            <a:r>
              <a:rPr sz="1000" spc="-75" dirty="0">
                <a:latin typeface="Verdana"/>
                <a:cs typeface="Verdana"/>
              </a:rPr>
              <a:t> </a:t>
            </a:r>
            <a:r>
              <a:rPr sz="1000" spc="50" dirty="0">
                <a:latin typeface="Verdana"/>
                <a:cs typeface="Verdana"/>
              </a:rPr>
              <a:t>GW</a:t>
            </a:r>
            <a:r>
              <a:rPr sz="1000" spc="-70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B83 </a:t>
            </a:r>
            <a:r>
              <a:rPr sz="1000" spc="-10" dirty="0">
                <a:latin typeface="Verdana"/>
                <a:cs typeface="Verdana"/>
              </a:rPr>
              <a:t>BLACK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241985" y="2631567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5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0" name="object 4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647560" y="3776649"/>
            <a:ext cx="1084097" cy="425272"/>
          </a:xfrm>
          <a:prstGeom prst="rect">
            <a:avLst/>
          </a:prstGeom>
        </p:spPr>
      </p:pic>
      <p:pic>
        <p:nvPicPr>
          <p:cNvPr id="41" name="object 41" descr="Une image contenant snowboard, chaussures, chaussure, skier  Le contenu généré par l’IA peut être incorrect.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01929" y="3516388"/>
            <a:ext cx="2426843" cy="1071105"/>
          </a:xfrm>
          <a:prstGeom prst="rect">
            <a:avLst/>
          </a:prstGeom>
        </p:spPr>
      </p:pic>
      <p:sp>
        <p:nvSpPr>
          <p:cNvPr id="42" name="object 42"/>
          <p:cNvSpPr txBox="1"/>
          <p:nvPr/>
        </p:nvSpPr>
        <p:spPr>
          <a:xfrm>
            <a:off x="5136260" y="571342"/>
            <a:ext cx="4455795" cy="215444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lang="cs-CZ" sz="1100" b="1" i="1" spc="-90" dirty="0">
                <a:latin typeface="Verdana"/>
                <a:cs typeface="Verdana"/>
              </a:rPr>
              <a:t>Tyto výkonné carvingové lyže vám pomohou zlepšit styl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89128" y="5323243"/>
            <a:ext cx="2682875" cy="1084271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57785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455"/>
              </a:spcBef>
            </a:pP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135" dirty="0">
                <a:latin typeface="Tahoma"/>
                <a:cs typeface="Tahoma"/>
              </a:rPr>
              <a:t>  </a:t>
            </a:r>
            <a:r>
              <a:rPr sz="1000" b="1" dirty="0">
                <a:latin typeface="Tahoma"/>
                <a:cs typeface="Tahoma"/>
              </a:rPr>
              <a:t>K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0" dirty="0">
                <a:latin typeface="Tahoma"/>
                <a:cs typeface="Tahoma"/>
              </a:rPr>
              <a:t>D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120" dirty="0">
                <a:latin typeface="Tahoma"/>
                <a:cs typeface="Tahoma"/>
              </a:rPr>
              <a:t> 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G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" dirty="0">
                <a:latin typeface="Tahoma"/>
                <a:cs typeface="Tahoma"/>
              </a:rPr>
              <a:t>E</a:t>
            </a:r>
            <a:endParaRPr sz="1000" dirty="0">
              <a:latin typeface="Tahoma"/>
              <a:cs typeface="Tahoma"/>
            </a:endParaRPr>
          </a:p>
          <a:p>
            <a:pPr marL="73660">
              <a:spcBef>
                <a:spcPts val="415"/>
              </a:spcBef>
            </a:pPr>
            <a:r>
              <a:rPr lang="cs-CZ" sz="1000" i="1" spc="-50" dirty="0">
                <a:latin typeface="Verdana"/>
                <a:cs typeface="Verdana"/>
              </a:rPr>
              <a:t>Nejlepší set pro výuku lyžování dětí, který  pomůže při zlepšení a  získání jistoty. Design je podobný slavným závodním lyžím </a:t>
            </a:r>
            <a:r>
              <a:rPr lang="cs-CZ" sz="1000" i="1" spc="-50" dirty="0" err="1">
                <a:latin typeface="Verdana"/>
                <a:cs typeface="Verdana"/>
              </a:rPr>
              <a:t>Hero</a:t>
            </a:r>
            <a:r>
              <a:rPr lang="cs-CZ" sz="1000" i="1" spc="-50" dirty="0">
                <a:latin typeface="Verdana"/>
                <a:cs typeface="Verdana"/>
              </a:rPr>
              <a:t>. </a:t>
            </a:r>
            <a:r>
              <a:rPr lang="cs-CZ" sz="1000" b="1" i="1" spc="-85" dirty="0">
                <a:solidFill>
                  <a:srgbClr val="7E7E7E"/>
                </a:solidFill>
                <a:latin typeface="Verdana"/>
                <a:cs typeface="Verdana"/>
              </a:rPr>
              <a:t>Zapojte své smysly</a:t>
            </a:r>
            <a:r>
              <a:rPr lang="pt-BR" sz="1000" b="1" i="1" spc="-50" dirty="0">
                <a:solidFill>
                  <a:srgbClr val="7E7E7E"/>
                </a:solidFill>
                <a:latin typeface="Verdana"/>
                <a:cs typeface="Verdana"/>
              </a:rPr>
              <a:t>.</a:t>
            </a:r>
            <a:endParaRPr lang="pt-BR" sz="1000" dirty="0">
              <a:latin typeface="Verdana"/>
              <a:cs typeface="Verdana"/>
            </a:endParaRPr>
          </a:p>
          <a:p>
            <a:pPr marL="73660">
              <a:lnSpc>
                <a:spcPct val="100000"/>
              </a:lnSpc>
              <a:spcBef>
                <a:spcPts val="415"/>
              </a:spcBef>
            </a:pPr>
            <a:r>
              <a:rPr lang="cs-CZ" sz="1000" i="1" spc="-50" dirty="0">
                <a:latin typeface="Verdana"/>
                <a:cs typeface="Verdana"/>
              </a:rPr>
              <a:t> </a:t>
            </a:r>
          </a:p>
        </p:txBody>
      </p:sp>
      <p:sp>
        <p:nvSpPr>
          <p:cNvPr id="44" name="object 32">
            <a:extLst>
              <a:ext uri="{FF2B5EF4-FFF2-40B4-BE49-F238E27FC236}">
                <a16:creationId xmlns:a16="http://schemas.microsoft.com/office/drawing/2014/main" id="{719C7B69-913A-EBAA-73BF-F63606443C81}"/>
              </a:ext>
            </a:extLst>
          </p:cNvPr>
          <p:cNvSpPr/>
          <p:nvPr/>
        </p:nvSpPr>
        <p:spPr>
          <a:xfrm>
            <a:off x="8646795" y="41910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79913" y="1215565"/>
            <a:ext cx="483446" cy="560666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59795" y="1215565"/>
            <a:ext cx="483446" cy="560666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070094" y="4268887"/>
            <a:ext cx="2511425" cy="1549141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459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395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Vyrobeno ve Francii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05" dirty="0">
                <a:latin typeface="Verdana"/>
                <a:cs typeface="Verdana"/>
              </a:rPr>
              <a:t>30%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pl-PL" sz="1050" spc="10" dirty="0">
                <a:latin typeface="Verdana"/>
                <a:cs typeface="Verdana"/>
              </a:rPr>
              <a:t>Výroba i zdroje materiálů z Evropy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20%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Certifikovaná "zelená energie" při výrobě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3636" y="242443"/>
            <a:ext cx="148907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7E7E7E"/>
                </a:solidFill>
                <a:latin typeface="Verdana"/>
                <a:cs typeface="Verdana"/>
              </a:rPr>
              <a:t>JUNIOR</a:t>
            </a:r>
            <a:r>
              <a:rPr sz="1100" spc="-2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0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6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80" dirty="0">
                <a:solidFill>
                  <a:srgbClr val="7E7E7E"/>
                </a:solidFill>
                <a:latin typeface="Verdana"/>
                <a:cs typeface="Verdana"/>
              </a:rPr>
              <a:t>-</a:t>
            </a:r>
            <a:r>
              <a:rPr sz="1100" spc="-4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30" dirty="0">
                <a:solidFill>
                  <a:srgbClr val="7E7E7E"/>
                </a:solidFill>
                <a:latin typeface="Verdana"/>
                <a:cs typeface="Verdana"/>
              </a:rPr>
              <a:t>HERO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3636" y="403986"/>
            <a:ext cx="1845310" cy="9315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374775" algn="l"/>
              </a:tabLst>
            </a:pPr>
            <a:r>
              <a:rPr sz="2400" b="1" spc="90" dirty="0">
                <a:solidFill>
                  <a:srgbClr val="030505"/>
                </a:solidFill>
                <a:latin typeface="Tahoma"/>
                <a:cs typeface="Tahoma"/>
              </a:rPr>
              <a:t>H</a:t>
            </a:r>
            <a:r>
              <a:rPr sz="2400" b="1" spc="-15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3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R</a:t>
            </a:r>
            <a:r>
              <a:rPr sz="2400" b="1" spc="-15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05" dirty="0">
                <a:solidFill>
                  <a:srgbClr val="030505"/>
                </a:solidFill>
                <a:latin typeface="Tahoma"/>
                <a:cs typeface="Tahoma"/>
              </a:rPr>
              <a:t>O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	</a:t>
            </a:r>
            <a:r>
              <a:rPr sz="2400" b="1" spc="95" dirty="0">
                <a:solidFill>
                  <a:srgbClr val="030505"/>
                </a:solidFill>
                <a:latin typeface="Tahoma"/>
                <a:cs typeface="Tahoma"/>
              </a:rPr>
              <a:t>J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50" dirty="0">
                <a:solidFill>
                  <a:srgbClr val="030505"/>
                </a:solidFill>
                <a:latin typeface="Tahoma"/>
                <a:cs typeface="Tahoma"/>
              </a:rPr>
              <a:t>R </a:t>
            </a:r>
            <a:r>
              <a:rPr sz="2400" b="1" spc="-595" dirty="0">
                <a:solidFill>
                  <a:srgbClr val="030505"/>
                </a:solidFill>
                <a:latin typeface="Tahoma"/>
                <a:cs typeface="Tahoma"/>
              </a:rPr>
              <a:t>1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90" dirty="0">
                <a:solidFill>
                  <a:srgbClr val="030505"/>
                </a:solidFill>
                <a:latin typeface="Tahoma"/>
                <a:cs typeface="Tahoma"/>
              </a:rPr>
              <a:t>0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90" dirty="0">
                <a:solidFill>
                  <a:srgbClr val="030505"/>
                </a:solidFill>
                <a:latin typeface="Tahoma"/>
                <a:cs typeface="Tahoma"/>
              </a:rPr>
              <a:t>0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114" dirty="0">
                <a:solidFill>
                  <a:srgbClr val="030505"/>
                </a:solidFill>
                <a:latin typeface="Tahoma"/>
                <a:cs typeface="Tahoma"/>
              </a:rPr>
              <a:t>-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595" dirty="0">
                <a:solidFill>
                  <a:srgbClr val="030505"/>
                </a:solidFill>
                <a:latin typeface="Tahoma"/>
                <a:cs typeface="Tahoma"/>
              </a:rPr>
              <a:t>1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20" dirty="0">
                <a:solidFill>
                  <a:srgbClr val="030505"/>
                </a:solidFill>
                <a:latin typeface="Tahoma"/>
                <a:cs typeface="Tahoma"/>
              </a:rPr>
              <a:t>4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40" dirty="0">
                <a:solidFill>
                  <a:srgbClr val="030505"/>
                </a:solidFill>
                <a:latin typeface="Tahoma"/>
                <a:cs typeface="Tahoma"/>
              </a:rPr>
              <a:t>0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RAPJY02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3636" y="1468958"/>
            <a:ext cx="1892935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Verdana"/>
                <a:cs typeface="Verdana"/>
              </a:rPr>
              <a:t>RRPJY02</a:t>
            </a:r>
            <a:r>
              <a:rPr sz="1100" spc="-5" dirty="0">
                <a:latin typeface="Verdana"/>
                <a:cs typeface="Verdana"/>
              </a:rPr>
              <a:t> </a:t>
            </a:r>
            <a:r>
              <a:rPr sz="1100" spc="50" dirty="0">
                <a:latin typeface="Verdana"/>
                <a:cs typeface="Verdana"/>
              </a:rPr>
              <a:t>HERO</a:t>
            </a:r>
            <a:r>
              <a:rPr sz="1100" dirty="0">
                <a:latin typeface="Verdana"/>
                <a:cs typeface="Verdana"/>
              </a:rPr>
              <a:t> JR</a:t>
            </a:r>
            <a:r>
              <a:rPr sz="1100" spc="5" dirty="0">
                <a:latin typeface="Verdana"/>
                <a:cs typeface="Verdana"/>
              </a:rPr>
              <a:t> </a:t>
            </a:r>
            <a:r>
              <a:rPr sz="1100" spc="-95" dirty="0">
                <a:latin typeface="Verdana"/>
                <a:cs typeface="Verdana"/>
              </a:rPr>
              <a:t>100-</a:t>
            </a:r>
            <a:r>
              <a:rPr sz="1100" spc="-40" dirty="0">
                <a:latin typeface="Verdana"/>
                <a:cs typeface="Verdana"/>
              </a:rPr>
              <a:t>140</a:t>
            </a:r>
            <a:endParaRPr sz="11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100" spc="-45" dirty="0">
                <a:latin typeface="Verdana"/>
                <a:cs typeface="Verdana"/>
              </a:rPr>
              <a:t>KID-</a:t>
            </a:r>
            <a:r>
              <a:rPr sz="1100" spc="-30" dirty="0">
                <a:latin typeface="Verdana"/>
                <a:cs typeface="Verdana"/>
              </a:rPr>
              <a:t>X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95" dirty="0">
                <a:latin typeface="Verdana"/>
                <a:cs typeface="Verdana"/>
              </a:rPr>
              <a:t> </a:t>
            </a:r>
            <a:r>
              <a:rPr lang="cs-CZ" sz="1100" b="1" spc="-105" dirty="0">
                <a:latin typeface="Tahoma"/>
                <a:cs typeface="Tahoma"/>
              </a:rPr>
              <a:t>4 990,- </a:t>
            </a:r>
            <a:endParaRPr sz="1100" dirty="0">
              <a:latin typeface="Tahoma"/>
              <a:cs typeface="Tahoma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5089525" y="1720569"/>
          <a:ext cx="2896870" cy="11106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968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>
                        <a:lnSpc>
                          <a:spcPts val="1230"/>
                        </a:lnSpc>
                      </a:pPr>
                      <a:r>
                        <a:rPr sz="1050" spc="-35" dirty="0">
                          <a:latin typeface="Verdana"/>
                          <a:cs typeface="Verdana"/>
                        </a:rPr>
                        <a:t>KID-</a:t>
                      </a:r>
                      <a:r>
                        <a:rPr sz="1050" spc="-45" dirty="0">
                          <a:latin typeface="Verdana"/>
                          <a:cs typeface="Verdana"/>
                        </a:rPr>
                        <a:t>X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spc="-80" dirty="0">
                          <a:latin typeface="Verdana"/>
                          <a:cs typeface="Verdana"/>
                        </a:rPr>
                        <a:t>100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85" dirty="0">
                          <a:latin typeface="Verdana"/>
                          <a:cs typeface="Verdana"/>
                        </a:rPr>
                        <a:t>110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120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130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140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3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108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5" dirty="0">
                          <a:latin typeface="Verdana"/>
                          <a:cs typeface="Verdana"/>
                        </a:rPr>
                        <a:t>67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94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78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9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(120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78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70" dirty="0">
                          <a:latin typeface="Verdana"/>
                          <a:cs typeface="Verdana"/>
                        </a:rPr>
                        <a:t>1,7</a:t>
                      </a:r>
                      <a:r>
                        <a:rPr sz="105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(120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9" name="object 9" descr="Une image contenant chaussures, chaussure de sport  Description générée automatiquement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3834" y="3539032"/>
            <a:ext cx="2107819" cy="982548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1777218" y="96393"/>
            <a:ext cx="396240" cy="36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1100" b="1" spc="-25" dirty="0">
                <a:solidFill>
                  <a:srgbClr val="FCFBFF"/>
                </a:solidFill>
                <a:latin typeface="Tahoma"/>
                <a:cs typeface="Tahoma"/>
              </a:rPr>
              <a:t>RE</a:t>
            </a:r>
            <a:endParaRPr sz="11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100" b="1" spc="55" dirty="0">
                <a:solidFill>
                  <a:srgbClr val="FCFBFF"/>
                </a:solidFill>
                <a:latin typeface="Tahoma"/>
                <a:cs typeface="Tahoma"/>
              </a:rPr>
              <a:t>NEW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076571" y="1500631"/>
            <a:ext cx="10731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L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28913" y="1500631"/>
            <a:ext cx="159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043296" y="148463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670417" y="1471041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8663178" y="1447800"/>
            <a:ext cx="2764155" cy="3416961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42545" algn="just">
              <a:lnSpc>
                <a:spcPct val="100000"/>
              </a:lnSpc>
              <a:spcBef>
                <a:spcPts val="425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80"/>
              </a:spcBef>
              <a:tabLst>
                <a:tab pos="2750820" algn="l"/>
              </a:tabLst>
            </a:pPr>
            <a:r>
              <a:rPr lang="cs-CZ" sz="1050" dirty="0" err="1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Hero</a:t>
            </a:r>
            <a:r>
              <a:rPr lang="cs-CZ" sz="1050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 </a:t>
            </a:r>
            <a:r>
              <a:rPr lang="cs-CZ" sz="1050" dirty="0" err="1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Jr</a:t>
            </a:r>
            <a:r>
              <a:rPr lang="cs-CZ" sz="1050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  s On </a:t>
            </a:r>
            <a:r>
              <a:rPr lang="cs-CZ" sz="1050" dirty="0" err="1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Trail</a:t>
            </a:r>
            <a:r>
              <a:rPr lang="cs-CZ" sz="1050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 profilem - s krátkým rockerem na špičce a </a:t>
            </a:r>
            <a:r>
              <a:rPr lang="cs-CZ" sz="1050" dirty="0" err="1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Oversized</a:t>
            </a:r>
            <a:r>
              <a:rPr lang="cs-CZ" sz="1050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 krojením jsou skvělé pro malé začínající a  mírně pokročilé lyžaře. Odlehčená Cap konstrukce s HD jádrem, které je vyztuženo skelnými vlákny přináší komfortní ovládání a učení prvních oblouků. Vyvážená kombinace snadného zahájení oblouku a jisté kontroly na hranách výrazně urychluje pokroky ve výuce. Progresivní flexe, která odpovídá délce lyže, poskytuje mladým lyžařům snadný, pohodlný a intuitivní výkon. Díky systému vázání KID-X je </a:t>
            </a:r>
            <a:r>
              <a:rPr lang="cs-CZ" sz="1050" dirty="0" err="1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je</a:t>
            </a:r>
            <a:r>
              <a:rPr lang="cs-CZ" sz="1050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 správné nastavení vázání velmi jednoduché </a:t>
            </a:r>
          </a:p>
          <a:p>
            <a:pPr marL="12700">
              <a:lnSpc>
                <a:spcPct val="100000"/>
              </a:lnSpc>
              <a:spcBef>
                <a:spcPts val="380"/>
              </a:spcBef>
              <a:tabLst>
                <a:tab pos="2750820" algn="l"/>
              </a:tabLst>
            </a:pPr>
            <a:r>
              <a:rPr sz="1050" u="sng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	</a:t>
            </a:r>
            <a:endParaRPr sz="1050" dirty="0">
              <a:latin typeface="Verdana"/>
              <a:cs typeface="Verdana"/>
            </a:endParaRPr>
          </a:p>
          <a:p>
            <a:pPr marL="48260">
              <a:lnSpc>
                <a:spcPct val="100000"/>
              </a:lnSpc>
              <a:spcBef>
                <a:spcPts val="240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lang="cs-CZ" sz="1000" b="1" spc="-50" dirty="0">
              <a:latin typeface="Tahoma"/>
              <a:cs typeface="Tahoma"/>
            </a:endParaRPr>
          </a:p>
          <a:p>
            <a:pPr marL="48260">
              <a:lnSpc>
                <a:spcPct val="100000"/>
              </a:lnSpc>
              <a:spcBef>
                <a:spcPts val="240"/>
              </a:spcBef>
            </a:pPr>
            <a:r>
              <a:rPr lang="cs-CZ" sz="1000" spc="-50" dirty="0">
                <a:latin typeface="Tahoma"/>
                <a:cs typeface="Tahoma"/>
              </a:rPr>
              <a:t>Začínající , mírně pokročilý malý lyžař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114671" y="2849067"/>
            <a:ext cx="148336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092319" y="2833116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6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5061584" y="4292346"/>
            <a:ext cx="2908935" cy="537210"/>
            <a:chOff x="5061584" y="4292346"/>
            <a:chExt cx="2908935" cy="537210"/>
          </a:xfrm>
        </p:grpSpPr>
        <p:sp>
          <p:nvSpPr>
            <p:cNvPr id="20" name="object 20"/>
            <p:cNvSpPr/>
            <p:nvPr/>
          </p:nvSpPr>
          <p:spPr>
            <a:xfrm>
              <a:off x="5064759" y="4295521"/>
              <a:ext cx="2817495" cy="10795"/>
            </a:xfrm>
            <a:custGeom>
              <a:avLst/>
              <a:gdLst/>
              <a:ahLst/>
              <a:cxnLst/>
              <a:rect l="l" t="t" r="r" b="b"/>
              <a:pathLst>
                <a:path w="2817495" h="10795">
                  <a:moveTo>
                    <a:pt x="0" y="0"/>
                  </a:moveTo>
                  <a:lnTo>
                    <a:pt x="2817114" y="1066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81925" y="4320248"/>
              <a:ext cx="688390" cy="509181"/>
            </a:xfrm>
            <a:prstGeom prst="rect">
              <a:avLst/>
            </a:prstGeom>
          </p:spPr>
        </p:pic>
      </p:grpSp>
      <p:grpSp>
        <p:nvGrpSpPr>
          <p:cNvPr id="22" name="object 22"/>
          <p:cNvGrpSpPr/>
          <p:nvPr/>
        </p:nvGrpSpPr>
        <p:grpSpPr>
          <a:xfrm>
            <a:off x="223824" y="2000504"/>
            <a:ext cx="2412365" cy="86995"/>
            <a:chOff x="223824" y="2000504"/>
            <a:chExt cx="2412365" cy="86995"/>
          </a:xfrm>
        </p:grpSpPr>
        <p:sp>
          <p:nvSpPr>
            <p:cNvPr id="23" name="object 23"/>
            <p:cNvSpPr/>
            <p:nvPr/>
          </p:nvSpPr>
          <p:spPr>
            <a:xfrm>
              <a:off x="223824" y="2000504"/>
              <a:ext cx="2412365" cy="86995"/>
            </a:xfrm>
            <a:custGeom>
              <a:avLst/>
              <a:gdLst/>
              <a:ahLst/>
              <a:cxnLst/>
              <a:rect l="l" t="t" r="r" b="b"/>
              <a:pathLst>
                <a:path w="2412365" h="86994">
                  <a:moveTo>
                    <a:pt x="2368499" y="0"/>
                  </a:moveTo>
                  <a:lnTo>
                    <a:pt x="43535" y="0"/>
                  </a:lnTo>
                  <a:lnTo>
                    <a:pt x="26593" y="3301"/>
                  </a:lnTo>
                  <a:lnTo>
                    <a:pt x="12763" y="12700"/>
                  </a:lnTo>
                  <a:lnTo>
                    <a:pt x="3428" y="26543"/>
                  </a:lnTo>
                  <a:lnTo>
                    <a:pt x="0" y="43434"/>
                  </a:lnTo>
                  <a:lnTo>
                    <a:pt x="3428" y="60451"/>
                  </a:lnTo>
                  <a:lnTo>
                    <a:pt x="12763" y="74295"/>
                  </a:lnTo>
                  <a:lnTo>
                    <a:pt x="26593" y="83566"/>
                  </a:lnTo>
                  <a:lnTo>
                    <a:pt x="43535" y="86995"/>
                  </a:lnTo>
                  <a:lnTo>
                    <a:pt x="2368499" y="86995"/>
                  </a:lnTo>
                  <a:lnTo>
                    <a:pt x="2385517" y="83566"/>
                  </a:lnTo>
                  <a:lnTo>
                    <a:pt x="2399360" y="74295"/>
                  </a:lnTo>
                  <a:lnTo>
                    <a:pt x="2408631" y="60451"/>
                  </a:lnTo>
                  <a:lnTo>
                    <a:pt x="2412060" y="43434"/>
                  </a:lnTo>
                  <a:lnTo>
                    <a:pt x="2408631" y="26543"/>
                  </a:lnTo>
                  <a:lnTo>
                    <a:pt x="2399360" y="12700"/>
                  </a:lnTo>
                  <a:lnTo>
                    <a:pt x="2385517" y="3301"/>
                  </a:lnTo>
                  <a:lnTo>
                    <a:pt x="2368499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47053" y="2013204"/>
              <a:ext cx="684530" cy="61594"/>
            </a:xfrm>
            <a:custGeom>
              <a:avLst/>
              <a:gdLst/>
              <a:ahLst/>
              <a:cxnLst/>
              <a:rect l="l" t="t" r="r" b="b"/>
              <a:pathLst>
                <a:path w="684530" h="61594">
                  <a:moveTo>
                    <a:pt x="660374" y="0"/>
                  </a:moveTo>
                  <a:lnTo>
                    <a:pt x="23596" y="0"/>
                  </a:lnTo>
                  <a:lnTo>
                    <a:pt x="14401" y="2286"/>
                  </a:lnTo>
                  <a:lnTo>
                    <a:pt x="6908" y="8890"/>
                  </a:lnTo>
                  <a:lnTo>
                    <a:pt x="1854" y="18669"/>
                  </a:lnTo>
                  <a:lnTo>
                    <a:pt x="0" y="30480"/>
                  </a:lnTo>
                  <a:lnTo>
                    <a:pt x="1854" y="42418"/>
                  </a:lnTo>
                  <a:lnTo>
                    <a:pt x="6908" y="52197"/>
                  </a:lnTo>
                  <a:lnTo>
                    <a:pt x="14401" y="58800"/>
                  </a:lnTo>
                  <a:lnTo>
                    <a:pt x="23596" y="61087"/>
                  </a:lnTo>
                  <a:lnTo>
                    <a:pt x="660374" y="61087"/>
                  </a:lnTo>
                  <a:lnTo>
                    <a:pt x="669556" y="58800"/>
                  </a:lnTo>
                  <a:lnTo>
                    <a:pt x="677049" y="52197"/>
                  </a:lnTo>
                  <a:lnTo>
                    <a:pt x="682104" y="42418"/>
                  </a:lnTo>
                  <a:lnTo>
                    <a:pt x="683958" y="30480"/>
                  </a:lnTo>
                  <a:lnTo>
                    <a:pt x="682104" y="18669"/>
                  </a:lnTo>
                  <a:lnTo>
                    <a:pt x="677049" y="8890"/>
                  </a:lnTo>
                  <a:lnTo>
                    <a:pt x="669556" y="2286"/>
                  </a:lnTo>
                  <a:lnTo>
                    <a:pt x="660374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223824" y="2270760"/>
            <a:ext cx="2412365" cy="87630"/>
            <a:chOff x="223824" y="2270760"/>
            <a:chExt cx="2412365" cy="87630"/>
          </a:xfrm>
        </p:grpSpPr>
        <p:sp>
          <p:nvSpPr>
            <p:cNvPr id="26" name="object 26"/>
            <p:cNvSpPr/>
            <p:nvPr/>
          </p:nvSpPr>
          <p:spPr>
            <a:xfrm>
              <a:off x="223824" y="2270760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99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63" y="12700"/>
                  </a:lnTo>
                  <a:lnTo>
                    <a:pt x="3428" y="26542"/>
                  </a:lnTo>
                  <a:lnTo>
                    <a:pt x="0" y="43561"/>
                  </a:lnTo>
                  <a:lnTo>
                    <a:pt x="3428" y="60451"/>
                  </a:lnTo>
                  <a:lnTo>
                    <a:pt x="12763" y="74294"/>
                  </a:lnTo>
                  <a:lnTo>
                    <a:pt x="26593" y="83692"/>
                  </a:lnTo>
                  <a:lnTo>
                    <a:pt x="43535" y="87122"/>
                  </a:lnTo>
                  <a:lnTo>
                    <a:pt x="2368499" y="87122"/>
                  </a:lnTo>
                  <a:lnTo>
                    <a:pt x="2385517" y="83692"/>
                  </a:lnTo>
                  <a:lnTo>
                    <a:pt x="2399360" y="74294"/>
                  </a:lnTo>
                  <a:lnTo>
                    <a:pt x="2408631" y="60451"/>
                  </a:lnTo>
                  <a:lnTo>
                    <a:pt x="2412060" y="43561"/>
                  </a:lnTo>
                  <a:lnTo>
                    <a:pt x="2408631" y="26542"/>
                  </a:lnTo>
                  <a:lnTo>
                    <a:pt x="2399360" y="12700"/>
                  </a:lnTo>
                  <a:lnTo>
                    <a:pt x="2385517" y="3428"/>
                  </a:lnTo>
                  <a:lnTo>
                    <a:pt x="2368499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995032" y="2283841"/>
              <a:ext cx="870585" cy="61594"/>
            </a:xfrm>
            <a:custGeom>
              <a:avLst/>
              <a:gdLst/>
              <a:ahLst/>
              <a:cxnLst/>
              <a:rect l="l" t="t" r="r" b="b"/>
              <a:pathLst>
                <a:path w="870585" h="61594">
                  <a:moveTo>
                    <a:pt x="839355" y="0"/>
                  </a:moveTo>
                  <a:lnTo>
                    <a:pt x="30594" y="0"/>
                  </a:lnTo>
                  <a:lnTo>
                    <a:pt x="18681" y="2412"/>
                  </a:lnTo>
                  <a:lnTo>
                    <a:pt x="8966" y="8889"/>
                  </a:lnTo>
                  <a:lnTo>
                    <a:pt x="2412" y="18669"/>
                  </a:lnTo>
                  <a:lnTo>
                    <a:pt x="0" y="30480"/>
                  </a:lnTo>
                  <a:lnTo>
                    <a:pt x="2412" y="42418"/>
                  </a:lnTo>
                  <a:lnTo>
                    <a:pt x="8966" y="52197"/>
                  </a:lnTo>
                  <a:lnTo>
                    <a:pt x="18681" y="58800"/>
                  </a:lnTo>
                  <a:lnTo>
                    <a:pt x="30594" y="61087"/>
                  </a:lnTo>
                  <a:lnTo>
                    <a:pt x="839355" y="61087"/>
                  </a:lnTo>
                  <a:lnTo>
                    <a:pt x="851166" y="58800"/>
                  </a:lnTo>
                  <a:lnTo>
                    <a:pt x="860945" y="52197"/>
                  </a:lnTo>
                  <a:lnTo>
                    <a:pt x="867549" y="42418"/>
                  </a:lnTo>
                  <a:lnTo>
                    <a:pt x="869962" y="30480"/>
                  </a:lnTo>
                  <a:lnTo>
                    <a:pt x="867549" y="18669"/>
                  </a:lnTo>
                  <a:lnTo>
                    <a:pt x="860945" y="8889"/>
                  </a:lnTo>
                  <a:lnTo>
                    <a:pt x="851166" y="2412"/>
                  </a:lnTo>
                  <a:lnTo>
                    <a:pt x="839355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1150111" y="2094357"/>
            <a:ext cx="5588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75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59130" y="2095880"/>
            <a:ext cx="24574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072767" y="2095880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82930" y="2365628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187602" y="2365628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044700" y="2365628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43027" y="2676270"/>
            <a:ext cx="93726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V Á Z Á N Í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000" spc="-10" dirty="0">
                <a:latin typeface="Verdana"/>
                <a:cs typeface="Verdana"/>
              </a:rPr>
              <a:t>FCKKK01</a:t>
            </a:r>
            <a:endParaRPr sz="1000" dirty="0">
              <a:latin typeface="Verdana"/>
              <a:cs typeface="Verdana"/>
            </a:endParaRPr>
          </a:p>
          <a:p>
            <a:pPr marL="12700" marR="12700">
              <a:lnSpc>
                <a:spcPct val="100000"/>
              </a:lnSpc>
            </a:pPr>
            <a:r>
              <a:rPr sz="1000" spc="-25" dirty="0">
                <a:latin typeface="Verdana"/>
                <a:cs typeface="Verdana"/>
              </a:rPr>
              <a:t>KID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dirty="0">
                <a:latin typeface="Verdana"/>
                <a:cs typeface="Verdana"/>
              </a:rPr>
              <a:t>4</a:t>
            </a:r>
            <a:r>
              <a:rPr sz="1000" spc="-75" dirty="0">
                <a:latin typeface="Verdana"/>
                <a:cs typeface="Verdana"/>
              </a:rPr>
              <a:t> </a:t>
            </a:r>
            <a:r>
              <a:rPr sz="1000" spc="50" dirty="0">
                <a:latin typeface="Verdana"/>
                <a:cs typeface="Verdana"/>
              </a:rPr>
              <a:t>GW</a:t>
            </a:r>
            <a:r>
              <a:rPr sz="1000" spc="-70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B76 </a:t>
            </a:r>
            <a:r>
              <a:rPr sz="1000" spc="-10" dirty="0">
                <a:latin typeface="Verdana"/>
                <a:cs typeface="Verdana"/>
              </a:rPr>
              <a:t>BLACK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241985" y="2631567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5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692006" y="54864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8711945" y="5470525"/>
            <a:ext cx="2056764" cy="1099660"/>
          </a:xfrm>
          <a:prstGeom prst="rect">
            <a:avLst/>
          </a:prstGeom>
        </p:spPr>
        <p:txBody>
          <a:bodyPr vert="horz" wrap="square" lIns="0" tIns="93345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735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685"/>
              </a:spcBef>
              <a:buFont typeface="Tahoma"/>
              <a:buChar char="►"/>
              <a:tabLst>
                <a:tab pos="177800" algn="l"/>
              </a:tabLst>
            </a:pPr>
            <a:r>
              <a:rPr sz="1050" dirty="0">
                <a:latin typeface="Verdana"/>
                <a:cs typeface="Verdana"/>
              </a:rPr>
              <a:t>Carving</a:t>
            </a:r>
            <a:r>
              <a:rPr sz="1050" spc="-65" dirty="0">
                <a:latin typeface="Verdana"/>
                <a:cs typeface="Verdana"/>
              </a:rPr>
              <a:t> 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8435" algn="l"/>
              </a:tabLst>
            </a:pPr>
            <a:r>
              <a:rPr lang="cs-CZ" sz="1050" dirty="0">
                <a:latin typeface="Verdana"/>
                <a:cs typeface="Verdana"/>
              </a:rPr>
              <a:t>Snadné používání</a:t>
            </a: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8435" algn="l"/>
              </a:tabLst>
            </a:pPr>
            <a:r>
              <a:rPr sz="1050" spc="-10" dirty="0" err="1">
                <a:latin typeface="Verdana"/>
                <a:cs typeface="Verdana"/>
              </a:rPr>
              <a:t>Progres</a:t>
            </a:r>
            <a:r>
              <a:rPr lang="cs-CZ" sz="1050" spc="-10" dirty="0" err="1">
                <a:latin typeface="Verdana"/>
                <a:cs typeface="Verdana"/>
              </a:rPr>
              <a:t>ivní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8435" algn="l"/>
              </a:tabLst>
            </a:pPr>
            <a:r>
              <a:rPr lang="cs-CZ" sz="1050" spc="-10" dirty="0">
                <a:latin typeface="Verdana"/>
                <a:cs typeface="Verdana"/>
              </a:rPr>
              <a:t>Komfortní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113782" y="3017665"/>
            <a:ext cx="1035050" cy="60198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34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60" dirty="0">
                <a:latin typeface="Verdana"/>
                <a:cs typeface="Verdana"/>
              </a:rPr>
              <a:t>HD</a:t>
            </a:r>
            <a:r>
              <a:rPr sz="1050" spc="-11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core</a:t>
            </a:r>
            <a:endParaRPr sz="105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-10" dirty="0">
                <a:latin typeface="Verdana"/>
                <a:cs typeface="Verdana"/>
              </a:rPr>
              <a:t>Fiberglass</a:t>
            </a:r>
            <a:endParaRPr sz="105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Cap</a:t>
            </a:r>
            <a:r>
              <a:rPr sz="1050" spc="-3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sidewall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537452" y="3048380"/>
            <a:ext cx="85915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Tip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537452" y="3624833"/>
            <a:ext cx="138303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-10" dirty="0">
                <a:latin typeface="Verdana"/>
                <a:cs typeface="Verdana"/>
              </a:rPr>
              <a:t>Oversized</a:t>
            </a:r>
            <a:r>
              <a:rPr sz="1050" spc="-3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pic>
        <p:nvPicPr>
          <p:cNvPr id="41" name="object 4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39309" y="3344062"/>
            <a:ext cx="918733" cy="167355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647560" y="3776649"/>
            <a:ext cx="1084097" cy="425272"/>
          </a:xfrm>
          <a:prstGeom prst="rect">
            <a:avLst/>
          </a:prstGeom>
        </p:spPr>
      </p:pic>
      <p:sp>
        <p:nvSpPr>
          <p:cNvPr id="43" name="object 43"/>
          <p:cNvSpPr txBox="1"/>
          <p:nvPr/>
        </p:nvSpPr>
        <p:spPr>
          <a:xfrm>
            <a:off x="5113782" y="615315"/>
            <a:ext cx="4455795" cy="427990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1100" b="1" i="1" spc="-90" dirty="0">
                <a:latin typeface="Verdana"/>
                <a:cs typeface="Verdana"/>
              </a:rPr>
              <a:t>T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40" dirty="0">
                <a:latin typeface="Verdana"/>
                <a:cs typeface="Verdana"/>
              </a:rPr>
              <a:t>h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e</a:t>
            </a:r>
            <a:r>
              <a:rPr sz="1100" b="1" i="1" spc="490" dirty="0">
                <a:latin typeface="Verdana"/>
                <a:cs typeface="Verdana"/>
              </a:rPr>
              <a:t> </a:t>
            </a:r>
            <a:r>
              <a:rPr sz="1100" b="1" i="1" spc="-30" dirty="0">
                <a:latin typeface="Verdana"/>
                <a:cs typeface="Verdana"/>
              </a:rPr>
              <a:t>p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e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95" dirty="0">
                <a:latin typeface="Verdana"/>
                <a:cs typeface="Verdana"/>
              </a:rPr>
              <a:t>r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f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45" dirty="0">
                <a:latin typeface="Verdana"/>
                <a:cs typeface="Verdana"/>
              </a:rPr>
              <a:t>o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95" dirty="0">
                <a:latin typeface="Verdana"/>
                <a:cs typeface="Verdana"/>
              </a:rPr>
              <a:t>r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m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a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35" dirty="0">
                <a:latin typeface="Verdana"/>
                <a:cs typeface="Verdana"/>
              </a:rPr>
              <a:t>n</a:t>
            </a:r>
            <a:r>
              <a:rPr sz="1100" b="1" i="1" spc="-9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t</a:t>
            </a:r>
            <a:r>
              <a:rPr sz="1100" b="1" i="1" spc="470" dirty="0">
                <a:latin typeface="Verdana"/>
                <a:cs typeface="Verdana"/>
              </a:rPr>
              <a:t> </a:t>
            </a:r>
            <a:r>
              <a:rPr sz="1100" b="1" i="1" spc="-20" dirty="0">
                <a:latin typeface="Verdana"/>
                <a:cs typeface="Verdana"/>
              </a:rPr>
              <a:t>c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a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95" dirty="0">
                <a:latin typeface="Verdana"/>
                <a:cs typeface="Verdana"/>
              </a:rPr>
              <a:t>r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85" dirty="0">
                <a:latin typeface="Verdana"/>
                <a:cs typeface="Verdana"/>
              </a:rPr>
              <a:t>v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i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40" dirty="0">
                <a:latin typeface="Verdana"/>
                <a:cs typeface="Verdana"/>
              </a:rPr>
              <a:t>n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g</a:t>
            </a:r>
            <a:r>
              <a:rPr sz="1100" b="1" i="1" spc="465" dirty="0">
                <a:latin typeface="Verdana"/>
                <a:cs typeface="Verdana"/>
              </a:rPr>
              <a:t> </a:t>
            </a:r>
            <a:r>
              <a:rPr sz="1100" b="1" i="1" spc="-85" dirty="0">
                <a:latin typeface="Verdana"/>
                <a:cs typeface="Verdana"/>
              </a:rPr>
              <a:t>s </a:t>
            </a:r>
            <a:r>
              <a:rPr sz="1100" b="1" i="1" spc="-60" dirty="0">
                <a:latin typeface="Verdana"/>
                <a:cs typeface="Verdana"/>
              </a:rPr>
              <a:t>k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i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s</a:t>
            </a:r>
            <a:r>
              <a:rPr sz="1100" b="1" i="1" spc="475" dirty="0">
                <a:latin typeface="Verdana"/>
                <a:cs typeface="Verdana"/>
              </a:rPr>
              <a:t> </a:t>
            </a:r>
            <a:r>
              <a:rPr sz="1100" b="1" i="1" spc="-35" dirty="0">
                <a:latin typeface="Verdana"/>
                <a:cs typeface="Verdana"/>
              </a:rPr>
              <a:t>t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o</a:t>
            </a:r>
            <a:r>
              <a:rPr sz="1100" b="1" i="1" spc="60" dirty="0">
                <a:latin typeface="Verdana"/>
                <a:cs typeface="Verdana"/>
              </a:rPr>
              <a:t>  </a:t>
            </a:r>
            <a:r>
              <a:rPr sz="1100" b="1" i="1" spc="-40" dirty="0">
                <a:latin typeface="Verdana"/>
                <a:cs typeface="Verdana"/>
              </a:rPr>
              <a:t>h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e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l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p</a:t>
            </a:r>
            <a:endParaRPr sz="11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sz="1100" b="1" i="1" spc="-60" dirty="0">
                <a:latin typeface="Verdana"/>
                <a:cs typeface="Verdana"/>
              </a:rPr>
              <a:t>k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i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20" dirty="0">
                <a:latin typeface="Verdana"/>
                <a:cs typeface="Verdana"/>
              </a:rPr>
              <a:t>d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s</a:t>
            </a:r>
            <a:r>
              <a:rPr sz="1100" b="1" i="1" spc="430" dirty="0">
                <a:latin typeface="Verdana"/>
                <a:cs typeface="Verdana"/>
              </a:rPr>
              <a:t> </a:t>
            </a:r>
            <a:r>
              <a:rPr sz="1100" b="1" i="1" spc="-35" dirty="0">
                <a:latin typeface="Verdana"/>
                <a:cs typeface="Verdana"/>
              </a:rPr>
              <a:t>t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o</a:t>
            </a:r>
            <a:r>
              <a:rPr sz="1100" b="1" i="1" spc="60" dirty="0">
                <a:latin typeface="Verdana"/>
                <a:cs typeface="Verdana"/>
              </a:rPr>
              <a:t>  </a:t>
            </a:r>
            <a:r>
              <a:rPr sz="1100" b="1" i="1" spc="-30" dirty="0">
                <a:latin typeface="Verdana"/>
                <a:cs typeface="Verdana"/>
              </a:rPr>
              <a:t>p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95" dirty="0">
                <a:latin typeface="Verdana"/>
                <a:cs typeface="Verdana"/>
              </a:rPr>
              <a:t>r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45" dirty="0">
                <a:latin typeface="Verdana"/>
                <a:cs typeface="Verdana"/>
              </a:rPr>
              <a:t>o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g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95" dirty="0">
                <a:latin typeface="Verdana"/>
                <a:cs typeface="Verdana"/>
              </a:rPr>
              <a:t>r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e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85" dirty="0">
                <a:latin typeface="Verdana"/>
                <a:cs typeface="Verdana"/>
              </a:rPr>
              <a:t>s s </a:t>
            </a:r>
            <a:r>
              <a:rPr sz="1100" b="1" i="1" spc="-50" dirty="0">
                <a:latin typeface="Verdana"/>
                <a:cs typeface="Verdana"/>
              </a:rPr>
              <a:t>.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89128" y="5323243"/>
            <a:ext cx="2682875" cy="1045799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57785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455"/>
              </a:spcBef>
            </a:pP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135" dirty="0">
                <a:latin typeface="Tahoma"/>
                <a:cs typeface="Tahoma"/>
              </a:rPr>
              <a:t>  </a:t>
            </a:r>
            <a:r>
              <a:rPr sz="1000" b="1" dirty="0">
                <a:latin typeface="Tahoma"/>
                <a:cs typeface="Tahoma"/>
              </a:rPr>
              <a:t>K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0" dirty="0">
                <a:latin typeface="Tahoma"/>
                <a:cs typeface="Tahoma"/>
              </a:rPr>
              <a:t>D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120" dirty="0">
                <a:latin typeface="Tahoma"/>
                <a:cs typeface="Tahoma"/>
              </a:rPr>
              <a:t> 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G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" dirty="0">
                <a:latin typeface="Tahoma"/>
                <a:cs typeface="Tahoma"/>
              </a:rPr>
              <a:t>E</a:t>
            </a:r>
            <a:r>
              <a:rPr lang="cs-CZ" sz="1000" b="1" spc="5" dirty="0">
                <a:latin typeface="Tahoma"/>
                <a:cs typeface="Tahoma"/>
              </a:rPr>
              <a:t> </a:t>
            </a:r>
          </a:p>
          <a:p>
            <a:pPr marL="86995">
              <a:lnSpc>
                <a:spcPct val="100000"/>
              </a:lnSpc>
              <a:spcBef>
                <a:spcPts val="455"/>
              </a:spcBef>
            </a:pPr>
            <a:r>
              <a:rPr lang="cs-CZ" sz="1000" i="1" spc="-50" dirty="0">
                <a:latin typeface="Verdana"/>
                <a:cs typeface="Verdana"/>
              </a:rPr>
              <a:t>Nejlepší set pro výuku lyžování dětí, který  pomůže při zlepšení a  získání jistoty. Design je podobný slavným závodním lyžím </a:t>
            </a:r>
            <a:r>
              <a:rPr lang="cs-CZ" sz="1000" i="1" spc="-50" dirty="0" err="1">
                <a:latin typeface="Verdana"/>
                <a:cs typeface="Verdana"/>
              </a:rPr>
              <a:t>Hero</a:t>
            </a:r>
            <a:r>
              <a:rPr lang="cs-CZ" sz="1000" i="1" spc="-50" dirty="0">
                <a:latin typeface="Verdana"/>
                <a:cs typeface="Verdana"/>
              </a:rPr>
              <a:t>. </a:t>
            </a:r>
            <a:endParaRPr sz="1000" dirty="0">
              <a:latin typeface="Tahoma"/>
              <a:cs typeface="Tahoma"/>
            </a:endParaRPr>
          </a:p>
          <a:p>
            <a:pPr marL="73660">
              <a:lnSpc>
                <a:spcPct val="100000"/>
              </a:lnSpc>
            </a:pPr>
            <a:r>
              <a:rPr lang="cs-CZ" sz="1000" b="1" i="1" spc="-85" dirty="0">
                <a:solidFill>
                  <a:srgbClr val="7E7E7E"/>
                </a:solidFill>
                <a:latin typeface="Verdana"/>
                <a:cs typeface="Verdana"/>
              </a:rPr>
              <a:t>Zapojte své smysly</a:t>
            </a:r>
            <a:r>
              <a:rPr lang="pt-BR" sz="1000" b="1" i="1" spc="-50" dirty="0">
                <a:solidFill>
                  <a:srgbClr val="7E7E7E"/>
                </a:solidFill>
                <a:latin typeface="Verdana"/>
                <a:cs typeface="Verdana"/>
              </a:rPr>
              <a:t>.</a:t>
            </a:r>
            <a:endParaRPr lang="pt-BR" sz="10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43732" y="1293798"/>
            <a:ext cx="461721" cy="54643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69207" y="1293798"/>
            <a:ext cx="461721" cy="54643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43636" y="244220"/>
            <a:ext cx="219265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7E7E7E"/>
                </a:solidFill>
                <a:latin typeface="Verdana"/>
                <a:cs typeface="Verdana"/>
              </a:rPr>
              <a:t>JUNIOR</a:t>
            </a:r>
            <a:r>
              <a:rPr sz="1100" spc="-3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3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60" dirty="0">
                <a:solidFill>
                  <a:srgbClr val="7E7E7E"/>
                </a:solidFill>
                <a:latin typeface="Verdana"/>
                <a:cs typeface="Verdana"/>
              </a:rPr>
              <a:t>–</a:t>
            </a:r>
            <a:r>
              <a:rPr sz="1100" spc="-2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7E7E7E"/>
                </a:solidFill>
                <a:latin typeface="Verdana"/>
                <a:cs typeface="Verdana"/>
              </a:rPr>
              <a:t>ALL</a:t>
            </a:r>
            <a:r>
              <a:rPr sz="1100" spc="-5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MOUNTAIN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3636" y="405765"/>
            <a:ext cx="1692910" cy="9315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S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3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70" dirty="0">
                <a:solidFill>
                  <a:srgbClr val="030505"/>
                </a:solidFill>
                <a:latin typeface="Tahoma"/>
                <a:cs typeface="Tahoma"/>
              </a:rPr>
              <a:t>N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0" dirty="0">
                <a:solidFill>
                  <a:srgbClr val="030505"/>
                </a:solidFill>
                <a:latin typeface="Tahoma"/>
                <a:cs typeface="Tahoma"/>
              </a:rPr>
              <a:t>D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3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50" dirty="0">
                <a:solidFill>
                  <a:srgbClr val="030505"/>
                </a:solidFill>
                <a:latin typeface="Tahoma"/>
                <a:cs typeface="Tahoma"/>
              </a:rPr>
              <a:t>R </a:t>
            </a:r>
            <a:r>
              <a:rPr sz="2400" b="1" spc="95" dirty="0">
                <a:solidFill>
                  <a:srgbClr val="030505"/>
                </a:solidFill>
                <a:latin typeface="Tahoma"/>
                <a:cs typeface="Tahoma"/>
              </a:rPr>
              <a:t>J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50" dirty="0">
                <a:solidFill>
                  <a:srgbClr val="030505"/>
                </a:solidFill>
                <a:latin typeface="Tahoma"/>
                <a:cs typeface="Tahoma"/>
              </a:rPr>
              <a:t>R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RAPJC02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3636" y="1470736"/>
            <a:ext cx="1520190" cy="6978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Verdana"/>
                <a:cs typeface="Verdana"/>
              </a:rPr>
              <a:t>RRPJC02</a:t>
            </a:r>
            <a:r>
              <a:rPr sz="1100" spc="5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SENDER</a:t>
            </a:r>
            <a:r>
              <a:rPr sz="1100" spc="7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JR </a:t>
            </a:r>
            <a:r>
              <a:rPr sz="1100" dirty="0">
                <a:latin typeface="Verdana"/>
                <a:cs typeface="Verdana"/>
              </a:rPr>
              <a:t>XPRESS</a:t>
            </a:r>
            <a:r>
              <a:rPr sz="1100" spc="-10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JR</a:t>
            </a:r>
            <a:r>
              <a:rPr sz="1100" spc="-90" dirty="0">
                <a:latin typeface="Verdana"/>
                <a:cs typeface="Verdana"/>
              </a:rPr>
              <a:t> </a:t>
            </a:r>
            <a:r>
              <a:rPr sz="1100" spc="-65" dirty="0">
                <a:latin typeface="Verdana"/>
                <a:cs typeface="Verdana"/>
              </a:rPr>
              <a:t>7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lang="cs-CZ" sz="1100" b="1" spc="-50" dirty="0">
                <a:latin typeface="Tahoma"/>
                <a:cs typeface="Tahoma"/>
              </a:rPr>
              <a:t>5 690,- </a:t>
            </a:r>
            <a:r>
              <a:rPr sz="1100" b="1" spc="150" dirty="0">
                <a:latin typeface="Tahoma"/>
                <a:cs typeface="Tahoma"/>
              </a:rPr>
              <a:t> </a:t>
            </a:r>
            <a:r>
              <a:rPr sz="1100" spc="-10" dirty="0">
                <a:latin typeface="Verdana"/>
                <a:cs typeface="Verdana"/>
              </a:rPr>
              <a:t>RRPJC01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SENDER</a:t>
            </a:r>
            <a:r>
              <a:rPr sz="1100" spc="-1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JR </a:t>
            </a:r>
            <a:r>
              <a:rPr sz="1100" spc="-45" dirty="0">
                <a:latin typeface="Verdana"/>
                <a:cs typeface="Verdana"/>
              </a:rPr>
              <a:t>KID-</a:t>
            </a:r>
            <a:r>
              <a:rPr sz="1100" spc="-30" dirty="0">
                <a:latin typeface="Verdana"/>
                <a:cs typeface="Verdana"/>
              </a:rPr>
              <a:t>X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95" dirty="0">
                <a:latin typeface="Verdana"/>
                <a:cs typeface="Verdana"/>
              </a:rPr>
              <a:t> </a:t>
            </a:r>
            <a:r>
              <a:rPr lang="cs-CZ" sz="1100" b="1" spc="-105" dirty="0">
                <a:latin typeface="Tahoma"/>
                <a:cs typeface="Tahoma"/>
              </a:rPr>
              <a:t>4 990,- </a:t>
            </a:r>
            <a:endParaRPr sz="1100" dirty="0">
              <a:latin typeface="Tahoma"/>
              <a:cs typeface="Tahoma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5092319" y="1718918"/>
          <a:ext cx="2816860" cy="11099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168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>
                        <a:lnSpc>
                          <a:spcPts val="1230"/>
                        </a:lnSpc>
                      </a:pPr>
                      <a:r>
                        <a:rPr sz="1050" spc="-35" dirty="0">
                          <a:latin typeface="Verdana"/>
                          <a:cs typeface="Verdana"/>
                        </a:rPr>
                        <a:t>KID-</a:t>
                      </a:r>
                      <a:r>
                        <a:rPr sz="1050" spc="-45" dirty="0">
                          <a:latin typeface="Verdana"/>
                          <a:cs typeface="Verdana"/>
                        </a:rPr>
                        <a:t>X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4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X-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PRESS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JR</a:t>
                      </a:r>
                      <a:r>
                        <a:rPr sz="1050" spc="-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spc="-80" dirty="0">
                          <a:latin typeface="Verdana"/>
                          <a:cs typeface="Verdana"/>
                        </a:rPr>
                        <a:t>104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85" dirty="0">
                          <a:latin typeface="Verdana"/>
                          <a:cs typeface="Verdana"/>
                        </a:rPr>
                        <a:t>110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04" dirty="0">
                          <a:latin typeface="Verdana"/>
                          <a:cs typeface="Verdana"/>
                        </a:rPr>
                        <a:t>116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122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128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140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3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106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74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98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85" dirty="0">
                          <a:latin typeface="Verdana"/>
                          <a:cs typeface="Verdana"/>
                        </a:rPr>
                        <a:t>11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(128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78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55" dirty="0">
                          <a:latin typeface="Verdana"/>
                          <a:cs typeface="Verdana"/>
                        </a:rPr>
                        <a:t>1,8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17145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8" name="object 8"/>
          <p:cNvGrpSpPr/>
          <p:nvPr/>
        </p:nvGrpSpPr>
        <p:grpSpPr>
          <a:xfrm>
            <a:off x="221221" y="2350135"/>
            <a:ext cx="2412365" cy="87630"/>
            <a:chOff x="221221" y="2350135"/>
            <a:chExt cx="2412365" cy="87630"/>
          </a:xfrm>
        </p:grpSpPr>
        <p:sp>
          <p:nvSpPr>
            <p:cNvPr id="9" name="object 9"/>
            <p:cNvSpPr/>
            <p:nvPr/>
          </p:nvSpPr>
          <p:spPr>
            <a:xfrm>
              <a:off x="221221" y="2350135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562" y="0"/>
                  </a:moveTo>
                  <a:lnTo>
                    <a:pt x="43535" y="0"/>
                  </a:lnTo>
                  <a:lnTo>
                    <a:pt x="26581" y="3428"/>
                  </a:lnTo>
                  <a:lnTo>
                    <a:pt x="12750" y="12700"/>
                  </a:lnTo>
                  <a:lnTo>
                    <a:pt x="3416" y="26542"/>
                  </a:lnTo>
                  <a:lnTo>
                    <a:pt x="0" y="43561"/>
                  </a:lnTo>
                  <a:lnTo>
                    <a:pt x="3416" y="60451"/>
                  </a:lnTo>
                  <a:lnTo>
                    <a:pt x="12750" y="74294"/>
                  </a:lnTo>
                  <a:lnTo>
                    <a:pt x="26581" y="83692"/>
                  </a:lnTo>
                  <a:lnTo>
                    <a:pt x="43535" y="87122"/>
                  </a:lnTo>
                  <a:lnTo>
                    <a:pt x="2368562" y="87122"/>
                  </a:lnTo>
                  <a:lnTo>
                    <a:pt x="2385453" y="83692"/>
                  </a:lnTo>
                  <a:lnTo>
                    <a:pt x="2399296" y="74294"/>
                  </a:lnTo>
                  <a:lnTo>
                    <a:pt x="2408567" y="60451"/>
                  </a:lnTo>
                  <a:lnTo>
                    <a:pt x="2411996" y="43561"/>
                  </a:lnTo>
                  <a:lnTo>
                    <a:pt x="2408567" y="26542"/>
                  </a:lnTo>
                  <a:lnTo>
                    <a:pt x="2399296" y="12700"/>
                  </a:lnTo>
                  <a:lnTo>
                    <a:pt x="2385453" y="3428"/>
                  </a:lnTo>
                  <a:lnTo>
                    <a:pt x="2368562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23772" y="2363089"/>
              <a:ext cx="887094" cy="61594"/>
            </a:xfrm>
            <a:custGeom>
              <a:avLst/>
              <a:gdLst/>
              <a:ahLst/>
              <a:cxnLst/>
              <a:rect l="l" t="t" r="r" b="b"/>
              <a:pathLst>
                <a:path w="887094" h="61594">
                  <a:moveTo>
                    <a:pt x="856462" y="0"/>
                  </a:moveTo>
                  <a:lnTo>
                    <a:pt x="30594" y="0"/>
                  </a:lnTo>
                  <a:lnTo>
                    <a:pt x="18681" y="2412"/>
                  </a:lnTo>
                  <a:lnTo>
                    <a:pt x="8966" y="9016"/>
                  </a:lnTo>
                  <a:lnTo>
                    <a:pt x="2400" y="18796"/>
                  </a:lnTo>
                  <a:lnTo>
                    <a:pt x="0" y="30607"/>
                  </a:lnTo>
                  <a:lnTo>
                    <a:pt x="2400" y="42545"/>
                  </a:lnTo>
                  <a:lnTo>
                    <a:pt x="8966" y="52324"/>
                  </a:lnTo>
                  <a:lnTo>
                    <a:pt x="18681" y="58800"/>
                  </a:lnTo>
                  <a:lnTo>
                    <a:pt x="30594" y="61213"/>
                  </a:lnTo>
                  <a:lnTo>
                    <a:pt x="856462" y="61213"/>
                  </a:lnTo>
                  <a:lnTo>
                    <a:pt x="868400" y="58800"/>
                  </a:lnTo>
                  <a:lnTo>
                    <a:pt x="878052" y="52324"/>
                  </a:lnTo>
                  <a:lnTo>
                    <a:pt x="884656" y="42545"/>
                  </a:lnTo>
                  <a:lnTo>
                    <a:pt x="887069" y="30607"/>
                  </a:lnTo>
                  <a:lnTo>
                    <a:pt x="884656" y="18796"/>
                  </a:lnTo>
                  <a:lnTo>
                    <a:pt x="878052" y="9016"/>
                  </a:lnTo>
                  <a:lnTo>
                    <a:pt x="868400" y="2412"/>
                  </a:lnTo>
                  <a:lnTo>
                    <a:pt x="856462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221221" y="2620391"/>
            <a:ext cx="2412365" cy="87630"/>
            <a:chOff x="221221" y="2620391"/>
            <a:chExt cx="2412365" cy="87630"/>
          </a:xfrm>
        </p:grpSpPr>
        <p:sp>
          <p:nvSpPr>
            <p:cNvPr id="12" name="object 12"/>
            <p:cNvSpPr/>
            <p:nvPr/>
          </p:nvSpPr>
          <p:spPr>
            <a:xfrm>
              <a:off x="221221" y="2620391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562" y="0"/>
                  </a:moveTo>
                  <a:lnTo>
                    <a:pt x="43535" y="0"/>
                  </a:lnTo>
                  <a:lnTo>
                    <a:pt x="26581" y="3429"/>
                  </a:lnTo>
                  <a:lnTo>
                    <a:pt x="12750" y="12826"/>
                  </a:lnTo>
                  <a:lnTo>
                    <a:pt x="3416" y="26670"/>
                  </a:lnTo>
                  <a:lnTo>
                    <a:pt x="0" y="43561"/>
                  </a:lnTo>
                  <a:lnTo>
                    <a:pt x="3416" y="60579"/>
                  </a:lnTo>
                  <a:lnTo>
                    <a:pt x="12750" y="74422"/>
                  </a:lnTo>
                  <a:lnTo>
                    <a:pt x="26581" y="83693"/>
                  </a:lnTo>
                  <a:lnTo>
                    <a:pt x="43535" y="87122"/>
                  </a:lnTo>
                  <a:lnTo>
                    <a:pt x="2368562" y="87122"/>
                  </a:lnTo>
                  <a:lnTo>
                    <a:pt x="2385453" y="83693"/>
                  </a:lnTo>
                  <a:lnTo>
                    <a:pt x="2399296" y="74422"/>
                  </a:lnTo>
                  <a:lnTo>
                    <a:pt x="2408567" y="60579"/>
                  </a:lnTo>
                  <a:lnTo>
                    <a:pt x="2411996" y="43561"/>
                  </a:lnTo>
                  <a:lnTo>
                    <a:pt x="2408567" y="26670"/>
                  </a:lnTo>
                  <a:lnTo>
                    <a:pt x="2399296" y="12826"/>
                  </a:lnTo>
                  <a:lnTo>
                    <a:pt x="2385453" y="3429"/>
                  </a:lnTo>
                  <a:lnTo>
                    <a:pt x="2368562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040917" y="2633853"/>
              <a:ext cx="869950" cy="61594"/>
            </a:xfrm>
            <a:custGeom>
              <a:avLst/>
              <a:gdLst/>
              <a:ahLst/>
              <a:cxnLst/>
              <a:rect l="l" t="t" r="r" b="b"/>
              <a:pathLst>
                <a:path w="869950" h="61594">
                  <a:moveTo>
                    <a:pt x="839317" y="0"/>
                  </a:moveTo>
                  <a:lnTo>
                    <a:pt x="30594" y="0"/>
                  </a:lnTo>
                  <a:lnTo>
                    <a:pt x="18681" y="2412"/>
                  </a:lnTo>
                  <a:lnTo>
                    <a:pt x="8953" y="8889"/>
                  </a:lnTo>
                  <a:lnTo>
                    <a:pt x="2400" y="18669"/>
                  </a:lnTo>
                  <a:lnTo>
                    <a:pt x="0" y="30607"/>
                  </a:lnTo>
                  <a:lnTo>
                    <a:pt x="2400" y="42545"/>
                  </a:lnTo>
                  <a:lnTo>
                    <a:pt x="8953" y="52197"/>
                  </a:lnTo>
                  <a:lnTo>
                    <a:pt x="18681" y="58800"/>
                  </a:lnTo>
                  <a:lnTo>
                    <a:pt x="30594" y="61213"/>
                  </a:lnTo>
                  <a:lnTo>
                    <a:pt x="839317" y="61213"/>
                  </a:lnTo>
                  <a:lnTo>
                    <a:pt x="851255" y="58800"/>
                  </a:lnTo>
                  <a:lnTo>
                    <a:pt x="860907" y="52197"/>
                  </a:lnTo>
                  <a:lnTo>
                    <a:pt x="867511" y="42545"/>
                  </a:lnTo>
                  <a:lnTo>
                    <a:pt x="869924" y="30607"/>
                  </a:lnTo>
                  <a:lnTo>
                    <a:pt x="867511" y="18669"/>
                  </a:lnTo>
                  <a:lnTo>
                    <a:pt x="860907" y="8889"/>
                  </a:lnTo>
                  <a:lnTo>
                    <a:pt x="851255" y="2412"/>
                  </a:lnTo>
                  <a:lnTo>
                    <a:pt x="839317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85952" y="2445765"/>
            <a:ext cx="21526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5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54683" y="2445765"/>
            <a:ext cx="64198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ALL-MOUNTAIN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070354" y="2445765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80187" y="2715259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85163" y="2715259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42286" y="2715259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43027" y="3080130"/>
            <a:ext cx="147637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M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M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0" dirty="0">
                <a:latin typeface="Tahoma"/>
                <a:cs typeface="Tahoma"/>
              </a:rPr>
              <a:t>D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D</a:t>
            </a:r>
            <a:endParaRPr sz="1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000" spc="-10" dirty="0">
                <a:latin typeface="Verdana"/>
                <a:cs typeface="Verdana"/>
              </a:rPr>
              <a:t>FCJD050</a:t>
            </a:r>
            <a:endParaRPr sz="1000">
              <a:latin typeface="Verdana"/>
              <a:cs typeface="Verdana"/>
            </a:endParaRPr>
          </a:p>
          <a:p>
            <a:pPr marL="12700" marR="287020">
              <a:lnSpc>
                <a:spcPct val="100000"/>
              </a:lnSpc>
            </a:pPr>
            <a:r>
              <a:rPr sz="1000" spc="-10" dirty="0">
                <a:latin typeface="Verdana"/>
                <a:cs typeface="Verdana"/>
              </a:rPr>
              <a:t>XPRESS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60" dirty="0">
                <a:latin typeface="Verdana"/>
                <a:cs typeface="Verdana"/>
              </a:rPr>
              <a:t>7</a:t>
            </a:r>
            <a:r>
              <a:rPr sz="1000" spc="-75" dirty="0">
                <a:latin typeface="Verdana"/>
                <a:cs typeface="Verdana"/>
              </a:rPr>
              <a:t> </a:t>
            </a:r>
            <a:r>
              <a:rPr sz="1000" spc="50" dirty="0">
                <a:latin typeface="Verdana"/>
                <a:cs typeface="Verdana"/>
              </a:rPr>
              <a:t>GW</a:t>
            </a:r>
            <a:r>
              <a:rPr sz="1000" spc="-70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B83 </a:t>
            </a:r>
            <a:r>
              <a:rPr sz="1000" spc="-10" dirty="0">
                <a:latin typeface="Verdana"/>
                <a:cs typeface="Verdana"/>
              </a:rPr>
              <a:t>BLACK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798878" y="3080130"/>
            <a:ext cx="93726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V Á Z Á N Í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41985" y="3035426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5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11777218" y="96393"/>
            <a:ext cx="396240" cy="36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1100" b="1" spc="-25" dirty="0">
                <a:solidFill>
                  <a:srgbClr val="FCFBFF"/>
                </a:solidFill>
                <a:latin typeface="Tahoma"/>
                <a:cs typeface="Tahoma"/>
              </a:rPr>
              <a:t>RE</a:t>
            </a:r>
            <a:endParaRPr sz="11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100" b="1" spc="55" dirty="0">
                <a:solidFill>
                  <a:srgbClr val="FCFBFF"/>
                </a:solidFill>
                <a:latin typeface="Tahoma"/>
                <a:cs typeface="Tahoma"/>
              </a:rPr>
              <a:t>NEW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076571" y="1500631"/>
            <a:ext cx="10731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L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228913" y="1500631"/>
            <a:ext cx="159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5043296" y="148463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670417" y="1471041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8681973" y="1449467"/>
            <a:ext cx="2740025" cy="20839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3495" algn="just">
              <a:lnSpc>
                <a:spcPct val="100000"/>
              </a:lnSpc>
              <a:spcBef>
                <a:spcPts val="425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114671" y="2849067"/>
            <a:ext cx="148336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064759" y="4295521"/>
            <a:ext cx="2817495" cy="10795"/>
          </a:xfrm>
          <a:custGeom>
            <a:avLst/>
            <a:gdLst/>
            <a:ahLst/>
            <a:cxnLst/>
            <a:rect l="l" t="t" r="r" b="b"/>
            <a:pathLst>
              <a:path w="2817495" h="10795">
                <a:moveTo>
                  <a:pt x="0" y="0"/>
                </a:moveTo>
                <a:lnTo>
                  <a:pt x="2817114" y="10667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89128" y="5680405"/>
            <a:ext cx="2682875" cy="1033780"/>
          </a:xfrm>
          <a:custGeom>
            <a:avLst/>
            <a:gdLst/>
            <a:ahLst/>
            <a:cxnLst/>
            <a:rect l="l" t="t" r="r" b="b"/>
            <a:pathLst>
              <a:path w="2682875" h="1033779">
                <a:moveTo>
                  <a:pt x="0" y="1033487"/>
                </a:moveTo>
                <a:lnTo>
                  <a:pt x="2682494" y="1033487"/>
                </a:lnTo>
                <a:lnTo>
                  <a:pt x="2682494" y="0"/>
                </a:lnTo>
                <a:lnTo>
                  <a:pt x="0" y="0"/>
                </a:lnTo>
                <a:lnTo>
                  <a:pt x="0" y="1033487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675878" y="52578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8689593" y="5240409"/>
            <a:ext cx="3251760" cy="550791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21590">
              <a:lnSpc>
                <a:spcPct val="100000"/>
              </a:lnSpc>
              <a:spcBef>
                <a:spcPts val="254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lang="cs-CZ" sz="1100" dirty="0">
                <a:latin typeface="Verdana"/>
                <a:cs typeface="Verdana"/>
              </a:rPr>
              <a:t>Začínající a lehce pokročilí malí lyžaři a  lyžařky</a:t>
            </a:r>
          </a:p>
        </p:txBody>
      </p:sp>
      <p:sp>
        <p:nvSpPr>
          <p:cNvPr id="35" name="object 35"/>
          <p:cNvSpPr/>
          <p:nvPr/>
        </p:nvSpPr>
        <p:spPr>
          <a:xfrm>
            <a:off x="8692006" y="58674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8711945" y="5814060"/>
            <a:ext cx="2056764" cy="848950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740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8435" algn="l"/>
              </a:tabLst>
            </a:pPr>
            <a:r>
              <a:rPr lang="cs-CZ" sz="1050" spc="-10" dirty="0">
                <a:latin typeface="Verdana"/>
                <a:cs typeface="Verdana"/>
              </a:rPr>
              <a:t>Nízká hmotnost</a:t>
            </a: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8435" algn="l"/>
              </a:tabLst>
            </a:pPr>
            <a:r>
              <a:rPr lang="cs-CZ" sz="1050" spc="-10" dirty="0">
                <a:latin typeface="Verdana"/>
                <a:cs typeface="Verdana"/>
              </a:rPr>
              <a:t>Ovládání bez námahy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8435" algn="l"/>
              </a:tabLst>
            </a:pPr>
            <a:r>
              <a:rPr lang="cs-CZ" sz="1050" spc="-10" dirty="0">
                <a:latin typeface="Verdana"/>
                <a:cs typeface="Verdana"/>
              </a:rPr>
              <a:t>Stabilní</a:t>
            </a:r>
          </a:p>
        </p:txBody>
      </p:sp>
      <p:pic>
        <p:nvPicPr>
          <p:cNvPr id="37" name="object 3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82889" y="4421166"/>
            <a:ext cx="390088" cy="389913"/>
          </a:xfrm>
          <a:prstGeom prst="rect">
            <a:avLst/>
          </a:prstGeom>
        </p:spPr>
      </p:pic>
      <p:sp>
        <p:nvSpPr>
          <p:cNvPr id="38" name="object 38"/>
          <p:cNvSpPr txBox="1"/>
          <p:nvPr/>
        </p:nvSpPr>
        <p:spPr>
          <a:xfrm>
            <a:off x="5113782" y="3017665"/>
            <a:ext cx="1035050" cy="60198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34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60" dirty="0">
                <a:latin typeface="Verdana"/>
                <a:cs typeface="Verdana"/>
              </a:rPr>
              <a:t>HD</a:t>
            </a:r>
            <a:r>
              <a:rPr sz="1050" spc="-11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core</a:t>
            </a:r>
            <a:endParaRPr sz="105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-10" dirty="0">
                <a:latin typeface="Verdana"/>
                <a:cs typeface="Verdana"/>
              </a:rPr>
              <a:t>Fiberglass</a:t>
            </a:r>
            <a:endParaRPr sz="105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Cap</a:t>
            </a:r>
            <a:r>
              <a:rPr sz="1050" spc="-3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sidewall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537452" y="3048380"/>
            <a:ext cx="122364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Tip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spc="-70" dirty="0">
                <a:latin typeface="Verdana"/>
                <a:cs typeface="Verdana"/>
              </a:rPr>
              <a:t>&amp;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tail</a:t>
            </a:r>
            <a:r>
              <a:rPr sz="1050" spc="-7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537452" y="3624833"/>
            <a:ext cx="136906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Extended</a:t>
            </a:r>
            <a:r>
              <a:rPr sz="1050" spc="6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pic>
        <p:nvPicPr>
          <p:cNvPr id="41" name="object 41" descr="Une image contenant flèche  Description générée automatiquement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70675" y="3800005"/>
            <a:ext cx="1148372" cy="450430"/>
          </a:xfrm>
          <a:prstGeom prst="rect">
            <a:avLst/>
          </a:prstGeom>
        </p:spPr>
      </p:pic>
      <p:sp>
        <p:nvSpPr>
          <p:cNvPr id="42" name="object 42"/>
          <p:cNvSpPr txBox="1"/>
          <p:nvPr/>
        </p:nvSpPr>
        <p:spPr>
          <a:xfrm>
            <a:off x="5070094" y="4268887"/>
            <a:ext cx="2511425" cy="1549141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459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395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Vyrobeno ve Francii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05" dirty="0">
                <a:latin typeface="Verdana"/>
                <a:cs typeface="Verdana"/>
              </a:rPr>
              <a:t>30%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20%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pl-PL" sz="1050" spc="10" dirty="0">
                <a:latin typeface="Verdana"/>
                <a:cs typeface="Verdana"/>
              </a:rPr>
              <a:t>Výroba i zdroje materiálů z Evropy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Certifikovaná "zelená energie" při výrobě</a:t>
            </a:r>
            <a:endParaRPr sz="1050" dirty="0">
              <a:latin typeface="Verdana"/>
              <a:cs typeface="Verdana"/>
            </a:endParaRPr>
          </a:p>
        </p:txBody>
      </p:sp>
      <p:pic>
        <p:nvPicPr>
          <p:cNvPr id="43" name="object 4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58485" y="3365312"/>
            <a:ext cx="992815" cy="180062"/>
          </a:xfrm>
          <a:prstGeom prst="rect">
            <a:avLst/>
          </a:prstGeom>
        </p:spPr>
      </p:pic>
      <p:pic>
        <p:nvPicPr>
          <p:cNvPr id="44" name="object 44" descr="Une image contenant snowboard, chaussures, chaussure, skier  Le contenu généré par l’IA peut être incorrect.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01091" y="3974985"/>
            <a:ext cx="2426843" cy="1071105"/>
          </a:xfrm>
          <a:prstGeom prst="rect">
            <a:avLst/>
          </a:prstGeom>
        </p:spPr>
      </p:pic>
      <p:sp>
        <p:nvSpPr>
          <p:cNvPr id="45" name="object 45"/>
          <p:cNvSpPr txBox="1"/>
          <p:nvPr/>
        </p:nvSpPr>
        <p:spPr>
          <a:xfrm>
            <a:off x="4916965" y="553657"/>
            <a:ext cx="5321935" cy="215444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lang="cs-CZ" sz="1100" b="1" i="1" spc="-90" dirty="0">
                <a:latin typeface="Verdana"/>
                <a:cs typeface="Verdana"/>
              </a:rPr>
              <a:t>All-</a:t>
            </a:r>
            <a:r>
              <a:rPr lang="cs-CZ" sz="1100" b="1" i="1" spc="-90" dirty="0" err="1">
                <a:latin typeface="Verdana"/>
                <a:cs typeface="Verdana"/>
              </a:rPr>
              <a:t>mountain</a:t>
            </a:r>
            <a:r>
              <a:rPr lang="cs-CZ" sz="1100" b="1" i="1" spc="-90" dirty="0">
                <a:latin typeface="Verdana"/>
                <a:cs typeface="Verdana"/>
              </a:rPr>
              <a:t>  lyže pomáhají dětem zlepšovat se a bavit se.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50647" y="5779804"/>
            <a:ext cx="2457450" cy="521297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65"/>
              </a:spcBef>
            </a:pP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X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130" dirty="0">
                <a:latin typeface="Tahoma"/>
                <a:cs typeface="Tahoma"/>
              </a:rPr>
              <a:t>  </a:t>
            </a:r>
            <a:r>
              <a:rPr sz="1000" b="1" dirty="0">
                <a:latin typeface="Tahoma"/>
                <a:cs typeface="Tahoma"/>
              </a:rPr>
              <a:t>K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0" dirty="0">
                <a:latin typeface="Tahoma"/>
                <a:cs typeface="Tahoma"/>
              </a:rPr>
              <a:t>D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125" dirty="0">
                <a:latin typeface="Tahoma"/>
                <a:cs typeface="Tahoma"/>
              </a:rPr>
              <a:t> 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G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" dirty="0">
                <a:latin typeface="Tahoma"/>
                <a:cs typeface="Tahoma"/>
              </a:rPr>
              <a:t>E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lang="cs-CZ" sz="1000" i="1" spc="-50" dirty="0">
                <a:latin typeface="Verdana"/>
                <a:cs typeface="Verdana"/>
              </a:rPr>
              <a:t>Nejlepší set lyží, který děti naučí lyžovat a pomůže jim s jistotou se zlepšovat.</a:t>
            </a:r>
          </a:p>
        </p:txBody>
      </p:sp>
      <p:sp>
        <p:nvSpPr>
          <p:cNvPr id="48" name="TextovéPole 47">
            <a:extLst>
              <a:ext uri="{FF2B5EF4-FFF2-40B4-BE49-F238E27FC236}">
                <a16:creationId xmlns:a16="http://schemas.microsoft.com/office/drawing/2014/main" id="{245E65D3-F1A9-F9C4-65BA-0D12A9FAB806}"/>
              </a:ext>
            </a:extLst>
          </p:cNvPr>
          <p:cNvSpPr txBox="1"/>
          <p:nvPr/>
        </p:nvSpPr>
        <p:spPr>
          <a:xfrm>
            <a:off x="8516164" y="1627019"/>
            <a:ext cx="3374745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50" dirty="0" err="1">
                <a:latin typeface="Verdana"/>
                <a:ea typeface="Verdana"/>
              </a:rPr>
              <a:t>Sender</a:t>
            </a:r>
            <a:r>
              <a:rPr lang="cs-CZ" sz="1050" dirty="0">
                <a:latin typeface="Verdana"/>
                <a:ea typeface="Verdana"/>
              </a:rPr>
              <a:t> </a:t>
            </a:r>
            <a:r>
              <a:rPr lang="cs-CZ" sz="1050" dirty="0" err="1">
                <a:latin typeface="Verdana"/>
                <a:ea typeface="Verdana"/>
              </a:rPr>
              <a:t>Jr</a:t>
            </a:r>
            <a:r>
              <a:rPr lang="cs-CZ" sz="1050" dirty="0">
                <a:latin typeface="Verdana"/>
                <a:ea typeface="Verdana"/>
              </a:rPr>
              <a:t> byly vyvinuty s cílem učinit výuku lyžování snazší, pohodlnější a zábavnější. Model </a:t>
            </a:r>
            <a:r>
              <a:rPr lang="cs-CZ" sz="1050" dirty="0" err="1">
                <a:latin typeface="Verdana"/>
                <a:ea typeface="Verdana"/>
              </a:rPr>
              <a:t>Sender</a:t>
            </a:r>
            <a:r>
              <a:rPr lang="cs-CZ" sz="1050" dirty="0">
                <a:latin typeface="Verdana"/>
                <a:ea typeface="Verdana"/>
              </a:rPr>
              <a:t> </a:t>
            </a:r>
            <a:r>
              <a:rPr lang="cs-CZ" sz="1050" dirty="0" err="1">
                <a:latin typeface="Verdana"/>
                <a:ea typeface="Verdana"/>
              </a:rPr>
              <a:t>Jr</a:t>
            </a:r>
            <a:r>
              <a:rPr lang="cs-CZ" sz="1050" dirty="0">
                <a:latin typeface="Verdana"/>
                <a:ea typeface="Verdana"/>
              </a:rPr>
              <a:t> pomáhá i těm nejmenším lyžařům posunout se na další úroveň. Vyznačuje se speciálně navrženým juniorským </a:t>
            </a:r>
            <a:r>
              <a:rPr lang="cs-CZ" sz="1050" dirty="0" err="1">
                <a:latin typeface="Verdana"/>
                <a:ea typeface="Verdana"/>
              </a:rPr>
              <a:t>flexem</a:t>
            </a:r>
            <a:r>
              <a:rPr lang="cs-CZ" sz="1050" dirty="0">
                <a:latin typeface="Verdana"/>
                <a:ea typeface="Verdana"/>
              </a:rPr>
              <a:t> a rockerovým profilem. Umožňuje juniorům využít měnící se terén ve svůj prospěch, snadno zatáčet a brzdit, což zaručuje snadnou a intuitivní zábavu - přizpůsobivost i pohodlí. Díky progresivní flexi přiměřené délce lyží, rozšířenému </a:t>
            </a:r>
            <a:r>
              <a:rPr lang="cs-CZ" sz="1050" dirty="0" err="1">
                <a:latin typeface="Verdana"/>
                <a:ea typeface="Verdana"/>
              </a:rPr>
              <a:t>Extended</a:t>
            </a:r>
            <a:r>
              <a:rPr lang="cs-CZ" sz="1050" dirty="0">
                <a:latin typeface="Verdana"/>
                <a:ea typeface="Verdana"/>
              </a:rPr>
              <a:t> tvaru  profilu s rockerem na špičce a patce jsou skvělé pro začínající lyžaře. Odlehčená Cap konstrukce s HD jádrem, které je vyztuženo skelnými vlákny přináší komfortní ovládání a učení prvních oblouků. Umožní dětem využívat měnící se terén ve svůj prospěch, snadné oblouky,  ovládání  a zastavení, což přináší snadné a intuitivní lyžování.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65448" y="1309069"/>
            <a:ext cx="461365" cy="545998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66413" y="1309070"/>
            <a:ext cx="461365" cy="545998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44551" y="243586"/>
            <a:ext cx="219202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7E7E7E"/>
                </a:solidFill>
                <a:latin typeface="Verdana"/>
                <a:cs typeface="Verdana"/>
              </a:rPr>
              <a:t>JUNIOR</a:t>
            </a:r>
            <a:r>
              <a:rPr sz="1100" spc="-3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3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60" dirty="0">
                <a:solidFill>
                  <a:srgbClr val="7E7E7E"/>
                </a:solidFill>
                <a:latin typeface="Verdana"/>
                <a:cs typeface="Verdana"/>
              </a:rPr>
              <a:t>–</a:t>
            </a:r>
            <a:r>
              <a:rPr sz="1100" spc="-2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7E7E7E"/>
                </a:solidFill>
                <a:latin typeface="Verdana"/>
                <a:cs typeface="Verdana"/>
              </a:rPr>
              <a:t>ALL</a:t>
            </a:r>
            <a:r>
              <a:rPr sz="1100" spc="-5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MOUNTAIN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4551" y="404825"/>
            <a:ext cx="1108075" cy="932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S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5" dirty="0">
                <a:solidFill>
                  <a:srgbClr val="030505"/>
                </a:solidFill>
                <a:latin typeface="Tahoma"/>
                <a:cs typeface="Tahoma"/>
              </a:rPr>
              <a:t>O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05" dirty="0">
                <a:solidFill>
                  <a:srgbClr val="030505"/>
                </a:solidFill>
                <a:latin typeface="Tahoma"/>
                <a:cs typeface="Tahoma"/>
              </a:rPr>
              <a:t>U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5" dirty="0">
                <a:solidFill>
                  <a:srgbClr val="030505"/>
                </a:solidFill>
                <a:latin typeface="Tahoma"/>
                <a:cs typeface="Tahoma"/>
              </a:rPr>
              <a:t>L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b="1" spc="95" dirty="0">
                <a:solidFill>
                  <a:srgbClr val="030505"/>
                </a:solidFill>
                <a:latin typeface="Tahoma"/>
                <a:cs typeface="Tahoma"/>
              </a:rPr>
              <a:t>J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50" dirty="0">
                <a:solidFill>
                  <a:srgbClr val="030505"/>
                </a:solidFill>
                <a:latin typeface="Tahoma"/>
                <a:cs typeface="Tahoma"/>
              </a:rPr>
              <a:t>R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100" spc="35" dirty="0">
                <a:solidFill>
                  <a:srgbClr val="7E7E7E"/>
                </a:solidFill>
                <a:latin typeface="Verdana"/>
                <a:cs typeface="Verdana"/>
              </a:rPr>
              <a:t>RAPJC04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4551" y="1470787"/>
            <a:ext cx="1825803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100" spc="20" dirty="0">
                <a:latin typeface="Verdana"/>
                <a:cs typeface="Verdana"/>
              </a:rPr>
              <a:t>RRPJC04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20" dirty="0">
                <a:latin typeface="Verdana"/>
                <a:cs typeface="Verdana"/>
              </a:rPr>
              <a:t>SOUL</a:t>
            </a:r>
            <a:r>
              <a:rPr sz="1100" spc="-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JR </a:t>
            </a:r>
            <a:r>
              <a:rPr sz="1100" dirty="0">
                <a:latin typeface="Verdana"/>
                <a:cs typeface="Verdana"/>
              </a:rPr>
              <a:t>XPRESS</a:t>
            </a:r>
            <a:r>
              <a:rPr sz="1100" spc="-10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JR</a:t>
            </a:r>
            <a:r>
              <a:rPr sz="1100" spc="-90" dirty="0">
                <a:latin typeface="Verdana"/>
                <a:cs typeface="Verdana"/>
              </a:rPr>
              <a:t> </a:t>
            </a:r>
            <a:r>
              <a:rPr sz="1100" spc="-65" dirty="0">
                <a:latin typeface="Verdana"/>
                <a:cs typeface="Verdana"/>
              </a:rPr>
              <a:t>7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lang="cs-CZ" sz="1100" b="1" spc="-50" dirty="0">
                <a:latin typeface="Tahoma"/>
                <a:cs typeface="Tahoma"/>
              </a:rPr>
              <a:t>5 690,- </a:t>
            </a:r>
            <a:r>
              <a:rPr lang="cs-CZ" sz="1100" b="1" spc="150" dirty="0">
                <a:latin typeface="Tahoma"/>
                <a:cs typeface="Tahoma"/>
              </a:rPr>
              <a:t> </a:t>
            </a:r>
            <a:r>
              <a:rPr sz="1100" dirty="0">
                <a:latin typeface="Verdana"/>
                <a:cs typeface="Verdana"/>
              </a:rPr>
              <a:t>RRPJC03</a:t>
            </a:r>
            <a:r>
              <a:rPr sz="1100" spc="2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SOUL</a:t>
            </a:r>
            <a:r>
              <a:rPr sz="1100" spc="3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JR </a:t>
            </a:r>
            <a:r>
              <a:rPr sz="1100" spc="-45" dirty="0">
                <a:latin typeface="Verdana"/>
                <a:cs typeface="Verdana"/>
              </a:rPr>
              <a:t>KID-</a:t>
            </a:r>
            <a:r>
              <a:rPr sz="1100" spc="-30" dirty="0">
                <a:latin typeface="Verdana"/>
                <a:cs typeface="Verdana"/>
              </a:rPr>
              <a:t>X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95" dirty="0">
                <a:latin typeface="Verdana"/>
                <a:cs typeface="Verdana"/>
              </a:rPr>
              <a:t> </a:t>
            </a:r>
            <a:r>
              <a:rPr lang="cs-CZ" sz="1100" b="1" spc="-105" dirty="0">
                <a:latin typeface="Tahoma"/>
                <a:cs typeface="Tahoma"/>
              </a:rPr>
              <a:t>4 990,- </a:t>
            </a:r>
            <a:endParaRPr sz="1100" dirty="0">
              <a:latin typeface="Tahoma"/>
              <a:cs typeface="Tahoma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5092319" y="1720950"/>
          <a:ext cx="2884805" cy="11099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848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>
                        <a:lnSpc>
                          <a:spcPts val="1230"/>
                        </a:lnSpc>
                      </a:pPr>
                      <a:r>
                        <a:rPr sz="1050" spc="-35" dirty="0">
                          <a:latin typeface="Verdana"/>
                          <a:cs typeface="Verdana"/>
                        </a:rPr>
                        <a:t>KID-</a:t>
                      </a:r>
                      <a:r>
                        <a:rPr sz="1050" spc="-45" dirty="0">
                          <a:latin typeface="Verdana"/>
                          <a:cs typeface="Verdana"/>
                        </a:rPr>
                        <a:t>X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4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X-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PRESS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JR</a:t>
                      </a:r>
                      <a:r>
                        <a:rPr sz="1050" spc="-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spc="-80" dirty="0">
                          <a:latin typeface="Verdana"/>
                          <a:cs typeface="Verdana"/>
                        </a:rPr>
                        <a:t>104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85" dirty="0">
                          <a:latin typeface="Verdana"/>
                          <a:cs typeface="Verdana"/>
                        </a:rPr>
                        <a:t>110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04" dirty="0">
                          <a:latin typeface="Verdana"/>
                          <a:cs typeface="Verdana"/>
                        </a:rPr>
                        <a:t>116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122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128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140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3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108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40" dirty="0">
                          <a:latin typeface="Verdana"/>
                          <a:cs typeface="Verdana"/>
                        </a:rPr>
                        <a:t>76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100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10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(122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70" dirty="0">
                          <a:latin typeface="Verdana"/>
                          <a:cs typeface="Verdana"/>
                        </a:rPr>
                        <a:t>1,7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(122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1778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object 8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1777218" y="96393"/>
            <a:ext cx="396240" cy="36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1100" b="1" spc="-25" dirty="0">
                <a:solidFill>
                  <a:srgbClr val="FCFBFF"/>
                </a:solidFill>
                <a:latin typeface="Tahoma"/>
                <a:cs typeface="Tahoma"/>
              </a:rPr>
              <a:t>RE</a:t>
            </a:r>
            <a:endParaRPr sz="11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100" b="1" spc="55" dirty="0">
                <a:solidFill>
                  <a:srgbClr val="FCFBFF"/>
                </a:solidFill>
                <a:latin typeface="Tahoma"/>
                <a:cs typeface="Tahoma"/>
              </a:rPr>
              <a:t>NEW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3027" y="3081654"/>
            <a:ext cx="147637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M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M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0" dirty="0">
                <a:latin typeface="Tahoma"/>
                <a:cs typeface="Tahoma"/>
              </a:rPr>
              <a:t>D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D</a:t>
            </a:r>
            <a:endParaRPr sz="1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000" spc="-10" dirty="0">
                <a:latin typeface="Verdana"/>
                <a:cs typeface="Verdana"/>
              </a:rPr>
              <a:t>FCJD050</a:t>
            </a:r>
            <a:endParaRPr sz="1000">
              <a:latin typeface="Verdana"/>
              <a:cs typeface="Verdana"/>
            </a:endParaRPr>
          </a:p>
          <a:p>
            <a:pPr marL="12700" marR="287020">
              <a:lnSpc>
                <a:spcPct val="100000"/>
              </a:lnSpc>
            </a:pPr>
            <a:r>
              <a:rPr sz="1000" spc="-10" dirty="0">
                <a:latin typeface="Verdana"/>
                <a:cs typeface="Verdana"/>
              </a:rPr>
              <a:t>XPRESS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60" dirty="0">
                <a:latin typeface="Verdana"/>
                <a:cs typeface="Verdana"/>
              </a:rPr>
              <a:t>7</a:t>
            </a:r>
            <a:r>
              <a:rPr sz="1000" spc="-75" dirty="0">
                <a:latin typeface="Verdana"/>
                <a:cs typeface="Verdana"/>
              </a:rPr>
              <a:t> </a:t>
            </a:r>
            <a:r>
              <a:rPr sz="1000" spc="50" dirty="0">
                <a:latin typeface="Verdana"/>
                <a:cs typeface="Verdana"/>
              </a:rPr>
              <a:t>GW</a:t>
            </a:r>
            <a:r>
              <a:rPr sz="1000" spc="-70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B83 </a:t>
            </a:r>
            <a:r>
              <a:rPr sz="1000" spc="-10" dirty="0">
                <a:latin typeface="Verdana"/>
                <a:cs typeface="Verdana"/>
              </a:rPr>
              <a:t>BLACK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98878" y="3081654"/>
            <a:ext cx="93726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V Á Z Á N Í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41985" y="3036823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5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076571" y="1500631"/>
            <a:ext cx="10731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L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28913" y="1500631"/>
            <a:ext cx="159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043296" y="148463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670417" y="1471041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8681973" y="1449467"/>
            <a:ext cx="3042186" cy="383137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3495" algn="l">
              <a:lnSpc>
                <a:spcPct val="100000"/>
              </a:lnSpc>
              <a:spcBef>
                <a:spcPts val="425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r>
              <a:rPr lang="cs-CZ" sz="1000" b="1" spc="-50" dirty="0">
                <a:latin typeface="Tahoma"/>
                <a:cs typeface="Tahoma"/>
              </a:rPr>
              <a:t>  </a:t>
            </a:r>
          </a:p>
          <a:p>
            <a:pPr marL="23495" algn="l">
              <a:lnSpc>
                <a:spcPct val="100000"/>
              </a:lnSpc>
              <a:spcBef>
                <a:spcPts val="425"/>
              </a:spcBef>
            </a:pPr>
            <a:r>
              <a:rPr lang="cs-CZ" sz="1100" spc="-50" dirty="0"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Soul </a:t>
            </a:r>
            <a:r>
              <a:rPr lang="cs-CZ" sz="1100" spc="-50" dirty="0" err="1"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Jr</a:t>
            </a:r>
            <a:r>
              <a:rPr lang="cs-CZ" sz="1100" spc="-50" dirty="0"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 byly vyvinuty s cílem učinit výuku lyžování snazší, pohodlnější a zábavnější. Model Soul </a:t>
            </a:r>
            <a:r>
              <a:rPr lang="cs-CZ" sz="1100" spc="-50" dirty="0" err="1"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Jr</a:t>
            </a:r>
            <a:r>
              <a:rPr lang="cs-CZ" sz="1100" spc="-50" dirty="0"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 pomáhá i těm nejmenším lyžařům posunout se na další úroveň. Vyznačuje se speciálně navrženým juniorským </a:t>
            </a:r>
            <a:r>
              <a:rPr lang="cs-CZ" sz="1100" spc="-50" dirty="0" err="1"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flexem</a:t>
            </a:r>
            <a:r>
              <a:rPr lang="cs-CZ" sz="1100" spc="-50" dirty="0"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 a rockerovým profilem. Umožňuje juniorům využít měnící se terén ve svůj prospěch, snadno zatáčet a brzdit, což zaručuje snadnou a intuitivní zábavu - přizpůsobivost i pohodlí. Díky progresivní flexi přiměřené délce lyží, rozšířenému </a:t>
            </a:r>
            <a:r>
              <a:rPr lang="cs-CZ" sz="1100" spc="-50" dirty="0" err="1"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Extended</a:t>
            </a:r>
            <a:r>
              <a:rPr lang="cs-CZ" sz="1100" spc="-50" dirty="0"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 tvaru  profilu s rockerem na špičce a patce jsou skvělé pro začínající lyžaře. Odlehčená Cap konstrukce s HD jádrem, které je vyztuženo skelnými vlákny přináší komfortní ovládání a učení prvních oblouků. Umožní dětem využívat měnící se terén ve svůj prospěch, snadné oblouky,  ovládání  a zastavení, což přináší snadné a intuitivní lyžování.</a:t>
            </a:r>
            <a:endParaRPr sz="1100" dirty="0">
              <a:latin typeface="Verdana" panose="020B0604030504040204" pitchFamily="34" charset="0"/>
              <a:ea typeface="Verdana" panose="020B0604030504040204" pitchFamily="34" charset="0"/>
              <a:cs typeface="Tahoma"/>
            </a:endParaRPr>
          </a:p>
          <a:p>
            <a:pPr marL="12700" marR="5715" algn="l">
              <a:lnSpc>
                <a:spcPct val="120000"/>
              </a:lnSpc>
              <a:spcBef>
                <a:spcPts val="105"/>
              </a:spcBef>
            </a:pPr>
            <a:endParaRPr sz="1050" dirty="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114671" y="2849067"/>
            <a:ext cx="148336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092319" y="2833116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6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064759" y="4295521"/>
            <a:ext cx="2817495" cy="10795"/>
          </a:xfrm>
          <a:custGeom>
            <a:avLst/>
            <a:gdLst/>
            <a:ahLst/>
            <a:cxnLst/>
            <a:rect l="l" t="t" r="r" b="b"/>
            <a:pathLst>
              <a:path w="2817495" h="10795">
                <a:moveTo>
                  <a:pt x="0" y="0"/>
                </a:moveTo>
                <a:lnTo>
                  <a:pt x="2817114" y="10667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5070094" y="4268887"/>
            <a:ext cx="2511425" cy="1549141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459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395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Vyrobeno ve Francii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05" dirty="0">
                <a:latin typeface="Verdana"/>
                <a:cs typeface="Verdana"/>
              </a:rPr>
              <a:t>30%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20%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pl-PL" sz="1050" spc="10" dirty="0">
                <a:latin typeface="Verdana"/>
                <a:cs typeface="Verdana"/>
              </a:rPr>
              <a:t>Výroba i zdroje materiálů z Evropy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Certifikovaná "zelená energie" při výrobě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8675878" y="51816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8670417" y="5223611"/>
            <a:ext cx="1870710" cy="186589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21590">
              <a:lnSpc>
                <a:spcPct val="100000"/>
              </a:lnSpc>
              <a:spcBef>
                <a:spcPts val="254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8692006" y="57150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8711945" y="5661660"/>
            <a:ext cx="2056764" cy="900246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740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78435" indent="-165735">
              <a:lnSpc>
                <a:spcPct val="100000"/>
              </a:lnSpc>
              <a:spcBef>
                <a:spcPts val="690"/>
              </a:spcBef>
              <a:buFont typeface="Tahoma"/>
              <a:buChar char="►"/>
              <a:tabLst>
                <a:tab pos="178435" algn="l"/>
              </a:tabLst>
            </a:pPr>
            <a:r>
              <a:rPr lang="cs-CZ" sz="1050" spc="-10" dirty="0">
                <a:latin typeface="Verdana"/>
                <a:cs typeface="Verdana"/>
              </a:rPr>
              <a:t>Nízká hmotnost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spcBef>
                <a:spcPts val="250"/>
              </a:spcBef>
              <a:buFont typeface="Tahoma"/>
              <a:buChar char="►"/>
              <a:tabLst>
                <a:tab pos="178435" algn="l"/>
              </a:tabLst>
            </a:pPr>
            <a:r>
              <a:rPr lang="cs-CZ" sz="1050" spc="-10" dirty="0">
                <a:latin typeface="Verdana"/>
                <a:cs typeface="Verdana"/>
              </a:rPr>
              <a:t>Ovládání bez námahy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8435" algn="l"/>
              </a:tabLst>
            </a:pPr>
            <a:r>
              <a:rPr sz="1050" spc="-10" dirty="0">
                <a:latin typeface="Verdana"/>
                <a:cs typeface="Verdana"/>
              </a:rPr>
              <a:t>Stab</a:t>
            </a:r>
            <a:r>
              <a:rPr lang="cs-CZ" sz="1050" spc="-10" dirty="0" err="1">
                <a:latin typeface="Verdana"/>
                <a:cs typeface="Verdana"/>
              </a:rPr>
              <a:t>ilní</a:t>
            </a:r>
            <a:endParaRPr sz="1050" dirty="0">
              <a:latin typeface="Verdana"/>
              <a:cs typeface="Verdana"/>
            </a:endParaRPr>
          </a:p>
        </p:txBody>
      </p:sp>
      <p:pic>
        <p:nvPicPr>
          <p:cNvPr id="26" name="object 2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82889" y="4421166"/>
            <a:ext cx="390088" cy="389913"/>
          </a:xfrm>
          <a:prstGeom prst="rect">
            <a:avLst/>
          </a:prstGeom>
        </p:spPr>
      </p:pic>
      <p:sp>
        <p:nvSpPr>
          <p:cNvPr id="27" name="object 27"/>
          <p:cNvSpPr/>
          <p:nvPr/>
        </p:nvSpPr>
        <p:spPr>
          <a:xfrm>
            <a:off x="189128" y="5680405"/>
            <a:ext cx="2682875" cy="1033780"/>
          </a:xfrm>
          <a:custGeom>
            <a:avLst/>
            <a:gdLst/>
            <a:ahLst/>
            <a:cxnLst/>
            <a:rect l="l" t="t" r="r" b="b"/>
            <a:pathLst>
              <a:path w="2682875" h="1033779">
                <a:moveTo>
                  <a:pt x="0" y="1033487"/>
                </a:moveTo>
                <a:lnTo>
                  <a:pt x="2682494" y="1033487"/>
                </a:lnTo>
                <a:lnTo>
                  <a:pt x="2682494" y="0"/>
                </a:lnTo>
                <a:lnTo>
                  <a:pt x="0" y="0"/>
                </a:lnTo>
                <a:lnTo>
                  <a:pt x="0" y="1033487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5113782" y="3017665"/>
            <a:ext cx="1035050" cy="60198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34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60" dirty="0">
                <a:latin typeface="Verdana"/>
                <a:cs typeface="Verdana"/>
              </a:rPr>
              <a:t>HD</a:t>
            </a:r>
            <a:r>
              <a:rPr sz="1050" spc="-11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core</a:t>
            </a:r>
            <a:endParaRPr sz="105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-10" dirty="0">
                <a:latin typeface="Verdana"/>
                <a:cs typeface="Verdana"/>
              </a:rPr>
              <a:t>Fiberglass</a:t>
            </a:r>
            <a:endParaRPr sz="105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Cap</a:t>
            </a:r>
            <a:r>
              <a:rPr sz="1050" spc="-3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sidewall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537452" y="3048380"/>
            <a:ext cx="122364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Tip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spc="-70" dirty="0">
                <a:latin typeface="Verdana"/>
                <a:cs typeface="Verdana"/>
              </a:rPr>
              <a:t>&amp;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tail</a:t>
            </a:r>
            <a:r>
              <a:rPr sz="1050" spc="-7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537452" y="3624833"/>
            <a:ext cx="136906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Extended</a:t>
            </a:r>
            <a:r>
              <a:rPr sz="1050" spc="6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pic>
        <p:nvPicPr>
          <p:cNvPr id="31" name="object 31" descr="Une image contenant flèche  Description générée automatiquement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70675" y="3800005"/>
            <a:ext cx="1148372" cy="450430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58485" y="3365312"/>
            <a:ext cx="992815" cy="180062"/>
          </a:xfrm>
          <a:prstGeom prst="rect">
            <a:avLst/>
          </a:prstGeom>
        </p:spPr>
      </p:pic>
      <p:pic>
        <p:nvPicPr>
          <p:cNvPr id="33" name="object 33" descr="Une image contenant snowboard, chaussures, chaussure, skier  Le contenu généré par l’IA peut être incorrect.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01091" y="3974985"/>
            <a:ext cx="2426843" cy="1071105"/>
          </a:xfrm>
          <a:prstGeom prst="rect">
            <a:avLst/>
          </a:prstGeom>
        </p:spPr>
      </p:pic>
      <p:grpSp>
        <p:nvGrpSpPr>
          <p:cNvPr id="34" name="object 34"/>
          <p:cNvGrpSpPr/>
          <p:nvPr/>
        </p:nvGrpSpPr>
        <p:grpSpPr>
          <a:xfrm>
            <a:off x="221221" y="2350135"/>
            <a:ext cx="2412365" cy="87630"/>
            <a:chOff x="221221" y="2350135"/>
            <a:chExt cx="2412365" cy="87630"/>
          </a:xfrm>
        </p:grpSpPr>
        <p:sp>
          <p:nvSpPr>
            <p:cNvPr id="35" name="object 35"/>
            <p:cNvSpPr/>
            <p:nvPr/>
          </p:nvSpPr>
          <p:spPr>
            <a:xfrm>
              <a:off x="221221" y="2350135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562" y="0"/>
                  </a:moveTo>
                  <a:lnTo>
                    <a:pt x="43535" y="0"/>
                  </a:lnTo>
                  <a:lnTo>
                    <a:pt x="26581" y="3428"/>
                  </a:lnTo>
                  <a:lnTo>
                    <a:pt x="12750" y="12700"/>
                  </a:lnTo>
                  <a:lnTo>
                    <a:pt x="3416" y="26542"/>
                  </a:lnTo>
                  <a:lnTo>
                    <a:pt x="0" y="43561"/>
                  </a:lnTo>
                  <a:lnTo>
                    <a:pt x="3416" y="60451"/>
                  </a:lnTo>
                  <a:lnTo>
                    <a:pt x="12750" y="74294"/>
                  </a:lnTo>
                  <a:lnTo>
                    <a:pt x="26581" y="83692"/>
                  </a:lnTo>
                  <a:lnTo>
                    <a:pt x="43535" y="87122"/>
                  </a:lnTo>
                  <a:lnTo>
                    <a:pt x="2368562" y="87122"/>
                  </a:lnTo>
                  <a:lnTo>
                    <a:pt x="2385453" y="83692"/>
                  </a:lnTo>
                  <a:lnTo>
                    <a:pt x="2399296" y="74294"/>
                  </a:lnTo>
                  <a:lnTo>
                    <a:pt x="2408567" y="60451"/>
                  </a:lnTo>
                  <a:lnTo>
                    <a:pt x="2411996" y="43561"/>
                  </a:lnTo>
                  <a:lnTo>
                    <a:pt x="2408567" y="26542"/>
                  </a:lnTo>
                  <a:lnTo>
                    <a:pt x="2399296" y="12700"/>
                  </a:lnTo>
                  <a:lnTo>
                    <a:pt x="2385453" y="3428"/>
                  </a:lnTo>
                  <a:lnTo>
                    <a:pt x="2368562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023772" y="2363089"/>
              <a:ext cx="887094" cy="61594"/>
            </a:xfrm>
            <a:custGeom>
              <a:avLst/>
              <a:gdLst/>
              <a:ahLst/>
              <a:cxnLst/>
              <a:rect l="l" t="t" r="r" b="b"/>
              <a:pathLst>
                <a:path w="887094" h="61594">
                  <a:moveTo>
                    <a:pt x="856462" y="0"/>
                  </a:moveTo>
                  <a:lnTo>
                    <a:pt x="30594" y="0"/>
                  </a:lnTo>
                  <a:lnTo>
                    <a:pt x="18681" y="2412"/>
                  </a:lnTo>
                  <a:lnTo>
                    <a:pt x="8966" y="9016"/>
                  </a:lnTo>
                  <a:lnTo>
                    <a:pt x="2400" y="18796"/>
                  </a:lnTo>
                  <a:lnTo>
                    <a:pt x="0" y="30607"/>
                  </a:lnTo>
                  <a:lnTo>
                    <a:pt x="2400" y="42545"/>
                  </a:lnTo>
                  <a:lnTo>
                    <a:pt x="8966" y="52324"/>
                  </a:lnTo>
                  <a:lnTo>
                    <a:pt x="18681" y="58800"/>
                  </a:lnTo>
                  <a:lnTo>
                    <a:pt x="30594" y="61213"/>
                  </a:lnTo>
                  <a:lnTo>
                    <a:pt x="856462" y="61213"/>
                  </a:lnTo>
                  <a:lnTo>
                    <a:pt x="868400" y="58800"/>
                  </a:lnTo>
                  <a:lnTo>
                    <a:pt x="878052" y="52324"/>
                  </a:lnTo>
                  <a:lnTo>
                    <a:pt x="884656" y="42545"/>
                  </a:lnTo>
                  <a:lnTo>
                    <a:pt x="887069" y="30607"/>
                  </a:lnTo>
                  <a:lnTo>
                    <a:pt x="884656" y="18796"/>
                  </a:lnTo>
                  <a:lnTo>
                    <a:pt x="878052" y="9016"/>
                  </a:lnTo>
                  <a:lnTo>
                    <a:pt x="868400" y="2412"/>
                  </a:lnTo>
                  <a:lnTo>
                    <a:pt x="856462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221221" y="2620391"/>
            <a:ext cx="2412365" cy="87630"/>
            <a:chOff x="221221" y="2620391"/>
            <a:chExt cx="2412365" cy="87630"/>
          </a:xfrm>
        </p:grpSpPr>
        <p:sp>
          <p:nvSpPr>
            <p:cNvPr id="38" name="object 38"/>
            <p:cNvSpPr/>
            <p:nvPr/>
          </p:nvSpPr>
          <p:spPr>
            <a:xfrm>
              <a:off x="221221" y="2620391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562" y="0"/>
                  </a:moveTo>
                  <a:lnTo>
                    <a:pt x="43535" y="0"/>
                  </a:lnTo>
                  <a:lnTo>
                    <a:pt x="26581" y="3429"/>
                  </a:lnTo>
                  <a:lnTo>
                    <a:pt x="12750" y="12826"/>
                  </a:lnTo>
                  <a:lnTo>
                    <a:pt x="3416" y="26670"/>
                  </a:lnTo>
                  <a:lnTo>
                    <a:pt x="0" y="43561"/>
                  </a:lnTo>
                  <a:lnTo>
                    <a:pt x="3416" y="60579"/>
                  </a:lnTo>
                  <a:lnTo>
                    <a:pt x="12750" y="74422"/>
                  </a:lnTo>
                  <a:lnTo>
                    <a:pt x="26581" y="83693"/>
                  </a:lnTo>
                  <a:lnTo>
                    <a:pt x="43535" y="87122"/>
                  </a:lnTo>
                  <a:lnTo>
                    <a:pt x="2368562" y="87122"/>
                  </a:lnTo>
                  <a:lnTo>
                    <a:pt x="2385453" y="83693"/>
                  </a:lnTo>
                  <a:lnTo>
                    <a:pt x="2399296" y="74422"/>
                  </a:lnTo>
                  <a:lnTo>
                    <a:pt x="2408567" y="60579"/>
                  </a:lnTo>
                  <a:lnTo>
                    <a:pt x="2411996" y="43561"/>
                  </a:lnTo>
                  <a:lnTo>
                    <a:pt x="2408567" y="26670"/>
                  </a:lnTo>
                  <a:lnTo>
                    <a:pt x="2399296" y="12826"/>
                  </a:lnTo>
                  <a:lnTo>
                    <a:pt x="2385453" y="3429"/>
                  </a:lnTo>
                  <a:lnTo>
                    <a:pt x="2368562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040917" y="2633853"/>
              <a:ext cx="869950" cy="61594"/>
            </a:xfrm>
            <a:custGeom>
              <a:avLst/>
              <a:gdLst/>
              <a:ahLst/>
              <a:cxnLst/>
              <a:rect l="l" t="t" r="r" b="b"/>
              <a:pathLst>
                <a:path w="869950" h="61594">
                  <a:moveTo>
                    <a:pt x="839317" y="0"/>
                  </a:moveTo>
                  <a:lnTo>
                    <a:pt x="30594" y="0"/>
                  </a:lnTo>
                  <a:lnTo>
                    <a:pt x="18681" y="2412"/>
                  </a:lnTo>
                  <a:lnTo>
                    <a:pt x="8953" y="8889"/>
                  </a:lnTo>
                  <a:lnTo>
                    <a:pt x="2400" y="18669"/>
                  </a:lnTo>
                  <a:lnTo>
                    <a:pt x="0" y="30607"/>
                  </a:lnTo>
                  <a:lnTo>
                    <a:pt x="2400" y="42545"/>
                  </a:lnTo>
                  <a:lnTo>
                    <a:pt x="8953" y="52197"/>
                  </a:lnTo>
                  <a:lnTo>
                    <a:pt x="18681" y="58800"/>
                  </a:lnTo>
                  <a:lnTo>
                    <a:pt x="30594" y="61213"/>
                  </a:lnTo>
                  <a:lnTo>
                    <a:pt x="839317" y="61213"/>
                  </a:lnTo>
                  <a:lnTo>
                    <a:pt x="851255" y="58800"/>
                  </a:lnTo>
                  <a:lnTo>
                    <a:pt x="860907" y="52197"/>
                  </a:lnTo>
                  <a:lnTo>
                    <a:pt x="867511" y="42545"/>
                  </a:lnTo>
                  <a:lnTo>
                    <a:pt x="869924" y="30607"/>
                  </a:lnTo>
                  <a:lnTo>
                    <a:pt x="867511" y="18669"/>
                  </a:lnTo>
                  <a:lnTo>
                    <a:pt x="860907" y="8889"/>
                  </a:lnTo>
                  <a:lnTo>
                    <a:pt x="851255" y="2412"/>
                  </a:lnTo>
                  <a:lnTo>
                    <a:pt x="839317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485952" y="2445765"/>
            <a:ext cx="21526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5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50647" y="5779804"/>
            <a:ext cx="2457450" cy="816249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25400">
              <a:spcBef>
                <a:spcPts val="65"/>
              </a:spcBef>
            </a:pP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X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130" dirty="0">
                <a:latin typeface="Tahoma"/>
                <a:cs typeface="Tahoma"/>
              </a:rPr>
              <a:t>  </a:t>
            </a:r>
            <a:r>
              <a:rPr sz="1000" b="1" dirty="0">
                <a:latin typeface="Tahoma"/>
                <a:cs typeface="Tahoma"/>
              </a:rPr>
              <a:t>K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0" dirty="0">
                <a:latin typeface="Tahoma"/>
                <a:cs typeface="Tahoma"/>
              </a:rPr>
              <a:t>D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125" dirty="0">
                <a:latin typeface="Tahoma"/>
                <a:cs typeface="Tahoma"/>
              </a:rPr>
              <a:t> 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G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" dirty="0">
                <a:latin typeface="Tahoma"/>
                <a:cs typeface="Tahoma"/>
              </a:rPr>
              <a:t>E</a:t>
            </a:r>
            <a:r>
              <a:rPr lang="cs-CZ" sz="1000" b="1" spc="5" dirty="0">
                <a:latin typeface="Tahoma"/>
                <a:cs typeface="Tahoma"/>
              </a:rPr>
              <a:t> </a:t>
            </a:r>
          </a:p>
          <a:p>
            <a:pPr marL="25400">
              <a:spcBef>
                <a:spcPts val="65"/>
              </a:spcBef>
            </a:pPr>
            <a:endParaRPr lang="cs-CZ" sz="1000" i="1" spc="-50" dirty="0">
              <a:latin typeface="Verdana"/>
              <a:cs typeface="Verdana"/>
            </a:endParaRPr>
          </a:p>
          <a:p>
            <a:pPr marL="25400">
              <a:spcBef>
                <a:spcPts val="65"/>
              </a:spcBef>
            </a:pPr>
            <a:r>
              <a:rPr lang="cs-CZ" sz="1000" i="1" spc="-50" dirty="0">
                <a:latin typeface="Verdana"/>
                <a:cs typeface="Verdana"/>
              </a:rPr>
              <a:t>Nejlepší set lyží, který děti naučí lyžovat a pomůže jim s jistotou se zlepšovat.</a:t>
            </a:r>
          </a:p>
          <a:p>
            <a:pPr marL="25400">
              <a:lnSpc>
                <a:spcPct val="100000"/>
              </a:lnSpc>
              <a:spcBef>
                <a:spcPts val="65"/>
              </a:spcBef>
            </a:pPr>
            <a:endParaRPr sz="1000" dirty="0">
              <a:latin typeface="Tahoma"/>
              <a:cs typeface="Tahom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154683" y="2445765"/>
            <a:ext cx="64198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ALL-MOUNTAIN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070354" y="2445765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80187" y="2715259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185163" y="2715259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042286" y="2715259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49" name="TextovéPole 48">
            <a:extLst>
              <a:ext uri="{FF2B5EF4-FFF2-40B4-BE49-F238E27FC236}">
                <a16:creationId xmlns:a16="http://schemas.microsoft.com/office/drawing/2014/main" id="{92CF9A37-972C-5CE9-DE42-73C76096FCB6}"/>
              </a:ext>
            </a:extLst>
          </p:cNvPr>
          <p:cNvSpPr txBox="1"/>
          <p:nvPr/>
        </p:nvSpPr>
        <p:spPr>
          <a:xfrm>
            <a:off x="8585200" y="5410200"/>
            <a:ext cx="612140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8435" indent="-165735">
              <a:spcBef>
                <a:spcPts val="690"/>
              </a:spcBef>
              <a:buFont typeface="Tahoma"/>
              <a:buChar char="►"/>
              <a:tabLst>
                <a:tab pos="178435" algn="l"/>
              </a:tabLst>
            </a:pPr>
            <a:r>
              <a:rPr lang="cs-CZ" sz="1050" spc="-10" dirty="0">
                <a:latin typeface="Verdana"/>
              </a:rPr>
              <a:t>Začínající a lehce pokročilí malí lyžaři a  lyžařky</a:t>
            </a:r>
          </a:p>
        </p:txBody>
      </p:sp>
      <p:sp>
        <p:nvSpPr>
          <p:cNvPr id="53" name="TextovéPole 52">
            <a:extLst>
              <a:ext uri="{FF2B5EF4-FFF2-40B4-BE49-F238E27FC236}">
                <a16:creationId xmlns:a16="http://schemas.microsoft.com/office/drawing/2014/main" id="{02EECEB9-6CFE-16AC-2287-7A02F87BC84C}"/>
              </a:ext>
            </a:extLst>
          </p:cNvPr>
          <p:cNvSpPr txBox="1"/>
          <p:nvPr/>
        </p:nvSpPr>
        <p:spPr>
          <a:xfrm>
            <a:off x="3677194" y="685800"/>
            <a:ext cx="735438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lang="cs-CZ" sz="1100" b="1" i="1" spc="-90" dirty="0">
                <a:latin typeface="Verdana"/>
                <a:cs typeface="Verdana"/>
              </a:rPr>
              <a:t>                                      All-</a:t>
            </a:r>
            <a:r>
              <a:rPr lang="cs-CZ" sz="1100" b="1" i="1" spc="-90" dirty="0" err="1">
                <a:latin typeface="Verdana"/>
                <a:cs typeface="Verdana"/>
              </a:rPr>
              <a:t>mountain</a:t>
            </a:r>
            <a:r>
              <a:rPr lang="cs-CZ" sz="1100" b="1" i="1" spc="-90" dirty="0">
                <a:latin typeface="Verdana"/>
                <a:cs typeface="Verdana"/>
              </a:rPr>
              <a:t>  lyže pomáhají dětem zlepšovat se a bavit se.</a:t>
            </a:r>
            <a:endParaRPr lang="cs-CZ" sz="11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87042" y="3053109"/>
            <a:ext cx="1369695" cy="3804920"/>
            <a:chOff x="3387042" y="3053109"/>
            <a:chExt cx="1369695" cy="3804920"/>
          </a:xfrm>
        </p:grpSpPr>
        <p:pic>
          <p:nvPicPr>
            <p:cNvPr id="3" name="object 3" descr="Une image contenant texte  Le contenu généré par l’IA peut être incorrect.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87042" y="3113760"/>
              <a:ext cx="618713" cy="3691672"/>
            </a:xfrm>
            <a:prstGeom prst="rect">
              <a:avLst/>
            </a:prstGeom>
          </p:spPr>
        </p:pic>
        <p:pic>
          <p:nvPicPr>
            <p:cNvPr id="4" name="object 4" descr="Une image contenant texte  Le contenu généré par l’IA peut être incorrect.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88307" y="3053109"/>
              <a:ext cx="768337" cy="3804889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243636" y="243281"/>
            <a:ext cx="1276985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40" dirty="0">
                <a:solidFill>
                  <a:srgbClr val="7E7E7E"/>
                </a:solidFill>
                <a:latin typeface="Verdana"/>
                <a:cs typeface="Verdana"/>
              </a:rPr>
              <a:t>KIDS</a:t>
            </a:r>
            <a:r>
              <a:rPr sz="1100" spc="-8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8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80" dirty="0">
                <a:solidFill>
                  <a:srgbClr val="7E7E7E"/>
                </a:solidFill>
                <a:latin typeface="Verdana"/>
                <a:cs typeface="Verdana"/>
              </a:rPr>
              <a:t>-</a:t>
            </a:r>
            <a:r>
              <a:rPr sz="1100" spc="-7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20" dirty="0">
                <a:solidFill>
                  <a:srgbClr val="7E7E7E"/>
                </a:solidFill>
                <a:latin typeface="Verdana"/>
                <a:cs typeface="Verdana"/>
              </a:rPr>
              <a:t>HERO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3636" y="405510"/>
            <a:ext cx="2880360" cy="9315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73505" algn="l"/>
              </a:tabLst>
            </a:pPr>
            <a:r>
              <a:rPr sz="2400" b="1" spc="90" dirty="0">
                <a:solidFill>
                  <a:srgbClr val="030505"/>
                </a:solidFill>
                <a:latin typeface="Tahoma"/>
                <a:cs typeface="Tahoma"/>
              </a:rPr>
              <a:t>H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3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R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14" dirty="0">
                <a:solidFill>
                  <a:srgbClr val="030505"/>
                </a:solidFill>
                <a:latin typeface="Tahoma"/>
                <a:cs typeface="Tahoma"/>
              </a:rPr>
              <a:t>O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	</a:t>
            </a:r>
            <a:r>
              <a:rPr sz="2400" b="1" spc="100" dirty="0">
                <a:solidFill>
                  <a:srgbClr val="030505"/>
                </a:solidFill>
                <a:latin typeface="Tahoma"/>
                <a:cs typeface="Tahoma"/>
              </a:rPr>
              <a:t>K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385" dirty="0">
                <a:solidFill>
                  <a:srgbClr val="030505"/>
                </a:solidFill>
                <a:latin typeface="Tahoma"/>
                <a:cs typeface="Tahoma"/>
              </a:rPr>
              <a:t>I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10" dirty="0">
                <a:solidFill>
                  <a:srgbClr val="030505"/>
                </a:solidFill>
                <a:latin typeface="Tahoma"/>
                <a:cs typeface="Tahoma"/>
              </a:rPr>
              <a:t>D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2400" b="1" spc="170" dirty="0">
                <a:solidFill>
                  <a:srgbClr val="030505"/>
                </a:solidFill>
                <a:latin typeface="Tahoma"/>
                <a:cs typeface="Tahoma"/>
              </a:rPr>
              <a:t>P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R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3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114" dirty="0">
                <a:solidFill>
                  <a:srgbClr val="030505"/>
                </a:solidFill>
                <a:latin typeface="Tahoma"/>
                <a:cs typeface="Tahoma"/>
              </a:rPr>
              <a:t>-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0" dirty="0">
                <a:solidFill>
                  <a:srgbClr val="030505"/>
                </a:solidFill>
                <a:latin typeface="Tahoma"/>
                <a:cs typeface="Tahoma"/>
              </a:rPr>
              <a:t>D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R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385" dirty="0">
                <a:solidFill>
                  <a:srgbClr val="030505"/>
                </a:solidFill>
                <a:latin typeface="Tahoma"/>
                <a:cs typeface="Tahoma"/>
              </a:rPr>
              <a:t>I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65" dirty="0">
                <a:solidFill>
                  <a:srgbClr val="030505"/>
                </a:solidFill>
                <a:latin typeface="Tahoma"/>
                <a:cs typeface="Tahoma"/>
              </a:rPr>
              <a:t>L</a:t>
            </a:r>
            <a:r>
              <a:rPr sz="2400" b="1" spc="-15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65" dirty="0">
                <a:solidFill>
                  <a:srgbClr val="030505"/>
                </a:solidFill>
                <a:latin typeface="Tahoma"/>
                <a:cs typeface="Tahoma"/>
              </a:rPr>
              <a:t>L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3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r>
              <a:rPr sz="2400" b="1" spc="-15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10" dirty="0">
                <a:solidFill>
                  <a:srgbClr val="030505"/>
                </a:solidFill>
                <a:latin typeface="Tahoma"/>
                <a:cs typeface="Tahoma"/>
              </a:rPr>
              <a:t>D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RAPWE03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3636" y="1470482"/>
            <a:ext cx="1506220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10" dirty="0">
                <a:latin typeface="Verdana"/>
                <a:cs typeface="Verdana"/>
              </a:rPr>
              <a:t>RRPWE03</a:t>
            </a:r>
            <a:r>
              <a:rPr sz="1100" spc="60" dirty="0">
                <a:latin typeface="Verdana"/>
                <a:cs typeface="Verdana"/>
              </a:rPr>
              <a:t> </a:t>
            </a:r>
            <a:r>
              <a:rPr sz="1100" spc="10" dirty="0">
                <a:latin typeface="Verdana"/>
                <a:cs typeface="Verdana"/>
              </a:rPr>
              <a:t>HERO</a:t>
            </a:r>
            <a:r>
              <a:rPr sz="1100" spc="7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KID</a:t>
            </a:r>
            <a:endParaRPr sz="11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TEAM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4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lang="cs-CZ" sz="1100" b="1" spc="-105" dirty="0">
                <a:latin typeface="Tahoma"/>
                <a:cs typeface="Tahoma"/>
              </a:rPr>
              <a:t>4 290,- </a:t>
            </a:r>
            <a:endParaRPr sz="1100" dirty="0">
              <a:latin typeface="Tahoma"/>
              <a:cs typeface="Tahoma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5087365" y="1718029"/>
          <a:ext cx="2821940" cy="11099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219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>
                        <a:lnSpc>
                          <a:spcPts val="1230"/>
                        </a:lnSpc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TEAM</a:t>
                      </a:r>
                      <a:r>
                        <a:rPr sz="1050" spc="-4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4</a:t>
                      </a:r>
                      <a:r>
                        <a:rPr sz="1050" spc="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70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80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50" dirty="0">
                          <a:latin typeface="Verdana"/>
                          <a:cs typeface="Verdana"/>
                        </a:rPr>
                        <a:t>92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3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104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60" dirty="0">
                          <a:latin typeface="Verdana"/>
                          <a:cs typeface="Verdana"/>
                        </a:rPr>
                        <a:t>72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96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4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5" dirty="0">
                          <a:latin typeface="Verdana"/>
                          <a:cs typeface="Verdana"/>
                        </a:rPr>
                        <a:t>(80</a:t>
                      </a:r>
                      <a:r>
                        <a:rPr sz="105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0" dirty="0">
                          <a:latin typeface="Verdana"/>
                          <a:cs typeface="Verdana"/>
                        </a:rPr>
                        <a:t>1,1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5" dirty="0">
                          <a:latin typeface="Verdana"/>
                          <a:cs typeface="Verdana"/>
                        </a:rPr>
                        <a:t>(80</a:t>
                      </a:r>
                      <a:r>
                        <a:rPr sz="1050" spc="-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17145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9" name="object 9" descr="Une image contenant vaisseau spatial  Description générée automatiquement avec une confiance faible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5274" y="3674300"/>
            <a:ext cx="1939670" cy="959294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1777218" y="96393"/>
            <a:ext cx="396240" cy="36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1100" b="1" spc="-25" dirty="0">
                <a:solidFill>
                  <a:srgbClr val="FCFBFF"/>
                </a:solidFill>
                <a:latin typeface="Tahoma"/>
                <a:cs typeface="Tahoma"/>
              </a:rPr>
              <a:t>RE</a:t>
            </a:r>
            <a:endParaRPr sz="11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100" b="1" spc="55" dirty="0">
                <a:solidFill>
                  <a:srgbClr val="FCFBFF"/>
                </a:solidFill>
                <a:latin typeface="Tahoma"/>
                <a:cs typeface="Tahoma"/>
              </a:rPr>
              <a:t>NEW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21221" y="2043048"/>
            <a:ext cx="2412365" cy="87630"/>
            <a:chOff x="221221" y="2043048"/>
            <a:chExt cx="2412365" cy="87630"/>
          </a:xfrm>
        </p:grpSpPr>
        <p:sp>
          <p:nvSpPr>
            <p:cNvPr id="13" name="object 13"/>
            <p:cNvSpPr/>
            <p:nvPr/>
          </p:nvSpPr>
          <p:spPr>
            <a:xfrm>
              <a:off x="221221" y="2043048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562" y="0"/>
                  </a:moveTo>
                  <a:lnTo>
                    <a:pt x="43535" y="0"/>
                  </a:lnTo>
                  <a:lnTo>
                    <a:pt x="26581" y="3428"/>
                  </a:lnTo>
                  <a:lnTo>
                    <a:pt x="12750" y="12826"/>
                  </a:lnTo>
                  <a:lnTo>
                    <a:pt x="3416" y="26670"/>
                  </a:lnTo>
                  <a:lnTo>
                    <a:pt x="0" y="43561"/>
                  </a:lnTo>
                  <a:lnTo>
                    <a:pt x="3416" y="60578"/>
                  </a:lnTo>
                  <a:lnTo>
                    <a:pt x="12750" y="74422"/>
                  </a:lnTo>
                  <a:lnTo>
                    <a:pt x="26581" y="83692"/>
                  </a:lnTo>
                  <a:lnTo>
                    <a:pt x="43535" y="87122"/>
                  </a:lnTo>
                  <a:lnTo>
                    <a:pt x="2368562" y="87122"/>
                  </a:lnTo>
                  <a:lnTo>
                    <a:pt x="2385453" y="83692"/>
                  </a:lnTo>
                  <a:lnTo>
                    <a:pt x="2399296" y="74422"/>
                  </a:lnTo>
                  <a:lnTo>
                    <a:pt x="2408567" y="60578"/>
                  </a:lnTo>
                  <a:lnTo>
                    <a:pt x="2411996" y="43561"/>
                  </a:lnTo>
                  <a:lnTo>
                    <a:pt x="2408567" y="26670"/>
                  </a:lnTo>
                  <a:lnTo>
                    <a:pt x="2399296" y="12826"/>
                  </a:lnTo>
                  <a:lnTo>
                    <a:pt x="2385453" y="3428"/>
                  </a:lnTo>
                  <a:lnTo>
                    <a:pt x="2368562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57390" y="2055367"/>
              <a:ext cx="684530" cy="61594"/>
            </a:xfrm>
            <a:custGeom>
              <a:avLst/>
              <a:gdLst/>
              <a:ahLst/>
              <a:cxnLst/>
              <a:rect l="l" t="t" r="r" b="b"/>
              <a:pathLst>
                <a:path w="684530" h="61594">
                  <a:moveTo>
                    <a:pt x="660374" y="0"/>
                  </a:moveTo>
                  <a:lnTo>
                    <a:pt x="23596" y="0"/>
                  </a:lnTo>
                  <a:lnTo>
                    <a:pt x="14401" y="2412"/>
                  </a:lnTo>
                  <a:lnTo>
                    <a:pt x="6908" y="8890"/>
                  </a:lnTo>
                  <a:lnTo>
                    <a:pt x="1854" y="18669"/>
                  </a:lnTo>
                  <a:lnTo>
                    <a:pt x="0" y="30607"/>
                  </a:lnTo>
                  <a:lnTo>
                    <a:pt x="1854" y="42418"/>
                  </a:lnTo>
                  <a:lnTo>
                    <a:pt x="6908" y="52197"/>
                  </a:lnTo>
                  <a:lnTo>
                    <a:pt x="14401" y="58801"/>
                  </a:lnTo>
                  <a:lnTo>
                    <a:pt x="23596" y="61214"/>
                  </a:lnTo>
                  <a:lnTo>
                    <a:pt x="660374" y="61214"/>
                  </a:lnTo>
                  <a:lnTo>
                    <a:pt x="669556" y="58801"/>
                  </a:lnTo>
                  <a:lnTo>
                    <a:pt x="677049" y="52197"/>
                  </a:lnTo>
                  <a:lnTo>
                    <a:pt x="682104" y="42418"/>
                  </a:lnTo>
                  <a:lnTo>
                    <a:pt x="683958" y="30607"/>
                  </a:lnTo>
                  <a:lnTo>
                    <a:pt x="682104" y="18669"/>
                  </a:lnTo>
                  <a:lnTo>
                    <a:pt x="677049" y="8890"/>
                  </a:lnTo>
                  <a:lnTo>
                    <a:pt x="669556" y="2412"/>
                  </a:lnTo>
                  <a:lnTo>
                    <a:pt x="660374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221221" y="2313432"/>
            <a:ext cx="2412365" cy="86995"/>
            <a:chOff x="221221" y="2313432"/>
            <a:chExt cx="2412365" cy="86995"/>
          </a:xfrm>
        </p:grpSpPr>
        <p:sp>
          <p:nvSpPr>
            <p:cNvPr id="16" name="object 16"/>
            <p:cNvSpPr/>
            <p:nvPr/>
          </p:nvSpPr>
          <p:spPr>
            <a:xfrm>
              <a:off x="221221" y="2313432"/>
              <a:ext cx="2412365" cy="86995"/>
            </a:xfrm>
            <a:custGeom>
              <a:avLst/>
              <a:gdLst/>
              <a:ahLst/>
              <a:cxnLst/>
              <a:rect l="l" t="t" r="r" b="b"/>
              <a:pathLst>
                <a:path w="2412365" h="86994">
                  <a:moveTo>
                    <a:pt x="2368562" y="0"/>
                  </a:moveTo>
                  <a:lnTo>
                    <a:pt x="43535" y="0"/>
                  </a:lnTo>
                  <a:lnTo>
                    <a:pt x="26581" y="3428"/>
                  </a:lnTo>
                  <a:lnTo>
                    <a:pt x="12750" y="12700"/>
                  </a:lnTo>
                  <a:lnTo>
                    <a:pt x="3416" y="26542"/>
                  </a:lnTo>
                  <a:lnTo>
                    <a:pt x="0" y="43560"/>
                  </a:lnTo>
                  <a:lnTo>
                    <a:pt x="3416" y="60451"/>
                  </a:lnTo>
                  <a:lnTo>
                    <a:pt x="12750" y="74294"/>
                  </a:lnTo>
                  <a:lnTo>
                    <a:pt x="26581" y="83692"/>
                  </a:lnTo>
                  <a:lnTo>
                    <a:pt x="43535" y="86994"/>
                  </a:lnTo>
                  <a:lnTo>
                    <a:pt x="2368562" y="86994"/>
                  </a:lnTo>
                  <a:lnTo>
                    <a:pt x="2385453" y="83692"/>
                  </a:lnTo>
                  <a:lnTo>
                    <a:pt x="2399296" y="74294"/>
                  </a:lnTo>
                  <a:lnTo>
                    <a:pt x="2408567" y="60451"/>
                  </a:lnTo>
                  <a:lnTo>
                    <a:pt x="2411996" y="43560"/>
                  </a:lnTo>
                  <a:lnTo>
                    <a:pt x="2408567" y="26542"/>
                  </a:lnTo>
                  <a:lnTo>
                    <a:pt x="2399296" y="12700"/>
                  </a:lnTo>
                  <a:lnTo>
                    <a:pt x="2385453" y="3428"/>
                  </a:lnTo>
                  <a:lnTo>
                    <a:pt x="2368562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55955" y="2325624"/>
              <a:ext cx="684530" cy="61594"/>
            </a:xfrm>
            <a:custGeom>
              <a:avLst/>
              <a:gdLst/>
              <a:ahLst/>
              <a:cxnLst/>
              <a:rect l="l" t="t" r="r" b="b"/>
              <a:pathLst>
                <a:path w="684530" h="61594">
                  <a:moveTo>
                    <a:pt x="659904" y="0"/>
                  </a:moveTo>
                  <a:lnTo>
                    <a:pt x="24053" y="0"/>
                  </a:lnTo>
                  <a:lnTo>
                    <a:pt x="14693" y="2412"/>
                  </a:lnTo>
                  <a:lnTo>
                    <a:pt x="7048" y="9016"/>
                  </a:lnTo>
                  <a:lnTo>
                    <a:pt x="1892" y="18668"/>
                  </a:lnTo>
                  <a:lnTo>
                    <a:pt x="0" y="30606"/>
                  </a:lnTo>
                  <a:lnTo>
                    <a:pt x="1892" y="42545"/>
                  </a:lnTo>
                  <a:lnTo>
                    <a:pt x="7048" y="52324"/>
                  </a:lnTo>
                  <a:lnTo>
                    <a:pt x="14693" y="58800"/>
                  </a:lnTo>
                  <a:lnTo>
                    <a:pt x="24053" y="61213"/>
                  </a:lnTo>
                  <a:lnTo>
                    <a:pt x="659904" y="61213"/>
                  </a:lnTo>
                  <a:lnTo>
                    <a:pt x="669264" y="58800"/>
                  </a:lnTo>
                  <a:lnTo>
                    <a:pt x="676910" y="52324"/>
                  </a:lnTo>
                  <a:lnTo>
                    <a:pt x="682066" y="42545"/>
                  </a:lnTo>
                  <a:lnTo>
                    <a:pt x="683958" y="30606"/>
                  </a:lnTo>
                  <a:lnTo>
                    <a:pt x="682066" y="18668"/>
                  </a:lnTo>
                  <a:lnTo>
                    <a:pt x="676910" y="9016"/>
                  </a:lnTo>
                  <a:lnTo>
                    <a:pt x="669264" y="2412"/>
                  </a:lnTo>
                  <a:lnTo>
                    <a:pt x="659904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147368" y="2137028"/>
            <a:ext cx="5588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75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56691" y="2138553"/>
            <a:ext cx="24574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070354" y="2138553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80187" y="2408301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85163" y="2408301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042286" y="2408301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43027" y="2754883"/>
            <a:ext cx="10668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V Á Z Á N Í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000" spc="-10" dirty="0">
                <a:latin typeface="Verdana"/>
                <a:cs typeface="Verdana"/>
              </a:rPr>
              <a:t>FCKKT01</a:t>
            </a:r>
            <a:endParaRPr sz="1000" dirty="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</a:pPr>
            <a:r>
              <a:rPr sz="1000" dirty="0">
                <a:latin typeface="Verdana"/>
                <a:cs typeface="Verdana"/>
              </a:rPr>
              <a:t>TEAM</a:t>
            </a:r>
            <a:r>
              <a:rPr sz="1000" spc="-50" dirty="0">
                <a:latin typeface="Verdana"/>
                <a:cs typeface="Verdana"/>
              </a:rPr>
              <a:t> </a:t>
            </a:r>
            <a:r>
              <a:rPr sz="1000" dirty="0">
                <a:latin typeface="Verdana"/>
                <a:cs typeface="Verdana"/>
              </a:rPr>
              <a:t>4</a:t>
            </a:r>
            <a:r>
              <a:rPr sz="1000" spc="-40" dirty="0">
                <a:latin typeface="Verdana"/>
                <a:cs typeface="Verdana"/>
              </a:rPr>
              <a:t> </a:t>
            </a:r>
            <a:r>
              <a:rPr sz="1000" spc="50" dirty="0">
                <a:latin typeface="Verdana"/>
                <a:cs typeface="Verdana"/>
              </a:rPr>
              <a:t>GW</a:t>
            </a:r>
            <a:r>
              <a:rPr sz="1000" spc="-35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B76 </a:t>
            </a:r>
            <a:r>
              <a:rPr sz="1000" spc="-10" dirty="0">
                <a:latin typeface="Verdana"/>
                <a:cs typeface="Verdana"/>
              </a:rPr>
              <a:t>BLACK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41985" y="2710307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5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076571" y="1500631"/>
            <a:ext cx="10731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L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228913" y="1500631"/>
            <a:ext cx="159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043296" y="148463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670417" y="1471041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8681973" y="1449467"/>
            <a:ext cx="2740660" cy="20839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3495" algn="just">
              <a:lnSpc>
                <a:spcPct val="100000"/>
              </a:lnSpc>
              <a:spcBef>
                <a:spcPts val="425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114671" y="2849067"/>
            <a:ext cx="148336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5064759" y="4295521"/>
            <a:ext cx="2817495" cy="10795"/>
          </a:xfrm>
          <a:custGeom>
            <a:avLst/>
            <a:gdLst/>
            <a:ahLst/>
            <a:cxnLst/>
            <a:rect l="l" t="t" r="r" b="b"/>
            <a:pathLst>
              <a:path w="2817495" h="10795">
                <a:moveTo>
                  <a:pt x="0" y="0"/>
                </a:moveTo>
                <a:lnTo>
                  <a:pt x="2817114" y="10667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5070094" y="4268887"/>
            <a:ext cx="2329180" cy="787394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459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395"/>
              </a:spcBef>
              <a:buFont typeface="Tahoma"/>
              <a:buChar char="►"/>
              <a:tabLst>
                <a:tab pos="177800" algn="l"/>
              </a:tabLst>
            </a:pPr>
            <a:r>
              <a:rPr sz="1050" dirty="0">
                <a:latin typeface="Verdana"/>
                <a:cs typeface="Verdana"/>
              </a:rPr>
              <a:t>Made</a:t>
            </a:r>
            <a:r>
              <a:rPr sz="1050" spc="10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in</a:t>
            </a:r>
            <a:r>
              <a:rPr sz="1050" spc="1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Europe</a:t>
            </a:r>
            <a:r>
              <a:rPr sz="1050" spc="3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(Slovenia)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pl-PL" sz="1050" spc="10" dirty="0">
                <a:latin typeface="Verdana"/>
                <a:cs typeface="Verdana"/>
              </a:rPr>
              <a:t>Výroba i zdroje materiálů z Evropy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8692006" y="57912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8711945" y="5738495"/>
            <a:ext cx="2056764" cy="890905"/>
          </a:xfrm>
          <a:prstGeom prst="rect">
            <a:avLst/>
          </a:prstGeom>
        </p:spPr>
        <p:txBody>
          <a:bodyPr vert="horz" wrap="square" lIns="0" tIns="93345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735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685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Snadné používání</a:t>
            </a: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8435" algn="l"/>
              </a:tabLst>
            </a:pPr>
            <a:r>
              <a:rPr lang="cs-CZ" sz="1050" spc="-10" dirty="0">
                <a:latin typeface="Verdana"/>
                <a:cs typeface="Verdana"/>
              </a:rPr>
              <a:t>Nízká hmotnost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8435" algn="l"/>
              </a:tabLst>
            </a:pPr>
            <a:r>
              <a:rPr lang="cs-CZ" sz="1050" dirty="0">
                <a:latin typeface="Verdana"/>
                <a:cs typeface="Verdana"/>
              </a:rPr>
              <a:t>Pohodlné lyžování</a:t>
            </a:r>
          </a:p>
        </p:txBody>
      </p:sp>
      <p:sp>
        <p:nvSpPr>
          <p:cNvPr id="39" name="object 39"/>
          <p:cNvSpPr txBox="1"/>
          <p:nvPr/>
        </p:nvSpPr>
        <p:spPr>
          <a:xfrm>
            <a:off x="8663178" y="5231431"/>
            <a:ext cx="2764155" cy="559769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>
              <a:lnSpc>
                <a:spcPts val="1250"/>
              </a:lnSpc>
              <a:spcBef>
                <a:spcPts val="380"/>
              </a:spcBef>
              <a:tabLst>
                <a:tab pos="2750820" algn="l"/>
              </a:tabLst>
            </a:pPr>
            <a:r>
              <a:rPr sz="1050" u="sng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	</a:t>
            </a:r>
            <a:endParaRPr sz="1050" dirty="0">
              <a:latin typeface="Verdana"/>
              <a:cs typeface="Verdana"/>
            </a:endParaRPr>
          </a:p>
          <a:p>
            <a:pPr marL="48260">
              <a:lnSpc>
                <a:spcPts val="1190"/>
              </a:lnSpc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38735">
              <a:lnSpc>
                <a:spcPct val="100000"/>
              </a:lnSpc>
              <a:spcBef>
                <a:spcPts val="190"/>
              </a:spcBef>
            </a:pPr>
            <a:r>
              <a:rPr lang="cs-CZ" sz="1100" dirty="0">
                <a:latin typeface="Verdana"/>
                <a:cs typeface="Verdana"/>
              </a:rPr>
              <a:t>Začínající malí lyžaři</a:t>
            </a:r>
          </a:p>
        </p:txBody>
      </p:sp>
      <p:sp>
        <p:nvSpPr>
          <p:cNvPr id="40" name="object 40"/>
          <p:cNvSpPr txBox="1"/>
          <p:nvPr/>
        </p:nvSpPr>
        <p:spPr>
          <a:xfrm>
            <a:off x="5113782" y="3017665"/>
            <a:ext cx="1035050" cy="60198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34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60" dirty="0">
                <a:latin typeface="Verdana"/>
                <a:cs typeface="Verdana"/>
              </a:rPr>
              <a:t>HD</a:t>
            </a:r>
            <a:r>
              <a:rPr sz="1050" spc="-11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core</a:t>
            </a:r>
            <a:endParaRPr sz="105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-10" dirty="0">
                <a:latin typeface="Verdana"/>
                <a:cs typeface="Verdana"/>
              </a:rPr>
              <a:t>Fiberglass</a:t>
            </a:r>
            <a:endParaRPr sz="105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Cap</a:t>
            </a:r>
            <a:r>
              <a:rPr sz="1050" spc="-3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sidewall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537452" y="3048380"/>
            <a:ext cx="85915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Tip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537452" y="3624833"/>
            <a:ext cx="138303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-10" dirty="0">
                <a:latin typeface="Verdana"/>
                <a:cs typeface="Verdana"/>
              </a:rPr>
              <a:t>Oversized</a:t>
            </a:r>
            <a:r>
              <a:rPr sz="1050" spc="-3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pic>
        <p:nvPicPr>
          <p:cNvPr id="43" name="object 4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39309" y="3344062"/>
            <a:ext cx="918733" cy="167355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647560" y="3776649"/>
            <a:ext cx="1084097" cy="425272"/>
          </a:xfrm>
          <a:prstGeom prst="rect">
            <a:avLst/>
          </a:prstGeom>
        </p:spPr>
      </p:pic>
      <p:sp>
        <p:nvSpPr>
          <p:cNvPr id="45" name="object 45"/>
          <p:cNvSpPr txBox="1"/>
          <p:nvPr/>
        </p:nvSpPr>
        <p:spPr>
          <a:xfrm>
            <a:off x="5136260" y="571342"/>
            <a:ext cx="5081905" cy="215444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lang="cs-CZ" sz="1100" b="1" i="1" spc="-90" dirty="0">
                <a:latin typeface="Verdana"/>
                <a:cs typeface="Verdana"/>
              </a:rPr>
              <a:t>Děti  se  učí lyžovat, aby objevily radost z lyžování.</a:t>
            </a:r>
          </a:p>
        </p:txBody>
      </p:sp>
      <p:sp>
        <p:nvSpPr>
          <p:cNvPr id="46" name="object 46"/>
          <p:cNvSpPr txBox="1"/>
          <p:nvPr/>
        </p:nvSpPr>
        <p:spPr>
          <a:xfrm>
            <a:off x="189128" y="5323243"/>
            <a:ext cx="2682875" cy="879087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57785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455"/>
              </a:spcBef>
            </a:pP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135" dirty="0">
                <a:latin typeface="Tahoma"/>
                <a:cs typeface="Tahoma"/>
              </a:rPr>
              <a:t>  </a:t>
            </a:r>
            <a:r>
              <a:rPr sz="1000" b="1" dirty="0">
                <a:latin typeface="Tahoma"/>
                <a:cs typeface="Tahoma"/>
              </a:rPr>
              <a:t>K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0" dirty="0">
                <a:latin typeface="Tahoma"/>
                <a:cs typeface="Tahoma"/>
              </a:rPr>
              <a:t>D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120" dirty="0">
                <a:latin typeface="Tahoma"/>
                <a:cs typeface="Tahoma"/>
              </a:rPr>
              <a:t> 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G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" dirty="0">
                <a:latin typeface="Tahoma"/>
                <a:cs typeface="Tahoma"/>
              </a:rPr>
              <a:t>E</a:t>
            </a:r>
            <a:endParaRPr sz="1000" dirty="0">
              <a:latin typeface="Tahoma"/>
              <a:cs typeface="Tahoma"/>
            </a:endParaRPr>
          </a:p>
          <a:p>
            <a:pPr marL="73660">
              <a:lnSpc>
                <a:spcPct val="100000"/>
              </a:lnSpc>
              <a:spcBef>
                <a:spcPts val="415"/>
              </a:spcBef>
            </a:pPr>
            <a:r>
              <a:rPr lang="cs-CZ" sz="1000" i="1" spc="-50" dirty="0">
                <a:latin typeface="Verdana"/>
                <a:cs typeface="Verdana"/>
              </a:rPr>
              <a:t>Nejlepší set lyží pro výuku lyžování dětí, který jim pomůže s jistotou se zlepšovat. Design je podobný jako u slavných závodních lyží </a:t>
            </a:r>
            <a:r>
              <a:rPr lang="cs-CZ" sz="1000" i="1" spc="-50" dirty="0" err="1">
                <a:latin typeface="Verdana"/>
                <a:cs typeface="Verdana"/>
              </a:rPr>
              <a:t>Hero</a:t>
            </a:r>
            <a:r>
              <a:rPr lang="cs-CZ" sz="1000" i="1" spc="-50" dirty="0">
                <a:latin typeface="Verdana"/>
                <a:cs typeface="Verdana"/>
              </a:rPr>
              <a:t>.</a:t>
            </a:r>
          </a:p>
        </p:txBody>
      </p:sp>
      <p:sp>
        <p:nvSpPr>
          <p:cNvPr id="48" name="TextovéPole 47">
            <a:extLst>
              <a:ext uri="{FF2B5EF4-FFF2-40B4-BE49-F238E27FC236}">
                <a16:creationId xmlns:a16="http://schemas.microsoft.com/office/drawing/2014/main" id="{47071F0D-52EF-E69E-8C44-B822E3E9AD1B}"/>
              </a:ext>
            </a:extLst>
          </p:cNvPr>
          <p:cNvSpPr txBox="1"/>
          <p:nvPr/>
        </p:nvSpPr>
        <p:spPr>
          <a:xfrm>
            <a:off x="8614156" y="1644556"/>
            <a:ext cx="2735833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50" dirty="0">
                <a:latin typeface="Verdana"/>
                <a:ea typeface="Verdana"/>
              </a:rPr>
              <a:t>Díky lyžím HERO KID jsou první obloučky pro malé děti jednodušší. Tradiční průhyb, Rocker na špičce, juniorský </a:t>
            </a:r>
            <a:r>
              <a:rPr lang="cs-CZ" sz="1050" dirty="0" err="1">
                <a:latin typeface="Verdana"/>
                <a:ea typeface="Verdana"/>
              </a:rPr>
              <a:t>flex</a:t>
            </a:r>
            <a:r>
              <a:rPr lang="cs-CZ" sz="1050" dirty="0">
                <a:latin typeface="Verdana"/>
                <a:ea typeface="Verdana"/>
              </a:rPr>
              <a:t> a Cap konstrukce s HD </a:t>
            </a:r>
            <a:r>
              <a:rPr lang="cs-CZ" sz="1050" dirty="0" err="1">
                <a:latin typeface="Verdana"/>
                <a:ea typeface="Verdana"/>
              </a:rPr>
              <a:t>Microcell</a:t>
            </a:r>
            <a:r>
              <a:rPr lang="cs-CZ" sz="1050" dirty="0">
                <a:latin typeface="Verdana"/>
                <a:ea typeface="Verdana"/>
              </a:rPr>
              <a:t> jádrem vyztuženým skelnými vlákny umožní lyžování za všech podmínek, díky čemuž je výuka lyžování intuitivnější a zlepšení se dostaví dříve. Vyvážená kombinace předvídatelného zahájení oblouku a jisté kontroly hran urychluje proces učení. Progresivní flexe měnící se s délkou lyží je přizpůsobená velikosti lyžaře, zajišťuje mladým lyžařům snadný, pohodlný a intuitivní zážitek z jízdy. Nízkou hmotnost setu přináší i lehké vázání Team 4,  které je již namontováno a lze ho snadno nastavit  bez použití nářadí.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60877" y="3137794"/>
            <a:ext cx="474618" cy="362559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16070" y="3137794"/>
            <a:ext cx="474618" cy="362559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43636" y="243281"/>
            <a:ext cx="1980564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40" dirty="0">
                <a:solidFill>
                  <a:srgbClr val="7E7E7E"/>
                </a:solidFill>
                <a:latin typeface="Verdana"/>
                <a:cs typeface="Verdana"/>
              </a:rPr>
              <a:t>KIDS</a:t>
            </a:r>
            <a:r>
              <a:rPr sz="1100" spc="-5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6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55" dirty="0">
                <a:solidFill>
                  <a:srgbClr val="7E7E7E"/>
                </a:solidFill>
                <a:latin typeface="Verdana"/>
                <a:cs typeface="Verdana"/>
              </a:rPr>
              <a:t>–</a:t>
            </a:r>
            <a:r>
              <a:rPr sz="1100" spc="-5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7E7E7E"/>
                </a:solidFill>
                <a:latin typeface="Verdana"/>
                <a:cs typeface="Verdana"/>
              </a:rPr>
              <a:t>ALL</a:t>
            </a:r>
            <a:r>
              <a:rPr sz="1100" spc="-6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MOUNTAIN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3636" y="405510"/>
            <a:ext cx="2880360" cy="9315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904364" algn="l"/>
              </a:tabLst>
            </a:pP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S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3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70" dirty="0">
                <a:solidFill>
                  <a:srgbClr val="030505"/>
                </a:solidFill>
                <a:latin typeface="Tahoma"/>
                <a:cs typeface="Tahoma"/>
              </a:rPr>
              <a:t>N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0" dirty="0">
                <a:solidFill>
                  <a:srgbClr val="030505"/>
                </a:solidFill>
                <a:latin typeface="Tahoma"/>
                <a:cs typeface="Tahoma"/>
              </a:rPr>
              <a:t>D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3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50" dirty="0">
                <a:solidFill>
                  <a:srgbClr val="030505"/>
                </a:solidFill>
                <a:latin typeface="Tahoma"/>
                <a:cs typeface="Tahoma"/>
              </a:rPr>
              <a:t>R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	</a:t>
            </a:r>
            <a:r>
              <a:rPr sz="2400" b="1" spc="100" dirty="0">
                <a:solidFill>
                  <a:srgbClr val="030505"/>
                </a:solidFill>
                <a:latin typeface="Tahoma"/>
                <a:cs typeface="Tahoma"/>
              </a:rPr>
              <a:t>K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385" dirty="0">
                <a:solidFill>
                  <a:srgbClr val="030505"/>
                </a:solidFill>
                <a:latin typeface="Tahoma"/>
                <a:cs typeface="Tahoma"/>
              </a:rPr>
              <a:t>I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10" dirty="0">
                <a:solidFill>
                  <a:srgbClr val="030505"/>
                </a:solidFill>
                <a:latin typeface="Tahoma"/>
                <a:cs typeface="Tahoma"/>
              </a:rPr>
              <a:t>D </a:t>
            </a:r>
            <a:r>
              <a:rPr sz="2400" b="1" spc="170" dirty="0">
                <a:solidFill>
                  <a:srgbClr val="030505"/>
                </a:solidFill>
                <a:latin typeface="Tahoma"/>
                <a:cs typeface="Tahoma"/>
              </a:rPr>
              <a:t>P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R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3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114" dirty="0">
                <a:solidFill>
                  <a:srgbClr val="030505"/>
                </a:solidFill>
                <a:latin typeface="Tahoma"/>
                <a:cs typeface="Tahoma"/>
              </a:rPr>
              <a:t>-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0" dirty="0">
                <a:solidFill>
                  <a:srgbClr val="030505"/>
                </a:solidFill>
                <a:latin typeface="Tahoma"/>
                <a:cs typeface="Tahoma"/>
              </a:rPr>
              <a:t>D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R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385" dirty="0">
                <a:solidFill>
                  <a:srgbClr val="030505"/>
                </a:solidFill>
                <a:latin typeface="Tahoma"/>
                <a:cs typeface="Tahoma"/>
              </a:rPr>
              <a:t>I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65" dirty="0">
                <a:solidFill>
                  <a:srgbClr val="030505"/>
                </a:solidFill>
                <a:latin typeface="Tahoma"/>
                <a:cs typeface="Tahoma"/>
              </a:rPr>
              <a:t>L</a:t>
            </a:r>
            <a:r>
              <a:rPr sz="2400" b="1" spc="-15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65" dirty="0">
                <a:solidFill>
                  <a:srgbClr val="030505"/>
                </a:solidFill>
                <a:latin typeface="Tahoma"/>
                <a:cs typeface="Tahoma"/>
              </a:rPr>
              <a:t>L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3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r>
              <a:rPr sz="2400" b="1" spc="-15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10" dirty="0">
                <a:solidFill>
                  <a:srgbClr val="030505"/>
                </a:solidFill>
                <a:latin typeface="Tahoma"/>
                <a:cs typeface="Tahoma"/>
              </a:rPr>
              <a:t>D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RAPWE01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3636" y="1470482"/>
            <a:ext cx="1656080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Verdana"/>
                <a:cs typeface="Verdana"/>
              </a:rPr>
              <a:t>RRPWE01</a:t>
            </a:r>
            <a:r>
              <a:rPr sz="1100" spc="-2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SENDER</a:t>
            </a:r>
            <a:r>
              <a:rPr sz="1100" spc="-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KID</a:t>
            </a:r>
            <a:endParaRPr sz="11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TEAM4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lang="cs-CZ" sz="1100" b="1" spc="-105" dirty="0">
                <a:latin typeface="Tahoma"/>
                <a:cs typeface="Tahoma"/>
              </a:rPr>
              <a:t>4 290,- </a:t>
            </a:r>
            <a:endParaRPr sz="1100" dirty="0">
              <a:latin typeface="Tahoma"/>
              <a:cs typeface="Tahoma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5087365" y="1718029"/>
          <a:ext cx="2821940" cy="110934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219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>
                        <a:lnSpc>
                          <a:spcPts val="1230"/>
                        </a:lnSpc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TEAM</a:t>
                      </a:r>
                      <a:r>
                        <a:rPr sz="1050" spc="-4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4</a:t>
                      </a:r>
                      <a:r>
                        <a:rPr sz="1050" spc="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70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80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50" dirty="0">
                          <a:latin typeface="Verdana"/>
                          <a:cs typeface="Verdana"/>
                        </a:rPr>
                        <a:t>92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3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104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60" dirty="0">
                          <a:latin typeface="Verdana"/>
                          <a:cs typeface="Verdana"/>
                        </a:rPr>
                        <a:t>72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96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4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40" dirty="0">
                          <a:latin typeface="Verdana"/>
                          <a:cs typeface="Verdana"/>
                        </a:rPr>
                        <a:t>(80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78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2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0" dirty="0">
                          <a:latin typeface="Verdana"/>
                          <a:cs typeface="Verdana"/>
                        </a:rPr>
                        <a:t>1,1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5" dirty="0">
                          <a:latin typeface="Verdana"/>
                          <a:cs typeface="Verdana"/>
                        </a:rPr>
                        <a:t>(80</a:t>
                      </a:r>
                      <a:r>
                        <a:rPr sz="1050" spc="-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1778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8" name="object 8" descr="Une image contenant vaisseau spatial  Description générée automatiquement avec une confiance faible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7347" y="3597884"/>
            <a:ext cx="2202815" cy="1089431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221221" y="2045970"/>
            <a:ext cx="2412365" cy="87630"/>
            <a:chOff x="221221" y="2045970"/>
            <a:chExt cx="2412365" cy="87630"/>
          </a:xfrm>
        </p:grpSpPr>
        <p:sp>
          <p:nvSpPr>
            <p:cNvPr id="10" name="object 10"/>
            <p:cNvSpPr/>
            <p:nvPr/>
          </p:nvSpPr>
          <p:spPr>
            <a:xfrm>
              <a:off x="221221" y="2045970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562" y="0"/>
                  </a:moveTo>
                  <a:lnTo>
                    <a:pt x="43535" y="0"/>
                  </a:lnTo>
                  <a:lnTo>
                    <a:pt x="26581" y="3428"/>
                  </a:lnTo>
                  <a:lnTo>
                    <a:pt x="12750" y="12826"/>
                  </a:lnTo>
                  <a:lnTo>
                    <a:pt x="3416" y="26669"/>
                  </a:lnTo>
                  <a:lnTo>
                    <a:pt x="0" y="43560"/>
                  </a:lnTo>
                  <a:lnTo>
                    <a:pt x="3416" y="60578"/>
                  </a:lnTo>
                  <a:lnTo>
                    <a:pt x="12750" y="74421"/>
                  </a:lnTo>
                  <a:lnTo>
                    <a:pt x="26581" y="83692"/>
                  </a:lnTo>
                  <a:lnTo>
                    <a:pt x="43535" y="87121"/>
                  </a:lnTo>
                  <a:lnTo>
                    <a:pt x="2368562" y="87121"/>
                  </a:lnTo>
                  <a:lnTo>
                    <a:pt x="2385453" y="83692"/>
                  </a:lnTo>
                  <a:lnTo>
                    <a:pt x="2399296" y="74421"/>
                  </a:lnTo>
                  <a:lnTo>
                    <a:pt x="2408567" y="60578"/>
                  </a:lnTo>
                  <a:lnTo>
                    <a:pt x="2411996" y="43560"/>
                  </a:lnTo>
                  <a:lnTo>
                    <a:pt x="2408567" y="26669"/>
                  </a:lnTo>
                  <a:lnTo>
                    <a:pt x="2399296" y="12826"/>
                  </a:lnTo>
                  <a:lnTo>
                    <a:pt x="2385453" y="3428"/>
                  </a:lnTo>
                  <a:lnTo>
                    <a:pt x="2368562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90510" y="2058289"/>
              <a:ext cx="684530" cy="61594"/>
            </a:xfrm>
            <a:custGeom>
              <a:avLst/>
              <a:gdLst/>
              <a:ahLst/>
              <a:cxnLst/>
              <a:rect l="l" t="t" r="r" b="b"/>
              <a:pathLst>
                <a:path w="684530" h="61594">
                  <a:moveTo>
                    <a:pt x="660311" y="0"/>
                  </a:moveTo>
                  <a:lnTo>
                    <a:pt x="23596" y="0"/>
                  </a:lnTo>
                  <a:lnTo>
                    <a:pt x="14401" y="2412"/>
                  </a:lnTo>
                  <a:lnTo>
                    <a:pt x="6908" y="9016"/>
                  </a:lnTo>
                  <a:lnTo>
                    <a:pt x="1854" y="18669"/>
                  </a:lnTo>
                  <a:lnTo>
                    <a:pt x="0" y="30607"/>
                  </a:lnTo>
                  <a:lnTo>
                    <a:pt x="1854" y="42545"/>
                  </a:lnTo>
                  <a:lnTo>
                    <a:pt x="6908" y="52197"/>
                  </a:lnTo>
                  <a:lnTo>
                    <a:pt x="14401" y="58800"/>
                  </a:lnTo>
                  <a:lnTo>
                    <a:pt x="23596" y="61213"/>
                  </a:lnTo>
                  <a:lnTo>
                    <a:pt x="660311" y="61213"/>
                  </a:lnTo>
                  <a:lnTo>
                    <a:pt x="669582" y="58800"/>
                  </a:lnTo>
                  <a:lnTo>
                    <a:pt x="677075" y="52197"/>
                  </a:lnTo>
                  <a:lnTo>
                    <a:pt x="682155" y="42545"/>
                  </a:lnTo>
                  <a:lnTo>
                    <a:pt x="683933" y="30607"/>
                  </a:lnTo>
                  <a:lnTo>
                    <a:pt x="682155" y="18669"/>
                  </a:lnTo>
                  <a:lnTo>
                    <a:pt x="677075" y="9016"/>
                  </a:lnTo>
                  <a:lnTo>
                    <a:pt x="669582" y="2412"/>
                  </a:lnTo>
                  <a:lnTo>
                    <a:pt x="660311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221221" y="2316352"/>
            <a:ext cx="2412365" cy="87630"/>
            <a:chOff x="221221" y="2316352"/>
            <a:chExt cx="2412365" cy="87630"/>
          </a:xfrm>
        </p:grpSpPr>
        <p:sp>
          <p:nvSpPr>
            <p:cNvPr id="13" name="object 13"/>
            <p:cNvSpPr/>
            <p:nvPr/>
          </p:nvSpPr>
          <p:spPr>
            <a:xfrm>
              <a:off x="221221" y="2316352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562" y="0"/>
                  </a:moveTo>
                  <a:lnTo>
                    <a:pt x="43535" y="0"/>
                  </a:lnTo>
                  <a:lnTo>
                    <a:pt x="26581" y="3429"/>
                  </a:lnTo>
                  <a:lnTo>
                    <a:pt x="12750" y="12700"/>
                  </a:lnTo>
                  <a:lnTo>
                    <a:pt x="3416" y="26543"/>
                  </a:lnTo>
                  <a:lnTo>
                    <a:pt x="0" y="43561"/>
                  </a:lnTo>
                  <a:lnTo>
                    <a:pt x="3416" y="60451"/>
                  </a:lnTo>
                  <a:lnTo>
                    <a:pt x="12750" y="74295"/>
                  </a:lnTo>
                  <a:lnTo>
                    <a:pt x="26581" y="83693"/>
                  </a:lnTo>
                  <a:lnTo>
                    <a:pt x="43535" y="87122"/>
                  </a:lnTo>
                  <a:lnTo>
                    <a:pt x="2368562" y="87122"/>
                  </a:lnTo>
                  <a:lnTo>
                    <a:pt x="2385453" y="83693"/>
                  </a:lnTo>
                  <a:lnTo>
                    <a:pt x="2399296" y="74295"/>
                  </a:lnTo>
                  <a:lnTo>
                    <a:pt x="2408567" y="60451"/>
                  </a:lnTo>
                  <a:lnTo>
                    <a:pt x="2411996" y="43561"/>
                  </a:lnTo>
                  <a:lnTo>
                    <a:pt x="2408567" y="26543"/>
                  </a:lnTo>
                  <a:lnTo>
                    <a:pt x="2399296" y="12700"/>
                  </a:lnTo>
                  <a:lnTo>
                    <a:pt x="2385453" y="3429"/>
                  </a:lnTo>
                  <a:lnTo>
                    <a:pt x="2368562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55955" y="2328544"/>
              <a:ext cx="684530" cy="61594"/>
            </a:xfrm>
            <a:custGeom>
              <a:avLst/>
              <a:gdLst/>
              <a:ahLst/>
              <a:cxnLst/>
              <a:rect l="l" t="t" r="r" b="b"/>
              <a:pathLst>
                <a:path w="684530" h="61594">
                  <a:moveTo>
                    <a:pt x="659904" y="0"/>
                  </a:moveTo>
                  <a:lnTo>
                    <a:pt x="24053" y="0"/>
                  </a:lnTo>
                  <a:lnTo>
                    <a:pt x="14693" y="2412"/>
                  </a:lnTo>
                  <a:lnTo>
                    <a:pt x="7048" y="9016"/>
                  </a:lnTo>
                  <a:lnTo>
                    <a:pt x="1892" y="18795"/>
                  </a:lnTo>
                  <a:lnTo>
                    <a:pt x="0" y="30606"/>
                  </a:lnTo>
                  <a:lnTo>
                    <a:pt x="1892" y="42544"/>
                  </a:lnTo>
                  <a:lnTo>
                    <a:pt x="7048" y="52324"/>
                  </a:lnTo>
                  <a:lnTo>
                    <a:pt x="14693" y="58800"/>
                  </a:lnTo>
                  <a:lnTo>
                    <a:pt x="24053" y="61213"/>
                  </a:lnTo>
                  <a:lnTo>
                    <a:pt x="659904" y="61213"/>
                  </a:lnTo>
                  <a:lnTo>
                    <a:pt x="669264" y="58800"/>
                  </a:lnTo>
                  <a:lnTo>
                    <a:pt x="676910" y="52324"/>
                  </a:lnTo>
                  <a:lnTo>
                    <a:pt x="682066" y="42544"/>
                  </a:lnTo>
                  <a:lnTo>
                    <a:pt x="683958" y="30606"/>
                  </a:lnTo>
                  <a:lnTo>
                    <a:pt x="682066" y="18795"/>
                  </a:lnTo>
                  <a:lnTo>
                    <a:pt x="676910" y="9016"/>
                  </a:lnTo>
                  <a:lnTo>
                    <a:pt x="669264" y="2412"/>
                  </a:lnTo>
                  <a:lnTo>
                    <a:pt x="659904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147368" y="2140077"/>
            <a:ext cx="5588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75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56691" y="2141346"/>
            <a:ext cx="24574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70354" y="2141601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80187" y="2411095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85163" y="2411095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042286" y="2411095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1777218" y="96393"/>
            <a:ext cx="396240" cy="36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1100" b="1" spc="-25" dirty="0">
                <a:solidFill>
                  <a:srgbClr val="FCFBFF"/>
                </a:solidFill>
                <a:latin typeface="Tahoma"/>
                <a:cs typeface="Tahoma"/>
              </a:rPr>
              <a:t>RE</a:t>
            </a:r>
            <a:endParaRPr sz="11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100" b="1" spc="55" dirty="0">
                <a:solidFill>
                  <a:srgbClr val="FCFBFF"/>
                </a:solidFill>
                <a:latin typeface="Tahoma"/>
                <a:cs typeface="Tahoma"/>
              </a:rPr>
              <a:t>NEW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076571" y="1500631"/>
            <a:ext cx="10731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L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228913" y="1500631"/>
            <a:ext cx="159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043296" y="148463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670417" y="1471041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8681973" y="1449467"/>
            <a:ext cx="2740660" cy="20839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3495" algn="just">
              <a:lnSpc>
                <a:spcPct val="100000"/>
              </a:lnSpc>
              <a:spcBef>
                <a:spcPts val="425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r>
              <a:rPr lang="cs-CZ" sz="1000" b="1" spc="-50" dirty="0">
                <a:latin typeface="Tahoma"/>
                <a:cs typeface="Tahoma"/>
              </a:rPr>
              <a:t>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114671" y="2849067"/>
            <a:ext cx="148336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5064759" y="4295521"/>
            <a:ext cx="2817495" cy="10795"/>
          </a:xfrm>
          <a:custGeom>
            <a:avLst/>
            <a:gdLst/>
            <a:ahLst/>
            <a:cxnLst/>
            <a:rect l="l" t="t" r="r" b="b"/>
            <a:pathLst>
              <a:path w="2817495" h="10795">
                <a:moveTo>
                  <a:pt x="0" y="0"/>
                </a:moveTo>
                <a:lnTo>
                  <a:pt x="2817114" y="10667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5070094" y="4268887"/>
            <a:ext cx="2329180" cy="787394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459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395"/>
              </a:spcBef>
              <a:buFont typeface="Tahoma"/>
              <a:buChar char="►"/>
              <a:tabLst>
                <a:tab pos="177800" algn="l"/>
              </a:tabLst>
            </a:pPr>
            <a:r>
              <a:rPr sz="1050" dirty="0">
                <a:latin typeface="Verdana"/>
                <a:cs typeface="Verdana"/>
              </a:rPr>
              <a:t>Made</a:t>
            </a:r>
            <a:r>
              <a:rPr sz="1050" spc="10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in</a:t>
            </a:r>
            <a:r>
              <a:rPr sz="1050" spc="1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Europe</a:t>
            </a:r>
            <a:r>
              <a:rPr sz="1050" spc="3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(Slovenia)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pl-PL" sz="1050" spc="10" dirty="0">
                <a:latin typeface="Verdana"/>
                <a:cs typeface="Verdana"/>
              </a:rPr>
              <a:t>Výroba i zdroje materiálů z Evropy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43027" y="2754883"/>
            <a:ext cx="10668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V Á Z Á N Í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000" spc="-10" dirty="0">
                <a:latin typeface="Verdana"/>
                <a:cs typeface="Verdana"/>
              </a:rPr>
              <a:t>FCKKT01</a:t>
            </a:r>
            <a:endParaRPr sz="1000" dirty="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</a:pPr>
            <a:r>
              <a:rPr sz="1000" dirty="0">
                <a:latin typeface="Verdana"/>
                <a:cs typeface="Verdana"/>
              </a:rPr>
              <a:t>TEAM</a:t>
            </a:r>
            <a:r>
              <a:rPr sz="1000" spc="-50" dirty="0">
                <a:latin typeface="Verdana"/>
                <a:cs typeface="Verdana"/>
              </a:rPr>
              <a:t> </a:t>
            </a:r>
            <a:r>
              <a:rPr sz="1000" dirty="0">
                <a:latin typeface="Verdana"/>
                <a:cs typeface="Verdana"/>
              </a:rPr>
              <a:t>4</a:t>
            </a:r>
            <a:r>
              <a:rPr sz="1000" spc="-40" dirty="0">
                <a:latin typeface="Verdana"/>
                <a:cs typeface="Verdana"/>
              </a:rPr>
              <a:t> </a:t>
            </a:r>
            <a:r>
              <a:rPr sz="1000" spc="50" dirty="0">
                <a:latin typeface="Verdana"/>
                <a:cs typeface="Verdana"/>
              </a:rPr>
              <a:t>GW</a:t>
            </a:r>
            <a:r>
              <a:rPr sz="1000" spc="-35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B76 </a:t>
            </a:r>
            <a:r>
              <a:rPr sz="1000" spc="-10" dirty="0">
                <a:latin typeface="Verdana"/>
                <a:cs typeface="Verdana"/>
              </a:rPr>
              <a:t>BLACK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241985" y="2710307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5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89128" y="5680405"/>
            <a:ext cx="2682875" cy="1033780"/>
          </a:xfrm>
          <a:custGeom>
            <a:avLst/>
            <a:gdLst/>
            <a:ahLst/>
            <a:cxnLst/>
            <a:rect l="l" t="t" r="r" b="b"/>
            <a:pathLst>
              <a:path w="2682875" h="1033779">
                <a:moveTo>
                  <a:pt x="0" y="1033487"/>
                </a:moveTo>
                <a:lnTo>
                  <a:pt x="2682494" y="1033487"/>
                </a:lnTo>
                <a:lnTo>
                  <a:pt x="2682494" y="0"/>
                </a:lnTo>
                <a:lnTo>
                  <a:pt x="0" y="0"/>
                </a:lnTo>
                <a:lnTo>
                  <a:pt x="0" y="1033487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5113782" y="3017665"/>
            <a:ext cx="1035050" cy="60198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34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60" dirty="0">
                <a:latin typeface="Verdana"/>
                <a:cs typeface="Verdana"/>
              </a:rPr>
              <a:t>HD</a:t>
            </a:r>
            <a:r>
              <a:rPr sz="1050" spc="-11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core</a:t>
            </a:r>
            <a:endParaRPr sz="105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-10" dirty="0">
                <a:latin typeface="Verdana"/>
                <a:cs typeface="Verdana"/>
              </a:rPr>
              <a:t>Fiberglass</a:t>
            </a:r>
            <a:endParaRPr sz="105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Cap</a:t>
            </a:r>
            <a:r>
              <a:rPr sz="1050" spc="-3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sidewall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537452" y="3048380"/>
            <a:ext cx="85915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Tip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537452" y="3624833"/>
            <a:ext cx="138303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-10" dirty="0">
                <a:latin typeface="Verdana"/>
                <a:cs typeface="Verdana"/>
              </a:rPr>
              <a:t>Oversized</a:t>
            </a:r>
            <a:r>
              <a:rPr sz="1050" spc="-3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pic>
        <p:nvPicPr>
          <p:cNvPr id="37" name="object 3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39309" y="3344062"/>
            <a:ext cx="918733" cy="167355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647560" y="3776649"/>
            <a:ext cx="1084097" cy="425272"/>
          </a:xfrm>
          <a:prstGeom prst="rect">
            <a:avLst/>
          </a:prstGeom>
        </p:spPr>
      </p:pic>
      <p:sp>
        <p:nvSpPr>
          <p:cNvPr id="39" name="object 39"/>
          <p:cNvSpPr/>
          <p:nvPr/>
        </p:nvSpPr>
        <p:spPr>
          <a:xfrm>
            <a:off x="8692006" y="53340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8711945" y="5281295"/>
            <a:ext cx="2056764" cy="890905"/>
          </a:xfrm>
          <a:prstGeom prst="rect">
            <a:avLst/>
          </a:prstGeom>
        </p:spPr>
        <p:txBody>
          <a:bodyPr vert="horz" wrap="square" lIns="0" tIns="93345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735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685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Snadné použití 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8435" algn="l"/>
              </a:tabLst>
            </a:pPr>
            <a:r>
              <a:rPr lang="cs-CZ" sz="1050" spc="-10" dirty="0">
                <a:latin typeface="Verdana"/>
                <a:cs typeface="Verdana"/>
              </a:rPr>
              <a:t>Nízká hmotnost</a:t>
            </a: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8435" algn="l"/>
              </a:tabLst>
            </a:pPr>
            <a:r>
              <a:rPr lang="cs-CZ" sz="1050" dirty="0">
                <a:latin typeface="Verdana"/>
                <a:cs typeface="Verdana"/>
              </a:rPr>
              <a:t>Pohodlné lyžování</a:t>
            </a:r>
          </a:p>
        </p:txBody>
      </p:sp>
      <p:sp>
        <p:nvSpPr>
          <p:cNvPr id="46" name="object 46"/>
          <p:cNvSpPr txBox="1"/>
          <p:nvPr/>
        </p:nvSpPr>
        <p:spPr>
          <a:xfrm>
            <a:off x="250647" y="5779804"/>
            <a:ext cx="2457450" cy="67518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65"/>
              </a:spcBef>
            </a:pP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X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130" dirty="0">
                <a:latin typeface="Tahoma"/>
                <a:cs typeface="Tahoma"/>
              </a:rPr>
              <a:t>  </a:t>
            </a:r>
            <a:r>
              <a:rPr sz="1000" b="1" dirty="0">
                <a:latin typeface="Tahoma"/>
                <a:cs typeface="Tahoma"/>
              </a:rPr>
              <a:t>K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0" dirty="0">
                <a:latin typeface="Tahoma"/>
                <a:cs typeface="Tahoma"/>
              </a:rPr>
              <a:t>D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125" dirty="0">
                <a:latin typeface="Tahoma"/>
                <a:cs typeface="Tahoma"/>
              </a:rPr>
              <a:t> 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G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" dirty="0">
                <a:latin typeface="Tahoma"/>
                <a:cs typeface="Tahoma"/>
              </a:rPr>
              <a:t>E</a:t>
            </a:r>
            <a:endParaRPr lang="cs-CZ" sz="1000" b="1" spc="5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lang="pt-BR" sz="1000" i="1" spc="-50" dirty="0">
                <a:latin typeface="Verdana"/>
                <a:cs typeface="Verdana"/>
              </a:rPr>
              <a:t>Nejlepší </a:t>
            </a:r>
            <a:r>
              <a:rPr lang="cs-CZ" sz="1000" i="1" spc="-50" dirty="0">
                <a:latin typeface="Verdana"/>
                <a:cs typeface="Verdana"/>
              </a:rPr>
              <a:t>lyžařský set</a:t>
            </a:r>
            <a:r>
              <a:rPr lang="pt-BR" sz="1000" i="1" spc="-50" dirty="0">
                <a:latin typeface="Verdana"/>
                <a:cs typeface="Verdana"/>
              </a:rPr>
              <a:t>, kter</a:t>
            </a:r>
            <a:r>
              <a:rPr lang="cs-CZ" sz="1000" i="1" spc="-50" dirty="0">
                <a:latin typeface="Verdana"/>
                <a:cs typeface="Verdana"/>
              </a:rPr>
              <a:t>ý</a:t>
            </a:r>
            <a:r>
              <a:rPr lang="pt-BR" sz="1000" i="1" spc="-50" dirty="0">
                <a:latin typeface="Verdana"/>
                <a:cs typeface="Verdana"/>
              </a:rPr>
              <a:t> děti naučí lyžovat a pomůže jim s jistotou se zlepšovat.</a:t>
            </a:r>
          </a:p>
        </p:txBody>
      </p:sp>
      <p:sp>
        <p:nvSpPr>
          <p:cNvPr id="44" name="object 44"/>
          <p:cNvSpPr txBox="1"/>
          <p:nvPr/>
        </p:nvSpPr>
        <p:spPr>
          <a:xfrm>
            <a:off x="8663178" y="4698031"/>
            <a:ext cx="2764155" cy="698268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>
              <a:lnSpc>
                <a:spcPts val="1250"/>
              </a:lnSpc>
              <a:spcBef>
                <a:spcPts val="380"/>
              </a:spcBef>
              <a:tabLst>
                <a:tab pos="2750820" algn="l"/>
              </a:tabLst>
            </a:pPr>
            <a:r>
              <a:rPr lang="en-US" sz="1050" u="sng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	</a:t>
            </a:r>
            <a:endParaRPr lang="en-US" sz="1050" dirty="0">
              <a:latin typeface="Verdana"/>
              <a:cs typeface="Verdana"/>
            </a:endParaRPr>
          </a:p>
          <a:p>
            <a:pPr marL="48260">
              <a:lnSpc>
                <a:spcPts val="1190"/>
              </a:lnSpc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r>
              <a:rPr lang="cs-CZ" sz="1000" b="1" spc="-50" dirty="0">
                <a:latin typeface="Tahoma"/>
                <a:cs typeface="Tahoma"/>
              </a:rPr>
              <a:t> </a:t>
            </a:r>
          </a:p>
          <a:p>
            <a:pPr marL="48260">
              <a:lnSpc>
                <a:spcPts val="1190"/>
              </a:lnSpc>
            </a:pPr>
            <a:r>
              <a:rPr lang="cs-CZ" sz="1000" dirty="0">
                <a:latin typeface="Verdana"/>
                <a:cs typeface="Verdana"/>
              </a:rPr>
              <a:t>Začínající malí lyžaři</a:t>
            </a:r>
          </a:p>
          <a:p>
            <a:pPr marL="48260">
              <a:lnSpc>
                <a:spcPts val="1190"/>
              </a:lnSpc>
            </a:pPr>
            <a:endParaRPr sz="1000" dirty="0">
              <a:latin typeface="Tahoma"/>
              <a:cs typeface="Tahom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136260" y="571342"/>
            <a:ext cx="5081905" cy="436017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>
              <a:spcBef>
                <a:spcPts val="360"/>
              </a:spcBef>
            </a:pPr>
            <a:r>
              <a:rPr lang="cs-CZ" sz="1100" b="1" i="1" dirty="0">
                <a:latin typeface="Verdana"/>
                <a:cs typeface="Verdana"/>
              </a:rPr>
              <a:t> </a:t>
            </a:r>
            <a:r>
              <a:rPr lang="cs-CZ" sz="1100" b="1" i="1" spc="-90" dirty="0">
                <a:latin typeface="Verdana"/>
                <a:cs typeface="Verdana"/>
              </a:rPr>
              <a:t>Děti  se  učí lyžovat, aby objevily radost z lyžování.</a:t>
            </a: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endParaRPr sz="1100" dirty="0">
              <a:latin typeface="Verdana"/>
              <a:cs typeface="Verdana"/>
            </a:endParaRPr>
          </a:p>
        </p:txBody>
      </p:sp>
      <p:sp>
        <p:nvSpPr>
          <p:cNvPr id="48" name="TextovéPole 47">
            <a:extLst>
              <a:ext uri="{FF2B5EF4-FFF2-40B4-BE49-F238E27FC236}">
                <a16:creationId xmlns:a16="http://schemas.microsoft.com/office/drawing/2014/main" id="{5C58135D-AE6F-B26E-EA76-32DD6C872ABD}"/>
              </a:ext>
            </a:extLst>
          </p:cNvPr>
          <p:cNvSpPr txBox="1"/>
          <p:nvPr/>
        </p:nvSpPr>
        <p:spPr>
          <a:xfrm>
            <a:off x="8577560" y="1997839"/>
            <a:ext cx="3358485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50" dirty="0">
                <a:latin typeface="Verdana"/>
                <a:ea typeface="Verdana"/>
              </a:rPr>
              <a:t>Díky lyžím </a:t>
            </a:r>
            <a:r>
              <a:rPr lang="cs-CZ" sz="1050" dirty="0" err="1">
                <a:latin typeface="Verdana"/>
                <a:ea typeface="Verdana"/>
              </a:rPr>
              <a:t>Sender</a:t>
            </a:r>
            <a:r>
              <a:rPr lang="cs-CZ" sz="1050" dirty="0">
                <a:latin typeface="Verdana"/>
                <a:ea typeface="Verdana"/>
              </a:rPr>
              <a:t> </a:t>
            </a:r>
            <a:r>
              <a:rPr lang="cs-CZ" sz="1050" dirty="0" err="1">
                <a:latin typeface="Verdana"/>
                <a:ea typeface="Verdana"/>
              </a:rPr>
              <a:t>Kid</a:t>
            </a:r>
            <a:r>
              <a:rPr lang="cs-CZ" sz="1050" dirty="0">
                <a:latin typeface="Verdana"/>
                <a:ea typeface="Verdana"/>
              </a:rPr>
              <a:t> jsou první obloučky pro malé děti jednodušší. Tradiční průhyb, Rocker na špičce, juniorský </a:t>
            </a:r>
            <a:r>
              <a:rPr lang="cs-CZ" sz="1050" dirty="0" err="1">
                <a:latin typeface="Verdana"/>
                <a:ea typeface="Verdana"/>
              </a:rPr>
              <a:t>flex</a:t>
            </a:r>
            <a:r>
              <a:rPr lang="cs-CZ" sz="1050" dirty="0">
                <a:latin typeface="Verdana"/>
                <a:ea typeface="Verdana"/>
              </a:rPr>
              <a:t> a Cap konstrukce s HD </a:t>
            </a:r>
            <a:r>
              <a:rPr lang="cs-CZ" sz="1050" dirty="0" err="1">
                <a:latin typeface="Verdana"/>
                <a:ea typeface="Verdana"/>
              </a:rPr>
              <a:t>Microcell</a:t>
            </a:r>
            <a:r>
              <a:rPr lang="cs-CZ" sz="1050" dirty="0">
                <a:latin typeface="Verdana"/>
                <a:ea typeface="Verdana"/>
              </a:rPr>
              <a:t> jádrem vyztuženým skelnými vlákny umožní lyžování za všech podmínek, díky čemuž je výuka lyžování intuitivnější a zlepšení se dostaví dříve. Vyvážená kombinace předvídatelného zahájení oblouku a jisté kontroly hran urychluje proces učení. Progresivní flexe měnící se s délkou lyží je přizpůsobená velikosti lyžaře, zajišťuje mladým lyžařům snadný, pohodlný a intuitivní zážitek z jízdy. 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59988" y="3127832"/>
            <a:ext cx="480702" cy="367207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19879" y="3128170"/>
            <a:ext cx="480702" cy="367207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43636" y="242443"/>
            <a:ext cx="197993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40" dirty="0">
                <a:solidFill>
                  <a:srgbClr val="7E7E7E"/>
                </a:solidFill>
                <a:latin typeface="Verdana"/>
                <a:cs typeface="Verdana"/>
              </a:rPr>
              <a:t>KIDS</a:t>
            </a:r>
            <a:r>
              <a:rPr sz="1100" spc="-5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6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60" dirty="0">
                <a:solidFill>
                  <a:srgbClr val="7E7E7E"/>
                </a:solidFill>
                <a:latin typeface="Verdana"/>
                <a:cs typeface="Verdana"/>
              </a:rPr>
              <a:t>–</a:t>
            </a:r>
            <a:r>
              <a:rPr sz="1100" spc="-6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7E7E7E"/>
                </a:solidFill>
                <a:latin typeface="Verdana"/>
                <a:cs typeface="Verdana"/>
              </a:rPr>
              <a:t>ALL</a:t>
            </a:r>
            <a:r>
              <a:rPr sz="1100" spc="-7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MOUNTAIN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3636" y="403986"/>
            <a:ext cx="2880360" cy="9315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S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5" dirty="0">
                <a:solidFill>
                  <a:srgbClr val="030505"/>
                </a:solidFill>
                <a:latin typeface="Tahoma"/>
                <a:cs typeface="Tahoma"/>
              </a:rPr>
              <a:t>O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05" dirty="0">
                <a:solidFill>
                  <a:srgbClr val="030505"/>
                </a:solidFill>
                <a:latin typeface="Tahoma"/>
                <a:cs typeface="Tahoma"/>
              </a:rPr>
              <a:t>U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65" dirty="0">
                <a:solidFill>
                  <a:srgbClr val="030505"/>
                </a:solidFill>
                <a:latin typeface="Tahoma"/>
                <a:cs typeface="Tahoma"/>
              </a:rPr>
              <a:t>L</a:t>
            </a:r>
            <a:r>
              <a:rPr sz="2400" b="1" spc="170" dirty="0">
                <a:solidFill>
                  <a:srgbClr val="030505"/>
                </a:solidFill>
                <a:latin typeface="Tahoma"/>
                <a:cs typeface="Tahoma"/>
              </a:rPr>
              <a:t>  </a:t>
            </a:r>
            <a:r>
              <a:rPr sz="2400" b="1" spc="100" dirty="0">
                <a:solidFill>
                  <a:srgbClr val="030505"/>
                </a:solidFill>
                <a:latin typeface="Tahoma"/>
                <a:cs typeface="Tahoma"/>
              </a:rPr>
              <a:t>K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385" dirty="0">
                <a:solidFill>
                  <a:srgbClr val="030505"/>
                </a:solidFill>
                <a:latin typeface="Tahoma"/>
                <a:cs typeface="Tahoma"/>
              </a:rPr>
              <a:t>I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10" dirty="0">
                <a:solidFill>
                  <a:srgbClr val="030505"/>
                </a:solidFill>
                <a:latin typeface="Tahoma"/>
                <a:cs typeface="Tahoma"/>
              </a:rPr>
              <a:t>D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2400" b="1" spc="170" dirty="0">
                <a:solidFill>
                  <a:srgbClr val="030505"/>
                </a:solidFill>
                <a:latin typeface="Tahoma"/>
                <a:cs typeface="Tahoma"/>
              </a:rPr>
              <a:t>P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R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3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114" dirty="0">
                <a:solidFill>
                  <a:srgbClr val="030505"/>
                </a:solidFill>
                <a:latin typeface="Tahoma"/>
                <a:cs typeface="Tahoma"/>
              </a:rPr>
              <a:t>-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0" dirty="0">
                <a:solidFill>
                  <a:srgbClr val="030505"/>
                </a:solidFill>
                <a:latin typeface="Tahoma"/>
                <a:cs typeface="Tahoma"/>
              </a:rPr>
              <a:t>D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R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385" dirty="0">
                <a:solidFill>
                  <a:srgbClr val="030505"/>
                </a:solidFill>
                <a:latin typeface="Tahoma"/>
                <a:cs typeface="Tahoma"/>
              </a:rPr>
              <a:t>I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65" dirty="0">
                <a:solidFill>
                  <a:srgbClr val="030505"/>
                </a:solidFill>
                <a:latin typeface="Tahoma"/>
                <a:cs typeface="Tahoma"/>
              </a:rPr>
              <a:t>L</a:t>
            </a:r>
            <a:r>
              <a:rPr sz="2400" b="1" spc="-15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65" dirty="0">
                <a:solidFill>
                  <a:srgbClr val="030505"/>
                </a:solidFill>
                <a:latin typeface="Tahoma"/>
                <a:cs typeface="Tahoma"/>
              </a:rPr>
              <a:t>L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3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r>
              <a:rPr sz="2400" b="1" spc="-15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10" dirty="0">
                <a:solidFill>
                  <a:srgbClr val="030505"/>
                </a:solidFill>
                <a:latin typeface="Tahoma"/>
                <a:cs typeface="Tahoma"/>
              </a:rPr>
              <a:t>D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RAPWE02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3636" y="1468958"/>
            <a:ext cx="1475740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10" dirty="0">
                <a:latin typeface="Verdana"/>
                <a:cs typeface="Verdana"/>
              </a:rPr>
              <a:t>RRPWE02 SOUL</a:t>
            </a:r>
            <a:r>
              <a:rPr sz="1100" spc="2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KID</a:t>
            </a:r>
            <a:endParaRPr sz="11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TEAM4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lang="cs-CZ" sz="1100" b="1" spc="-105" dirty="0">
                <a:latin typeface="Tahoma"/>
                <a:cs typeface="Tahoma"/>
              </a:rPr>
              <a:t>4 290,- </a:t>
            </a:r>
            <a:endParaRPr sz="1100" dirty="0">
              <a:latin typeface="Tahoma"/>
              <a:cs typeface="Tahoma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5089525" y="1717394"/>
          <a:ext cx="2823845" cy="11112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238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>
                        <a:lnSpc>
                          <a:spcPts val="1230"/>
                        </a:lnSpc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TEAM</a:t>
                      </a:r>
                      <a:r>
                        <a:rPr sz="1050" spc="-4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4</a:t>
                      </a:r>
                      <a:r>
                        <a:rPr sz="1050" spc="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70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80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50" dirty="0">
                          <a:latin typeface="Verdana"/>
                          <a:cs typeface="Verdana"/>
                        </a:rPr>
                        <a:t>92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3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104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60" dirty="0">
                          <a:latin typeface="Verdana"/>
                          <a:cs typeface="Verdana"/>
                        </a:rPr>
                        <a:t>72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96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4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5" dirty="0">
                          <a:latin typeface="Verdana"/>
                          <a:cs typeface="Verdana"/>
                        </a:rPr>
                        <a:t>(80</a:t>
                      </a:r>
                      <a:r>
                        <a:rPr sz="105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5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80" dirty="0">
                          <a:latin typeface="Verdana"/>
                          <a:cs typeface="Verdana"/>
                        </a:rPr>
                        <a:t>1,3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(80</a:t>
                      </a:r>
                      <a:r>
                        <a:rPr sz="1050" spc="-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1778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object 8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1777218" y="96393"/>
            <a:ext cx="396240" cy="36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1100" b="1" spc="-25" dirty="0">
                <a:solidFill>
                  <a:srgbClr val="FCFBFF"/>
                </a:solidFill>
                <a:latin typeface="Tahoma"/>
                <a:cs typeface="Tahoma"/>
              </a:rPr>
              <a:t>RE</a:t>
            </a:r>
            <a:endParaRPr sz="11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100" b="1" spc="55" dirty="0">
                <a:solidFill>
                  <a:srgbClr val="FCFBFF"/>
                </a:solidFill>
                <a:latin typeface="Tahoma"/>
                <a:cs typeface="Tahoma"/>
              </a:rPr>
              <a:t>NEW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076571" y="1500631"/>
            <a:ext cx="10731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L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28913" y="1500631"/>
            <a:ext cx="159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043296" y="148463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670417" y="1471041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8681973" y="1449467"/>
            <a:ext cx="2740660" cy="20839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3495" algn="just">
              <a:lnSpc>
                <a:spcPct val="100000"/>
              </a:lnSpc>
              <a:spcBef>
                <a:spcPts val="425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114671" y="2849067"/>
            <a:ext cx="148336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064759" y="4295521"/>
            <a:ext cx="2817495" cy="10795"/>
          </a:xfrm>
          <a:custGeom>
            <a:avLst/>
            <a:gdLst/>
            <a:ahLst/>
            <a:cxnLst/>
            <a:rect l="l" t="t" r="r" b="b"/>
            <a:pathLst>
              <a:path w="2817495" h="10795">
                <a:moveTo>
                  <a:pt x="0" y="0"/>
                </a:moveTo>
                <a:lnTo>
                  <a:pt x="2817114" y="10667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070094" y="4268887"/>
            <a:ext cx="2329180" cy="787394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459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395"/>
              </a:spcBef>
              <a:buFont typeface="Tahoma"/>
              <a:buChar char="►"/>
              <a:tabLst>
                <a:tab pos="177800" algn="l"/>
              </a:tabLst>
            </a:pPr>
            <a:r>
              <a:rPr sz="1050" dirty="0">
                <a:latin typeface="Verdana"/>
                <a:cs typeface="Verdana"/>
              </a:rPr>
              <a:t>Made</a:t>
            </a:r>
            <a:r>
              <a:rPr sz="1050" spc="10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in</a:t>
            </a:r>
            <a:r>
              <a:rPr sz="1050" spc="1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Europe</a:t>
            </a:r>
            <a:r>
              <a:rPr sz="1050" spc="3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(Slovenia)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pl-PL" sz="1050" spc="10" dirty="0">
                <a:latin typeface="Verdana"/>
                <a:cs typeface="Verdana"/>
              </a:rPr>
              <a:t>Výroba i zdroje materiálů z Evropy</a:t>
            </a:r>
            <a:endParaRPr sz="1050" dirty="0">
              <a:latin typeface="Verdana"/>
              <a:cs typeface="Verdana"/>
            </a:endParaRPr>
          </a:p>
        </p:txBody>
      </p:sp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39309" y="3344062"/>
            <a:ext cx="918733" cy="167355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25260" y="3844693"/>
            <a:ext cx="924997" cy="306195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5113782" y="3017665"/>
            <a:ext cx="1035050" cy="60198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34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60" dirty="0">
                <a:latin typeface="Verdana"/>
                <a:cs typeface="Verdana"/>
              </a:rPr>
              <a:t>HD</a:t>
            </a:r>
            <a:r>
              <a:rPr sz="1050" spc="-11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core</a:t>
            </a:r>
            <a:endParaRPr sz="105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-10" dirty="0">
                <a:latin typeface="Verdana"/>
                <a:cs typeface="Verdana"/>
              </a:rPr>
              <a:t>Fiberglass</a:t>
            </a:r>
            <a:endParaRPr sz="105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Cap</a:t>
            </a:r>
            <a:r>
              <a:rPr sz="1050" spc="-3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sidewall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537452" y="3048380"/>
            <a:ext cx="85915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Tip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537452" y="3624833"/>
            <a:ext cx="138303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-10" dirty="0">
                <a:latin typeface="Verdana"/>
                <a:cs typeface="Verdana"/>
              </a:rPr>
              <a:t>Oversized</a:t>
            </a:r>
            <a:r>
              <a:rPr sz="1050" spc="-3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8692006" y="54102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89128" y="5680405"/>
            <a:ext cx="2682875" cy="1033780"/>
          </a:xfrm>
          <a:custGeom>
            <a:avLst/>
            <a:gdLst/>
            <a:ahLst/>
            <a:cxnLst/>
            <a:rect l="l" t="t" r="r" b="b"/>
            <a:pathLst>
              <a:path w="2682875" h="1033779">
                <a:moveTo>
                  <a:pt x="0" y="1033487"/>
                </a:moveTo>
                <a:lnTo>
                  <a:pt x="2682494" y="1033487"/>
                </a:lnTo>
                <a:lnTo>
                  <a:pt x="2682494" y="0"/>
                </a:lnTo>
                <a:lnTo>
                  <a:pt x="0" y="0"/>
                </a:lnTo>
                <a:lnTo>
                  <a:pt x="0" y="1033487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9" name="object 29"/>
          <p:cNvGrpSpPr/>
          <p:nvPr/>
        </p:nvGrpSpPr>
        <p:grpSpPr>
          <a:xfrm>
            <a:off x="221221" y="2045970"/>
            <a:ext cx="2412365" cy="87630"/>
            <a:chOff x="221221" y="2045970"/>
            <a:chExt cx="2412365" cy="87630"/>
          </a:xfrm>
        </p:grpSpPr>
        <p:sp>
          <p:nvSpPr>
            <p:cNvPr id="30" name="object 30"/>
            <p:cNvSpPr/>
            <p:nvPr/>
          </p:nvSpPr>
          <p:spPr>
            <a:xfrm>
              <a:off x="221221" y="2045970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562" y="0"/>
                  </a:moveTo>
                  <a:lnTo>
                    <a:pt x="43535" y="0"/>
                  </a:lnTo>
                  <a:lnTo>
                    <a:pt x="26581" y="3428"/>
                  </a:lnTo>
                  <a:lnTo>
                    <a:pt x="12750" y="12826"/>
                  </a:lnTo>
                  <a:lnTo>
                    <a:pt x="3416" y="26669"/>
                  </a:lnTo>
                  <a:lnTo>
                    <a:pt x="0" y="43560"/>
                  </a:lnTo>
                  <a:lnTo>
                    <a:pt x="3416" y="60578"/>
                  </a:lnTo>
                  <a:lnTo>
                    <a:pt x="12750" y="74421"/>
                  </a:lnTo>
                  <a:lnTo>
                    <a:pt x="26581" y="83692"/>
                  </a:lnTo>
                  <a:lnTo>
                    <a:pt x="43535" y="87121"/>
                  </a:lnTo>
                  <a:lnTo>
                    <a:pt x="2368562" y="87121"/>
                  </a:lnTo>
                  <a:lnTo>
                    <a:pt x="2385453" y="83692"/>
                  </a:lnTo>
                  <a:lnTo>
                    <a:pt x="2399296" y="74421"/>
                  </a:lnTo>
                  <a:lnTo>
                    <a:pt x="2408567" y="60578"/>
                  </a:lnTo>
                  <a:lnTo>
                    <a:pt x="2411996" y="43560"/>
                  </a:lnTo>
                  <a:lnTo>
                    <a:pt x="2408567" y="26669"/>
                  </a:lnTo>
                  <a:lnTo>
                    <a:pt x="2399296" y="12826"/>
                  </a:lnTo>
                  <a:lnTo>
                    <a:pt x="2385453" y="3428"/>
                  </a:lnTo>
                  <a:lnTo>
                    <a:pt x="2368562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090510" y="2058289"/>
              <a:ext cx="684530" cy="61594"/>
            </a:xfrm>
            <a:custGeom>
              <a:avLst/>
              <a:gdLst/>
              <a:ahLst/>
              <a:cxnLst/>
              <a:rect l="l" t="t" r="r" b="b"/>
              <a:pathLst>
                <a:path w="684530" h="61594">
                  <a:moveTo>
                    <a:pt x="660311" y="0"/>
                  </a:moveTo>
                  <a:lnTo>
                    <a:pt x="23596" y="0"/>
                  </a:lnTo>
                  <a:lnTo>
                    <a:pt x="14401" y="2412"/>
                  </a:lnTo>
                  <a:lnTo>
                    <a:pt x="6908" y="9016"/>
                  </a:lnTo>
                  <a:lnTo>
                    <a:pt x="1854" y="18669"/>
                  </a:lnTo>
                  <a:lnTo>
                    <a:pt x="0" y="30607"/>
                  </a:lnTo>
                  <a:lnTo>
                    <a:pt x="1854" y="42545"/>
                  </a:lnTo>
                  <a:lnTo>
                    <a:pt x="6908" y="52197"/>
                  </a:lnTo>
                  <a:lnTo>
                    <a:pt x="14401" y="58800"/>
                  </a:lnTo>
                  <a:lnTo>
                    <a:pt x="23596" y="61213"/>
                  </a:lnTo>
                  <a:lnTo>
                    <a:pt x="660311" y="61213"/>
                  </a:lnTo>
                  <a:lnTo>
                    <a:pt x="669582" y="58800"/>
                  </a:lnTo>
                  <a:lnTo>
                    <a:pt x="677075" y="52197"/>
                  </a:lnTo>
                  <a:lnTo>
                    <a:pt x="682155" y="42545"/>
                  </a:lnTo>
                  <a:lnTo>
                    <a:pt x="683933" y="30607"/>
                  </a:lnTo>
                  <a:lnTo>
                    <a:pt x="682155" y="18669"/>
                  </a:lnTo>
                  <a:lnTo>
                    <a:pt x="677075" y="9016"/>
                  </a:lnTo>
                  <a:lnTo>
                    <a:pt x="669582" y="2412"/>
                  </a:lnTo>
                  <a:lnTo>
                    <a:pt x="660311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221221" y="2316352"/>
            <a:ext cx="2412365" cy="87630"/>
            <a:chOff x="221221" y="2316352"/>
            <a:chExt cx="2412365" cy="87630"/>
          </a:xfrm>
        </p:grpSpPr>
        <p:sp>
          <p:nvSpPr>
            <p:cNvPr id="33" name="object 33"/>
            <p:cNvSpPr/>
            <p:nvPr/>
          </p:nvSpPr>
          <p:spPr>
            <a:xfrm>
              <a:off x="221221" y="2316352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562" y="0"/>
                  </a:moveTo>
                  <a:lnTo>
                    <a:pt x="43535" y="0"/>
                  </a:lnTo>
                  <a:lnTo>
                    <a:pt x="26581" y="3429"/>
                  </a:lnTo>
                  <a:lnTo>
                    <a:pt x="12750" y="12700"/>
                  </a:lnTo>
                  <a:lnTo>
                    <a:pt x="3416" y="26543"/>
                  </a:lnTo>
                  <a:lnTo>
                    <a:pt x="0" y="43561"/>
                  </a:lnTo>
                  <a:lnTo>
                    <a:pt x="3416" y="60451"/>
                  </a:lnTo>
                  <a:lnTo>
                    <a:pt x="12750" y="74295"/>
                  </a:lnTo>
                  <a:lnTo>
                    <a:pt x="26581" y="83693"/>
                  </a:lnTo>
                  <a:lnTo>
                    <a:pt x="43535" y="87122"/>
                  </a:lnTo>
                  <a:lnTo>
                    <a:pt x="2368562" y="87122"/>
                  </a:lnTo>
                  <a:lnTo>
                    <a:pt x="2385453" y="83693"/>
                  </a:lnTo>
                  <a:lnTo>
                    <a:pt x="2399296" y="74295"/>
                  </a:lnTo>
                  <a:lnTo>
                    <a:pt x="2408567" y="60451"/>
                  </a:lnTo>
                  <a:lnTo>
                    <a:pt x="2411996" y="43561"/>
                  </a:lnTo>
                  <a:lnTo>
                    <a:pt x="2408567" y="26543"/>
                  </a:lnTo>
                  <a:lnTo>
                    <a:pt x="2399296" y="12700"/>
                  </a:lnTo>
                  <a:lnTo>
                    <a:pt x="2385453" y="3429"/>
                  </a:lnTo>
                  <a:lnTo>
                    <a:pt x="2368562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55955" y="2328544"/>
              <a:ext cx="684530" cy="61594"/>
            </a:xfrm>
            <a:custGeom>
              <a:avLst/>
              <a:gdLst/>
              <a:ahLst/>
              <a:cxnLst/>
              <a:rect l="l" t="t" r="r" b="b"/>
              <a:pathLst>
                <a:path w="684530" h="61594">
                  <a:moveTo>
                    <a:pt x="659904" y="0"/>
                  </a:moveTo>
                  <a:lnTo>
                    <a:pt x="24053" y="0"/>
                  </a:lnTo>
                  <a:lnTo>
                    <a:pt x="14693" y="2412"/>
                  </a:lnTo>
                  <a:lnTo>
                    <a:pt x="7048" y="9016"/>
                  </a:lnTo>
                  <a:lnTo>
                    <a:pt x="1892" y="18795"/>
                  </a:lnTo>
                  <a:lnTo>
                    <a:pt x="0" y="30606"/>
                  </a:lnTo>
                  <a:lnTo>
                    <a:pt x="1892" y="42544"/>
                  </a:lnTo>
                  <a:lnTo>
                    <a:pt x="7048" y="52324"/>
                  </a:lnTo>
                  <a:lnTo>
                    <a:pt x="14693" y="58800"/>
                  </a:lnTo>
                  <a:lnTo>
                    <a:pt x="24053" y="61213"/>
                  </a:lnTo>
                  <a:lnTo>
                    <a:pt x="659904" y="61213"/>
                  </a:lnTo>
                  <a:lnTo>
                    <a:pt x="669264" y="58800"/>
                  </a:lnTo>
                  <a:lnTo>
                    <a:pt x="676910" y="52324"/>
                  </a:lnTo>
                  <a:lnTo>
                    <a:pt x="682066" y="42544"/>
                  </a:lnTo>
                  <a:lnTo>
                    <a:pt x="683958" y="30606"/>
                  </a:lnTo>
                  <a:lnTo>
                    <a:pt x="682066" y="18795"/>
                  </a:lnTo>
                  <a:lnTo>
                    <a:pt x="676910" y="9016"/>
                  </a:lnTo>
                  <a:lnTo>
                    <a:pt x="669264" y="2412"/>
                  </a:lnTo>
                  <a:lnTo>
                    <a:pt x="659904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1147368" y="2140077"/>
            <a:ext cx="5588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75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56691" y="2141346"/>
            <a:ext cx="24574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070354" y="2141601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80187" y="2411095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185163" y="2411095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042286" y="2411095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43027" y="2754883"/>
            <a:ext cx="10668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V Á Z Á N Í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000" spc="-10" dirty="0">
                <a:latin typeface="Verdana"/>
                <a:cs typeface="Verdana"/>
              </a:rPr>
              <a:t>FCKKT01</a:t>
            </a:r>
            <a:endParaRPr sz="1000" dirty="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</a:pPr>
            <a:r>
              <a:rPr sz="1000" dirty="0">
                <a:latin typeface="Verdana"/>
                <a:cs typeface="Verdana"/>
              </a:rPr>
              <a:t>TEAM</a:t>
            </a:r>
            <a:r>
              <a:rPr sz="1000" spc="-50" dirty="0">
                <a:latin typeface="Verdana"/>
                <a:cs typeface="Verdana"/>
              </a:rPr>
              <a:t> </a:t>
            </a:r>
            <a:r>
              <a:rPr sz="1000" dirty="0">
                <a:latin typeface="Verdana"/>
                <a:cs typeface="Verdana"/>
              </a:rPr>
              <a:t>4</a:t>
            </a:r>
            <a:r>
              <a:rPr sz="1000" spc="-40" dirty="0">
                <a:latin typeface="Verdana"/>
                <a:cs typeface="Verdana"/>
              </a:rPr>
              <a:t> </a:t>
            </a:r>
            <a:r>
              <a:rPr sz="1000" spc="50" dirty="0">
                <a:latin typeface="Verdana"/>
                <a:cs typeface="Verdana"/>
              </a:rPr>
              <a:t>GW</a:t>
            </a:r>
            <a:r>
              <a:rPr sz="1000" spc="-35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B76 </a:t>
            </a:r>
            <a:r>
              <a:rPr sz="1000" spc="-10" dirty="0">
                <a:latin typeface="Verdana"/>
                <a:cs typeface="Verdana"/>
              </a:rPr>
              <a:t>BLACK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241985" y="2710307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5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3" name="object 43" descr="Une image contenant vaisseau spatial  Le contenu généré par l’IA peut être incorrect.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62013" y="3565817"/>
            <a:ext cx="2088261" cy="1033487"/>
          </a:xfrm>
          <a:prstGeom prst="rect">
            <a:avLst/>
          </a:prstGeom>
        </p:spPr>
      </p:pic>
      <p:sp>
        <p:nvSpPr>
          <p:cNvPr id="44" name="object 44"/>
          <p:cNvSpPr txBox="1"/>
          <p:nvPr/>
        </p:nvSpPr>
        <p:spPr>
          <a:xfrm>
            <a:off x="5136260" y="571342"/>
            <a:ext cx="5081905" cy="427990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1100" b="1" i="1" spc="-90" dirty="0">
                <a:latin typeface="Verdana"/>
                <a:cs typeface="Verdana"/>
              </a:rPr>
              <a:t>T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40" dirty="0">
                <a:latin typeface="Verdana"/>
                <a:cs typeface="Verdana"/>
              </a:rPr>
              <a:t>h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e</a:t>
            </a:r>
            <a:r>
              <a:rPr sz="1100" b="1" i="1" spc="480" dirty="0">
                <a:latin typeface="Verdana"/>
                <a:cs typeface="Verdana"/>
              </a:rPr>
              <a:t> </a:t>
            </a:r>
            <a:r>
              <a:rPr sz="1100" b="1" i="1" spc="-60" dirty="0">
                <a:latin typeface="Verdana"/>
                <a:cs typeface="Verdana"/>
              </a:rPr>
              <a:t>k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i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30" dirty="0">
                <a:latin typeface="Verdana"/>
                <a:cs typeface="Verdana"/>
              </a:rPr>
              <a:t>d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s</a:t>
            </a:r>
            <a:r>
              <a:rPr sz="1100" b="1" i="1" spc="455" dirty="0">
                <a:latin typeface="Verdana"/>
                <a:cs typeface="Verdana"/>
              </a:rPr>
              <a:t> </a:t>
            </a:r>
            <a:r>
              <a:rPr sz="1100" b="1" i="1" spc="-85" dirty="0">
                <a:latin typeface="Verdana"/>
                <a:cs typeface="Verdana"/>
              </a:rPr>
              <a:t>s </a:t>
            </a:r>
            <a:r>
              <a:rPr sz="1100" b="1" i="1" spc="-60" dirty="0">
                <a:latin typeface="Verdana"/>
                <a:cs typeface="Verdana"/>
              </a:rPr>
              <a:t>k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i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s</a:t>
            </a:r>
            <a:r>
              <a:rPr sz="1100" b="1" i="1" spc="465" dirty="0">
                <a:latin typeface="Verdana"/>
                <a:cs typeface="Verdana"/>
              </a:rPr>
              <a:t> </a:t>
            </a:r>
            <a:r>
              <a:rPr sz="1100" b="1" i="1" spc="-35" dirty="0">
                <a:latin typeface="Verdana"/>
                <a:cs typeface="Verdana"/>
              </a:rPr>
              <a:t>t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o</a:t>
            </a:r>
            <a:r>
              <a:rPr sz="1100" b="1" i="1" spc="490" dirty="0">
                <a:latin typeface="Verdana"/>
                <a:cs typeface="Verdana"/>
              </a:rPr>
              <a:t> </a:t>
            </a:r>
            <a:r>
              <a:rPr sz="1100" b="1" i="1" spc="-40" dirty="0">
                <a:latin typeface="Verdana"/>
                <a:cs typeface="Verdana"/>
              </a:rPr>
              <a:t>h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e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l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p</a:t>
            </a:r>
            <a:r>
              <a:rPr sz="1100" b="1" i="1" spc="470" dirty="0">
                <a:latin typeface="Verdana"/>
                <a:cs typeface="Verdana"/>
              </a:rPr>
              <a:t> </a:t>
            </a:r>
            <a:r>
              <a:rPr sz="1100" b="1" i="1" spc="-35" dirty="0">
                <a:latin typeface="Verdana"/>
                <a:cs typeface="Verdana"/>
              </a:rPr>
              <a:t>t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40" dirty="0">
                <a:latin typeface="Verdana"/>
                <a:cs typeface="Verdana"/>
              </a:rPr>
              <a:t>h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e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m</a:t>
            </a:r>
            <a:r>
              <a:rPr sz="1100" b="1" i="1" spc="470" dirty="0">
                <a:latin typeface="Verdana"/>
                <a:cs typeface="Verdana"/>
              </a:rPr>
              <a:t> </a:t>
            </a:r>
            <a:r>
              <a:rPr sz="1100" b="1" i="1" spc="-35" dirty="0">
                <a:latin typeface="Verdana"/>
                <a:cs typeface="Verdana"/>
              </a:rPr>
              <a:t>t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o</a:t>
            </a:r>
            <a:r>
              <a:rPr sz="1100" b="1" i="1" spc="490" dirty="0">
                <a:latin typeface="Verdana"/>
                <a:cs typeface="Verdana"/>
              </a:rPr>
              <a:t> </a:t>
            </a:r>
            <a:r>
              <a:rPr sz="1100" b="1" i="1" spc="-30" dirty="0">
                <a:latin typeface="Verdana"/>
                <a:cs typeface="Verdana"/>
              </a:rPr>
              <a:t>d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i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85" dirty="0">
                <a:latin typeface="Verdana"/>
                <a:cs typeface="Verdana"/>
              </a:rPr>
              <a:t>s </a:t>
            </a:r>
            <a:r>
              <a:rPr sz="1100" b="1" i="1" spc="-20" dirty="0">
                <a:latin typeface="Verdana"/>
                <a:cs typeface="Verdana"/>
              </a:rPr>
              <a:t>c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45" dirty="0">
                <a:latin typeface="Verdana"/>
                <a:cs typeface="Verdana"/>
              </a:rPr>
              <a:t>o</a:t>
            </a:r>
            <a:r>
              <a:rPr sz="1100" b="1" i="1" spc="-85" dirty="0">
                <a:latin typeface="Verdana"/>
                <a:cs typeface="Verdana"/>
              </a:rPr>
              <a:t> v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e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r</a:t>
            </a:r>
            <a:r>
              <a:rPr sz="1100" b="1" i="1" spc="475" dirty="0">
                <a:latin typeface="Verdana"/>
                <a:cs typeface="Verdana"/>
              </a:rPr>
              <a:t> </a:t>
            </a:r>
            <a:r>
              <a:rPr sz="1100" b="1" i="1" spc="-85" dirty="0">
                <a:latin typeface="Verdana"/>
                <a:cs typeface="Verdana"/>
              </a:rPr>
              <a:t>s </a:t>
            </a:r>
            <a:r>
              <a:rPr sz="1100" b="1" i="1" spc="-60" dirty="0">
                <a:latin typeface="Verdana"/>
                <a:cs typeface="Verdana"/>
              </a:rPr>
              <a:t>k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i</a:t>
            </a:r>
            <a:endParaRPr sz="11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sz="1100" b="1" i="1" dirty="0">
                <a:latin typeface="Verdana"/>
                <a:cs typeface="Verdana"/>
              </a:rPr>
              <a:t>a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40" dirty="0">
                <a:latin typeface="Verdana"/>
                <a:cs typeface="Verdana"/>
              </a:rPr>
              <a:t>n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d</a:t>
            </a:r>
            <a:r>
              <a:rPr sz="1100" b="1" i="1" spc="495" dirty="0">
                <a:latin typeface="Verdana"/>
                <a:cs typeface="Verdana"/>
              </a:rPr>
              <a:t> </a:t>
            </a:r>
            <a:r>
              <a:rPr sz="1100" b="1" i="1" spc="-40" dirty="0">
                <a:latin typeface="Verdana"/>
                <a:cs typeface="Verdana"/>
              </a:rPr>
              <a:t>h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a</a:t>
            </a:r>
            <a:r>
              <a:rPr sz="1100" b="1" i="1" spc="-85" dirty="0">
                <a:latin typeface="Verdana"/>
                <a:cs typeface="Verdana"/>
              </a:rPr>
              <a:t> v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e</a:t>
            </a:r>
            <a:r>
              <a:rPr sz="1100" b="1" i="1" spc="65" dirty="0">
                <a:latin typeface="Verdana"/>
                <a:cs typeface="Verdana"/>
              </a:rPr>
              <a:t>  </a:t>
            </a:r>
            <a:r>
              <a:rPr sz="1100" b="1" i="1" spc="-65" dirty="0">
                <a:latin typeface="Verdana"/>
                <a:cs typeface="Verdana"/>
              </a:rPr>
              <a:t>f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45" dirty="0">
                <a:latin typeface="Verdana"/>
                <a:cs typeface="Verdana"/>
              </a:rPr>
              <a:t>u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40" dirty="0">
                <a:latin typeface="Verdana"/>
                <a:cs typeface="Verdana"/>
              </a:rPr>
              <a:t>n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.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50647" y="5779804"/>
            <a:ext cx="2457450" cy="790601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25400">
              <a:spcBef>
                <a:spcPts val="65"/>
              </a:spcBef>
            </a:pP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X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130" dirty="0">
                <a:latin typeface="Tahoma"/>
                <a:cs typeface="Tahoma"/>
              </a:rPr>
              <a:t>  </a:t>
            </a:r>
            <a:r>
              <a:rPr sz="1000" b="1" dirty="0">
                <a:latin typeface="Tahoma"/>
                <a:cs typeface="Tahoma"/>
              </a:rPr>
              <a:t>K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0" dirty="0">
                <a:latin typeface="Tahoma"/>
                <a:cs typeface="Tahoma"/>
              </a:rPr>
              <a:t>D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125" dirty="0">
                <a:latin typeface="Tahoma"/>
                <a:cs typeface="Tahoma"/>
              </a:rPr>
              <a:t> 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G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" dirty="0">
                <a:latin typeface="Tahoma"/>
                <a:cs typeface="Tahoma"/>
              </a:rPr>
              <a:t>E</a:t>
            </a:r>
            <a:r>
              <a:rPr lang="cs-CZ" sz="1000" b="1" spc="5" dirty="0">
                <a:latin typeface="Tahoma"/>
                <a:cs typeface="Tahoma"/>
              </a:rPr>
              <a:t>  </a:t>
            </a:r>
            <a:r>
              <a:rPr lang="pt-BR" sz="1000" i="1" spc="-50" dirty="0">
                <a:latin typeface="Verdana"/>
                <a:cs typeface="Verdana"/>
              </a:rPr>
              <a:t>Nejlepší </a:t>
            </a:r>
            <a:r>
              <a:rPr lang="cs-CZ" sz="1000" i="1" spc="-50" dirty="0">
                <a:latin typeface="Verdana"/>
                <a:cs typeface="Verdana"/>
              </a:rPr>
              <a:t>lyžařský set</a:t>
            </a:r>
            <a:r>
              <a:rPr lang="pt-BR" sz="1000" i="1" spc="-50" dirty="0">
                <a:latin typeface="Verdana"/>
                <a:cs typeface="Verdana"/>
              </a:rPr>
              <a:t>, kter</a:t>
            </a:r>
            <a:r>
              <a:rPr lang="cs-CZ" sz="1000" i="1" spc="-50" dirty="0">
                <a:latin typeface="Verdana"/>
                <a:cs typeface="Verdana"/>
              </a:rPr>
              <a:t>ý</a:t>
            </a:r>
            <a:r>
              <a:rPr lang="pt-BR" sz="1000" i="1" spc="-50" dirty="0">
                <a:latin typeface="Verdana"/>
                <a:cs typeface="Verdana"/>
              </a:rPr>
              <a:t> děti naučí lyžovat a pomůže jim s jistotou se zlepšovat.</a:t>
            </a:r>
          </a:p>
          <a:p>
            <a:pPr marL="25400">
              <a:lnSpc>
                <a:spcPct val="100000"/>
              </a:lnSpc>
              <a:spcBef>
                <a:spcPts val="65"/>
              </a:spcBef>
            </a:pPr>
            <a:endParaRPr sz="1000" dirty="0">
              <a:latin typeface="Tahoma"/>
              <a:cs typeface="Tahoma"/>
            </a:endParaRPr>
          </a:p>
        </p:txBody>
      </p:sp>
      <p:sp>
        <p:nvSpPr>
          <p:cNvPr id="46" name="object 40">
            <a:extLst>
              <a:ext uri="{FF2B5EF4-FFF2-40B4-BE49-F238E27FC236}">
                <a16:creationId xmlns:a16="http://schemas.microsoft.com/office/drawing/2014/main" id="{6F86B457-7D16-B69F-CBC9-5255AD08F7FC}"/>
              </a:ext>
            </a:extLst>
          </p:cNvPr>
          <p:cNvSpPr txBox="1"/>
          <p:nvPr/>
        </p:nvSpPr>
        <p:spPr>
          <a:xfrm>
            <a:off x="8711945" y="5334000"/>
            <a:ext cx="2056764" cy="890905"/>
          </a:xfrm>
          <a:prstGeom prst="rect">
            <a:avLst/>
          </a:prstGeom>
        </p:spPr>
        <p:txBody>
          <a:bodyPr vert="horz" wrap="square" lIns="0" tIns="93345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735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685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Snadné použití 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8435" algn="l"/>
              </a:tabLst>
            </a:pPr>
            <a:r>
              <a:rPr lang="cs-CZ" sz="1050" spc="-10" dirty="0">
                <a:latin typeface="Verdana"/>
                <a:cs typeface="Verdana"/>
              </a:rPr>
              <a:t>Nízká hmotnost</a:t>
            </a: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8435" algn="l"/>
              </a:tabLst>
            </a:pPr>
            <a:r>
              <a:rPr lang="cs-CZ" sz="1050" dirty="0">
                <a:latin typeface="Verdana"/>
                <a:cs typeface="Verdana"/>
              </a:rPr>
              <a:t>Pohodlné lyžování</a:t>
            </a:r>
          </a:p>
        </p:txBody>
      </p:sp>
      <p:sp>
        <p:nvSpPr>
          <p:cNvPr id="47" name="object 44">
            <a:extLst>
              <a:ext uri="{FF2B5EF4-FFF2-40B4-BE49-F238E27FC236}">
                <a16:creationId xmlns:a16="http://schemas.microsoft.com/office/drawing/2014/main" id="{33C99DB6-5131-169B-E62D-145B127D55FC}"/>
              </a:ext>
            </a:extLst>
          </p:cNvPr>
          <p:cNvSpPr txBox="1"/>
          <p:nvPr/>
        </p:nvSpPr>
        <p:spPr>
          <a:xfrm>
            <a:off x="8663178" y="4648200"/>
            <a:ext cx="2764155" cy="698268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>
              <a:lnSpc>
                <a:spcPts val="1250"/>
              </a:lnSpc>
              <a:spcBef>
                <a:spcPts val="380"/>
              </a:spcBef>
              <a:tabLst>
                <a:tab pos="2750820" algn="l"/>
              </a:tabLst>
            </a:pPr>
            <a:r>
              <a:rPr lang="en-US" sz="1050" u="sng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	</a:t>
            </a:r>
            <a:endParaRPr lang="en-US" sz="1050" dirty="0">
              <a:latin typeface="Verdana"/>
              <a:cs typeface="Verdana"/>
            </a:endParaRPr>
          </a:p>
          <a:p>
            <a:pPr marL="48260">
              <a:lnSpc>
                <a:spcPts val="1190"/>
              </a:lnSpc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r>
              <a:rPr lang="cs-CZ" sz="1000" b="1" spc="-50" dirty="0">
                <a:latin typeface="Tahoma"/>
                <a:cs typeface="Tahoma"/>
              </a:rPr>
              <a:t> </a:t>
            </a:r>
          </a:p>
          <a:p>
            <a:pPr marL="48260">
              <a:lnSpc>
                <a:spcPts val="1190"/>
              </a:lnSpc>
            </a:pPr>
            <a:r>
              <a:rPr lang="cs-CZ" sz="1000" dirty="0">
                <a:latin typeface="Verdana"/>
                <a:cs typeface="Verdana"/>
              </a:rPr>
              <a:t>Začínající malí lyžaři</a:t>
            </a:r>
          </a:p>
          <a:p>
            <a:pPr marL="48260">
              <a:lnSpc>
                <a:spcPts val="1190"/>
              </a:lnSpc>
            </a:pPr>
            <a:endParaRPr sz="1000" dirty="0">
              <a:latin typeface="Tahoma"/>
              <a:cs typeface="Tahoma"/>
            </a:endParaRPr>
          </a:p>
        </p:txBody>
      </p:sp>
      <p:sp>
        <p:nvSpPr>
          <p:cNvPr id="49" name="TextovéPole 48">
            <a:extLst>
              <a:ext uri="{FF2B5EF4-FFF2-40B4-BE49-F238E27FC236}">
                <a16:creationId xmlns:a16="http://schemas.microsoft.com/office/drawing/2014/main" id="{AA8740D2-DD3A-55D3-1CD1-3CEECB8C2489}"/>
              </a:ext>
            </a:extLst>
          </p:cNvPr>
          <p:cNvSpPr txBox="1"/>
          <p:nvPr/>
        </p:nvSpPr>
        <p:spPr>
          <a:xfrm>
            <a:off x="8663178" y="1676400"/>
            <a:ext cx="2823845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50" dirty="0">
                <a:latin typeface="Verdana"/>
                <a:ea typeface="Verdana"/>
              </a:rPr>
              <a:t>Díky lyžím Soul </a:t>
            </a:r>
            <a:r>
              <a:rPr lang="cs-CZ" sz="1050" dirty="0" err="1">
                <a:latin typeface="Verdana"/>
                <a:ea typeface="Verdana"/>
              </a:rPr>
              <a:t>Kid</a:t>
            </a:r>
            <a:r>
              <a:rPr lang="cs-CZ" sz="1050" dirty="0">
                <a:latin typeface="Verdana"/>
                <a:ea typeface="Verdana"/>
              </a:rPr>
              <a:t> jsou první obloučky pro malé děti jednodušší. Tradiční průhyb, Rocker na špičce, juniorský </a:t>
            </a:r>
            <a:r>
              <a:rPr lang="cs-CZ" sz="1050" dirty="0" err="1">
                <a:latin typeface="Verdana"/>
                <a:ea typeface="Verdana"/>
              </a:rPr>
              <a:t>flex</a:t>
            </a:r>
            <a:r>
              <a:rPr lang="cs-CZ" sz="1050" dirty="0">
                <a:latin typeface="Verdana"/>
                <a:ea typeface="Verdana"/>
              </a:rPr>
              <a:t> a Cap konstrukce s HD </a:t>
            </a:r>
            <a:r>
              <a:rPr lang="cs-CZ" sz="1050" dirty="0" err="1">
                <a:latin typeface="Verdana"/>
                <a:ea typeface="Verdana"/>
              </a:rPr>
              <a:t>Microcell</a:t>
            </a:r>
            <a:r>
              <a:rPr lang="cs-CZ" sz="1050" dirty="0">
                <a:latin typeface="Verdana"/>
                <a:ea typeface="Verdana"/>
              </a:rPr>
              <a:t> jádrem vyztuženým skelnými vlákny umožní lyžování za všech podmínek, díky čemuž je výuka lyžování intuitivnější a zlepšení se dostaví dříve. Vyvážená kombinace předvídatelného zahájení oblouku a jisté kontroly hran urychluje proces učení. Progresivní flexe měnící se s délkou lyží je přizpůsobená velikosti lyžaře, zajišťuje mladým lyžařům snadný, pohodlný a intuitivní zážitek z jízdy.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192000" y="68580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282C3E">
                <a:alpha val="4745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537810" y="2577160"/>
            <a:ext cx="3488054" cy="788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000" b="1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5000" b="1" spc="-20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5000" b="1" spc="27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5000" b="1" spc="-20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5000" b="1" spc="19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5000" b="1" spc="-20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5000" b="1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5000" b="1" spc="-20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5000" b="1" spc="37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5000" b="1" spc="-2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5000" b="1" spc="90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endParaRPr sz="5000">
              <a:latin typeface="Tahoma"/>
              <a:cs typeface="Tahoma"/>
            </a:endParaRPr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4374641" y="2577160"/>
            <a:ext cx="2694305" cy="12871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290" dirty="0"/>
              <a:t>F</a:t>
            </a:r>
            <a:r>
              <a:rPr spc="-229" dirty="0"/>
              <a:t> </a:t>
            </a:r>
            <a:r>
              <a:rPr spc="140" dirty="0"/>
              <a:t>L</a:t>
            </a:r>
            <a:r>
              <a:rPr spc="-220" dirty="0"/>
              <a:t> </a:t>
            </a:r>
            <a:r>
              <a:rPr spc="275" dirty="0"/>
              <a:t>E</a:t>
            </a:r>
            <a:r>
              <a:rPr spc="-215" dirty="0"/>
              <a:t> </a:t>
            </a:r>
            <a:r>
              <a:rPr spc="275" dirty="0"/>
              <a:t>E</a:t>
            </a:r>
            <a:r>
              <a:rPr spc="-220" dirty="0"/>
              <a:t> </a:t>
            </a:r>
            <a:r>
              <a:rPr spc="-50" dirty="0"/>
              <a:t>T</a:t>
            </a:r>
          </a:p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sz="3200" b="0" spc="365" dirty="0">
                <a:latin typeface="Verdana"/>
                <a:cs typeface="Verdana"/>
              </a:rPr>
              <a:t>P</a:t>
            </a:r>
            <a:r>
              <a:rPr sz="3200" b="0" spc="-50" dirty="0">
                <a:latin typeface="Verdana"/>
                <a:cs typeface="Verdana"/>
              </a:rPr>
              <a:t> </a:t>
            </a:r>
            <a:r>
              <a:rPr sz="3200" b="0" spc="-395" dirty="0">
                <a:latin typeface="Verdana"/>
                <a:cs typeface="Verdana"/>
              </a:rPr>
              <a:t>I</a:t>
            </a:r>
            <a:r>
              <a:rPr sz="3200" b="0" spc="114" dirty="0">
                <a:latin typeface="Verdana"/>
                <a:cs typeface="Verdana"/>
              </a:rPr>
              <a:t> </a:t>
            </a:r>
            <a:r>
              <a:rPr sz="3200" b="0" dirty="0">
                <a:latin typeface="Verdana"/>
                <a:cs typeface="Verdana"/>
              </a:rPr>
              <a:t>S</a:t>
            </a:r>
            <a:r>
              <a:rPr sz="3200" b="0" spc="30" dirty="0">
                <a:latin typeface="Verdana"/>
                <a:cs typeface="Verdana"/>
              </a:rPr>
              <a:t> </a:t>
            </a:r>
            <a:r>
              <a:rPr sz="3200" b="0" dirty="0">
                <a:latin typeface="Verdana"/>
                <a:cs typeface="Verdana"/>
              </a:rPr>
              <a:t>T</a:t>
            </a:r>
            <a:r>
              <a:rPr sz="3200" b="0" spc="25" dirty="0">
                <a:latin typeface="Verdana"/>
                <a:cs typeface="Verdana"/>
              </a:rPr>
              <a:t> </a:t>
            </a:r>
            <a:r>
              <a:rPr sz="3200" b="0" spc="50" dirty="0">
                <a:latin typeface="Verdana"/>
                <a:cs typeface="Verdana"/>
              </a:rPr>
              <a:t>E</a:t>
            </a:r>
            <a:endParaRPr sz="3200">
              <a:latin typeface="Verdana"/>
              <a:cs typeface="Verdan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991635" y="2599838"/>
            <a:ext cx="1941195" cy="1472565"/>
            <a:chOff x="1991635" y="2599838"/>
            <a:chExt cx="1941195" cy="147256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91635" y="2599838"/>
              <a:ext cx="1477223" cy="147235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28288" y="2697480"/>
              <a:ext cx="104360" cy="130225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881754" y="2724404"/>
              <a:ext cx="0" cy="1224280"/>
            </a:xfrm>
            <a:custGeom>
              <a:avLst/>
              <a:gdLst/>
              <a:ahLst/>
              <a:cxnLst/>
              <a:rect l="l" t="t" r="r" b="b"/>
              <a:pathLst>
                <a:path h="1224279">
                  <a:moveTo>
                    <a:pt x="0" y="0"/>
                  </a:moveTo>
                  <a:lnTo>
                    <a:pt x="0" y="1224153"/>
                  </a:lnTo>
                </a:path>
              </a:pathLst>
            </a:custGeom>
            <a:ln w="508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464769" y="6199174"/>
          <a:ext cx="11337921" cy="6184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791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38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92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707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116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7065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9255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07010">
                <a:tc>
                  <a:txBody>
                    <a:bodyPr/>
                    <a:lstStyle/>
                    <a:p>
                      <a:pPr marL="31750">
                        <a:lnSpc>
                          <a:spcPts val="151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REACT</a:t>
                      </a:r>
                      <a:r>
                        <a:rPr sz="14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RTI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7790" algn="ctr">
                        <a:lnSpc>
                          <a:spcPts val="150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REACT</a:t>
                      </a:r>
                      <a:r>
                        <a:rPr sz="14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RTX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74980">
                        <a:lnSpc>
                          <a:spcPts val="151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REACT</a:t>
                      </a:r>
                      <a:r>
                        <a:rPr sz="14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RT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97535">
                        <a:lnSpc>
                          <a:spcPts val="144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EXPERIENCE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80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3505">
                        <a:lnSpc>
                          <a:spcPts val="1415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EXPERIENCE</a:t>
                      </a:r>
                      <a:r>
                        <a:rPr sz="14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78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3200">
                        <a:lnSpc>
                          <a:spcPts val="1335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EXPERIENCE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JR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9230">
                        <a:lnSpc>
                          <a:spcPts val="1335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EXPERIENCE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KID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1750">
                        <a:lnSpc>
                          <a:spcPts val="1555"/>
                        </a:lnSpc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KONECT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5244" algn="ctr">
                        <a:lnSpc>
                          <a:spcPts val="155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XPRESS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RTL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74980">
                        <a:lnSpc>
                          <a:spcPts val="1555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XPRESS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RTL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97535">
                        <a:lnSpc>
                          <a:spcPts val="149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OPEN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OPEN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FLASH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/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597535">
                        <a:lnSpc>
                          <a:spcPts val="165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XPRESS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RTL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3505">
                        <a:lnSpc>
                          <a:spcPts val="1465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XPRESS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RTL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3200">
                        <a:lnSpc>
                          <a:spcPts val="1385"/>
                        </a:lnSpc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KID-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X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57857" y="1348346"/>
            <a:ext cx="900214" cy="4918456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9245921" y="2236959"/>
            <a:ext cx="354330" cy="3876040"/>
            <a:chOff x="9245921" y="2236959"/>
            <a:chExt cx="354330" cy="387604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245921" y="2236959"/>
              <a:ext cx="354266" cy="3875755"/>
            </a:xfrm>
            <a:prstGeom prst="rect">
              <a:avLst/>
            </a:prstGeom>
          </p:spPr>
        </p:pic>
        <p:pic>
          <p:nvPicPr>
            <p:cNvPr id="6" name="object 6" descr="Une image contenant vêtement de protection  Description générée automatiquement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268967" y="3673094"/>
              <a:ext cx="304825" cy="1550543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9719885" y="2236959"/>
            <a:ext cx="354330" cy="3876040"/>
            <a:chOff x="9719885" y="2236959"/>
            <a:chExt cx="354330" cy="387604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19885" y="2236959"/>
              <a:ext cx="354266" cy="3875755"/>
            </a:xfrm>
            <a:prstGeom prst="rect">
              <a:avLst/>
            </a:prstGeom>
          </p:spPr>
        </p:pic>
        <p:pic>
          <p:nvPicPr>
            <p:cNvPr id="9" name="object 9" descr="Une image contenant vêtement de protection  Description générée automatiquement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42805" y="3682365"/>
              <a:ext cx="304825" cy="1550543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10655172" y="3368027"/>
            <a:ext cx="1054100" cy="2809875"/>
            <a:chOff x="10655172" y="3368027"/>
            <a:chExt cx="1054100" cy="2809875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55172" y="3368027"/>
              <a:ext cx="1053503" cy="2809747"/>
            </a:xfrm>
            <a:prstGeom prst="rect">
              <a:avLst/>
            </a:prstGeom>
          </p:spPr>
        </p:pic>
        <p:pic>
          <p:nvPicPr>
            <p:cNvPr id="12" name="object 12" descr="Une image contenant dessin humoristique, robot  Description générée automatiquement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754105" y="4009097"/>
              <a:ext cx="343776" cy="1650111"/>
            </a:xfrm>
            <a:prstGeom prst="rect">
              <a:avLst/>
            </a:prstGeom>
          </p:spPr>
        </p:pic>
        <p:pic>
          <p:nvPicPr>
            <p:cNvPr id="13" name="object 13" descr="Une image contenant dessin humoristique, robot  Description générée automatiquement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266042" y="4009097"/>
              <a:ext cx="343776" cy="1650111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177317" y="973937"/>
            <a:ext cx="5145405" cy="26543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9525" rIns="0" bIns="0" rtlCol="0">
            <a:spAutoFit/>
          </a:bodyPr>
          <a:lstStyle/>
          <a:p>
            <a:pPr marR="149860" algn="ctr">
              <a:lnSpc>
                <a:spcPct val="100000"/>
              </a:lnSpc>
              <a:spcBef>
                <a:spcPts val="75"/>
              </a:spcBef>
            </a:pPr>
            <a:r>
              <a:rPr sz="1600" dirty="0">
                <a:solidFill>
                  <a:srgbClr val="FCFBFF"/>
                </a:solidFill>
                <a:latin typeface="Verdana"/>
                <a:cs typeface="Verdana"/>
              </a:rPr>
              <a:t>R</a:t>
            </a:r>
            <a:r>
              <a:rPr sz="1600" spc="70" dirty="0">
                <a:solidFill>
                  <a:srgbClr val="FCFBFF"/>
                </a:solidFill>
                <a:latin typeface="Verdana"/>
                <a:cs typeface="Verdana"/>
              </a:rPr>
              <a:t>  </a:t>
            </a:r>
            <a:r>
              <a:rPr sz="1600" spc="50" dirty="0">
                <a:solidFill>
                  <a:srgbClr val="FCFBFF"/>
                </a:solidFill>
                <a:latin typeface="Verdana"/>
                <a:cs typeface="Verdana"/>
              </a:rPr>
              <a:t>E</a:t>
            </a:r>
            <a:r>
              <a:rPr sz="1600" spc="70" dirty="0">
                <a:solidFill>
                  <a:srgbClr val="FCFBFF"/>
                </a:solidFill>
                <a:latin typeface="Verdana"/>
                <a:cs typeface="Verdana"/>
              </a:rPr>
              <a:t>  </a:t>
            </a:r>
            <a:r>
              <a:rPr sz="1600" dirty="0">
                <a:solidFill>
                  <a:srgbClr val="FCFBFF"/>
                </a:solidFill>
                <a:latin typeface="Verdana"/>
                <a:cs typeface="Verdana"/>
              </a:rPr>
              <a:t>A</a:t>
            </a:r>
            <a:r>
              <a:rPr sz="1600" spc="70" dirty="0">
                <a:solidFill>
                  <a:srgbClr val="FCFBFF"/>
                </a:solidFill>
                <a:latin typeface="Verdana"/>
                <a:cs typeface="Verdana"/>
              </a:rPr>
              <a:t>  </a:t>
            </a:r>
            <a:r>
              <a:rPr sz="1600" dirty="0">
                <a:solidFill>
                  <a:srgbClr val="FCFBFF"/>
                </a:solidFill>
                <a:latin typeface="Verdana"/>
                <a:cs typeface="Verdana"/>
              </a:rPr>
              <a:t>C</a:t>
            </a:r>
            <a:r>
              <a:rPr sz="1600" spc="75" dirty="0">
                <a:solidFill>
                  <a:srgbClr val="FCFBFF"/>
                </a:solidFill>
                <a:latin typeface="Verdana"/>
                <a:cs typeface="Verdana"/>
              </a:rPr>
              <a:t>  </a:t>
            </a:r>
            <a:r>
              <a:rPr sz="1600" spc="-50" dirty="0">
                <a:solidFill>
                  <a:srgbClr val="FCFBFF"/>
                </a:solidFill>
                <a:latin typeface="Verdana"/>
                <a:cs typeface="Verdana"/>
              </a:rPr>
              <a:t>T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53075" y="973937"/>
            <a:ext cx="6461760" cy="26543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9525" rIns="0" bIns="0" rtlCol="0">
            <a:spAutoFit/>
          </a:bodyPr>
          <a:lstStyle/>
          <a:p>
            <a:pPr marR="151765" algn="ctr">
              <a:lnSpc>
                <a:spcPct val="100000"/>
              </a:lnSpc>
              <a:spcBef>
                <a:spcPts val="75"/>
              </a:spcBef>
            </a:pPr>
            <a:r>
              <a:rPr sz="1600" spc="50" dirty="0">
                <a:solidFill>
                  <a:srgbClr val="FCFBFF"/>
                </a:solidFill>
                <a:latin typeface="Verdana"/>
                <a:cs typeface="Verdana"/>
              </a:rPr>
              <a:t>E</a:t>
            </a:r>
            <a:r>
              <a:rPr sz="1600" spc="45" dirty="0">
                <a:solidFill>
                  <a:srgbClr val="FCFBFF"/>
                </a:solidFill>
                <a:latin typeface="Verdana"/>
                <a:cs typeface="Verdana"/>
              </a:rPr>
              <a:t>  </a:t>
            </a:r>
            <a:r>
              <a:rPr sz="1600" dirty="0">
                <a:solidFill>
                  <a:srgbClr val="FCFBFF"/>
                </a:solidFill>
                <a:latin typeface="Verdana"/>
                <a:cs typeface="Verdana"/>
              </a:rPr>
              <a:t>X</a:t>
            </a:r>
            <a:r>
              <a:rPr sz="1600" spc="50" dirty="0">
                <a:solidFill>
                  <a:srgbClr val="FCFBFF"/>
                </a:solidFill>
                <a:latin typeface="Verdana"/>
                <a:cs typeface="Verdana"/>
              </a:rPr>
              <a:t>  </a:t>
            </a:r>
            <a:r>
              <a:rPr sz="1600" spc="180" dirty="0">
                <a:solidFill>
                  <a:srgbClr val="FCFBFF"/>
                </a:solidFill>
                <a:latin typeface="Verdana"/>
                <a:cs typeface="Verdana"/>
              </a:rPr>
              <a:t>P</a:t>
            </a:r>
            <a:r>
              <a:rPr sz="1600" spc="50" dirty="0">
                <a:solidFill>
                  <a:srgbClr val="FCFBFF"/>
                </a:solidFill>
                <a:latin typeface="Verdana"/>
                <a:cs typeface="Verdana"/>
              </a:rPr>
              <a:t>  E  </a:t>
            </a:r>
            <a:r>
              <a:rPr sz="1600" dirty="0">
                <a:solidFill>
                  <a:srgbClr val="FCFBFF"/>
                </a:solidFill>
                <a:latin typeface="Verdana"/>
                <a:cs typeface="Verdana"/>
              </a:rPr>
              <a:t>R</a:t>
            </a:r>
            <a:r>
              <a:rPr sz="1600" spc="45" dirty="0">
                <a:solidFill>
                  <a:srgbClr val="FCFBFF"/>
                </a:solidFill>
                <a:latin typeface="Verdana"/>
                <a:cs typeface="Verdana"/>
              </a:rPr>
              <a:t>  </a:t>
            </a:r>
            <a:r>
              <a:rPr sz="1600" dirty="0">
                <a:solidFill>
                  <a:srgbClr val="FCFBFF"/>
                </a:solidFill>
                <a:latin typeface="Verdana"/>
                <a:cs typeface="Verdana"/>
              </a:rPr>
              <a:t>I</a:t>
            </a:r>
            <a:r>
              <a:rPr sz="1600" spc="45" dirty="0">
                <a:solidFill>
                  <a:srgbClr val="FCFBFF"/>
                </a:solidFill>
                <a:latin typeface="Verdana"/>
                <a:cs typeface="Verdana"/>
              </a:rPr>
              <a:t>  </a:t>
            </a:r>
            <a:r>
              <a:rPr sz="1600" spc="50" dirty="0">
                <a:solidFill>
                  <a:srgbClr val="FCFBFF"/>
                </a:solidFill>
                <a:latin typeface="Verdana"/>
                <a:cs typeface="Verdana"/>
              </a:rPr>
              <a:t>E  </a:t>
            </a:r>
            <a:r>
              <a:rPr sz="1600" spc="95" dirty="0">
                <a:solidFill>
                  <a:srgbClr val="FCFBFF"/>
                </a:solidFill>
                <a:latin typeface="Verdana"/>
                <a:cs typeface="Verdana"/>
              </a:rPr>
              <a:t>N</a:t>
            </a:r>
            <a:r>
              <a:rPr sz="1600" spc="45" dirty="0">
                <a:solidFill>
                  <a:srgbClr val="FCFBFF"/>
                </a:solidFill>
                <a:latin typeface="Verdana"/>
                <a:cs typeface="Verdana"/>
              </a:rPr>
              <a:t>  </a:t>
            </a:r>
            <a:r>
              <a:rPr sz="1600" dirty="0">
                <a:solidFill>
                  <a:srgbClr val="FCFBFF"/>
                </a:solidFill>
                <a:latin typeface="Verdana"/>
                <a:cs typeface="Verdana"/>
              </a:rPr>
              <a:t>C</a:t>
            </a:r>
            <a:r>
              <a:rPr sz="1600" spc="55" dirty="0">
                <a:solidFill>
                  <a:srgbClr val="FCFBFF"/>
                </a:solidFill>
                <a:latin typeface="Verdana"/>
                <a:cs typeface="Verdana"/>
              </a:rPr>
              <a:t>  </a:t>
            </a:r>
            <a:r>
              <a:rPr sz="1600" dirty="0">
                <a:solidFill>
                  <a:srgbClr val="FCFBFF"/>
                </a:solidFill>
                <a:latin typeface="Verdana"/>
                <a:cs typeface="Verdana"/>
              </a:rPr>
              <a:t>E</a:t>
            </a:r>
            <a:endParaRPr sz="1600">
              <a:latin typeface="Verdana"/>
              <a:cs typeface="Verdana"/>
            </a:endParaRPr>
          </a:p>
        </p:txBody>
      </p:sp>
      <p:pic>
        <p:nvPicPr>
          <p:cNvPr id="16" name="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76059" y="1320546"/>
            <a:ext cx="1207960" cy="4918456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755771" y="1348371"/>
            <a:ext cx="1206639" cy="4900663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952599" y="1421324"/>
            <a:ext cx="828507" cy="4739279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718762" y="1432692"/>
            <a:ext cx="828507" cy="4734986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335991" y="279907"/>
            <a:ext cx="1212850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50" dirty="0">
                <a:solidFill>
                  <a:srgbClr val="292729"/>
                </a:solidFill>
                <a:latin typeface="Verdana"/>
                <a:cs typeface="Verdana"/>
              </a:rPr>
              <a:t>FLEET</a:t>
            </a:r>
            <a:r>
              <a:rPr sz="1250" spc="10" dirty="0">
                <a:solidFill>
                  <a:srgbClr val="292729"/>
                </a:solidFill>
                <a:latin typeface="Verdana"/>
                <a:cs typeface="Verdana"/>
              </a:rPr>
              <a:t> </a:t>
            </a:r>
            <a:r>
              <a:rPr sz="1250" spc="-10" dirty="0">
                <a:solidFill>
                  <a:srgbClr val="292729"/>
                </a:solidFill>
                <a:latin typeface="Verdana"/>
                <a:cs typeface="Verdana"/>
              </a:rPr>
              <a:t>RENTAL</a:t>
            </a:r>
            <a:endParaRPr sz="1250">
              <a:latin typeface="Verdana"/>
              <a:cs typeface="Verdana"/>
            </a:endParaRPr>
          </a:p>
        </p:txBody>
      </p:sp>
      <p:sp>
        <p:nvSpPr>
          <p:cNvPr id="21" name="object 21" descr="$PPTXTitle"/>
          <p:cNvSpPr txBox="1">
            <a:spLocks noGrp="1"/>
          </p:cNvSpPr>
          <p:nvPr>
            <p:ph type="title"/>
          </p:nvPr>
        </p:nvSpPr>
        <p:spPr>
          <a:xfrm>
            <a:off x="335991" y="459740"/>
            <a:ext cx="209042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solidFill>
                  <a:srgbClr val="292729"/>
                </a:solidFill>
              </a:rPr>
              <a:t>R</a:t>
            </a:r>
            <a:r>
              <a:rPr sz="3000" spc="375" dirty="0">
                <a:solidFill>
                  <a:srgbClr val="292729"/>
                </a:solidFill>
              </a:rPr>
              <a:t> </a:t>
            </a:r>
            <a:r>
              <a:rPr sz="3000" spc="245" dirty="0">
                <a:solidFill>
                  <a:srgbClr val="292729"/>
                </a:solidFill>
              </a:rPr>
              <a:t>A</a:t>
            </a:r>
            <a:r>
              <a:rPr sz="3000" spc="380" dirty="0">
                <a:solidFill>
                  <a:srgbClr val="292729"/>
                </a:solidFill>
              </a:rPr>
              <a:t> </a:t>
            </a:r>
            <a:r>
              <a:rPr sz="3000" spc="90" dirty="0">
                <a:solidFill>
                  <a:srgbClr val="292729"/>
                </a:solidFill>
              </a:rPr>
              <a:t>N</a:t>
            </a:r>
            <a:r>
              <a:rPr sz="3000" spc="375" dirty="0">
                <a:solidFill>
                  <a:srgbClr val="292729"/>
                </a:solidFill>
              </a:rPr>
              <a:t> </a:t>
            </a:r>
            <a:r>
              <a:rPr sz="3000" spc="65" dirty="0">
                <a:solidFill>
                  <a:srgbClr val="292729"/>
                </a:solidFill>
              </a:rPr>
              <a:t>G</a:t>
            </a:r>
            <a:r>
              <a:rPr sz="3000" spc="375" dirty="0">
                <a:solidFill>
                  <a:srgbClr val="292729"/>
                </a:solidFill>
              </a:rPr>
              <a:t> </a:t>
            </a:r>
            <a:r>
              <a:rPr sz="3000" spc="95" dirty="0">
                <a:solidFill>
                  <a:srgbClr val="292729"/>
                </a:solidFill>
              </a:rPr>
              <a:t>E</a:t>
            </a:r>
            <a:endParaRPr sz="3000"/>
          </a:p>
        </p:txBody>
      </p:sp>
      <p:sp>
        <p:nvSpPr>
          <p:cNvPr id="22" name="object 22"/>
          <p:cNvSpPr txBox="1"/>
          <p:nvPr/>
        </p:nvSpPr>
        <p:spPr>
          <a:xfrm>
            <a:off x="2251455" y="3834853"/>
            <a:ext cx="663575" cy="384810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17780" rIns="0" bIns="0" rtlCol="0">
            <a:spAutoFit/>
          </a:bodyPr>
          <a:lstStyle/>
          <a:p>
            <a:pPr marL="149860" marR="135255" indent="85090">
              <a:lnSpc>
                <a:spcPct val="100000"/>
              </a:lnSpc>
              <a:spcBef>
                <a:spcPts val="140"/>
              </a:spcBef>
            </a:pPr>
            <a:r>
              <a:rPr sz="1100" b="1" spc="-25" dirty="0">
                <a:latin typeface="Tahoma"/>
                <a:cs typeface="Tahoma"/>
              </a:rPr>
              <a:t>RE </a:t>
            </a:r>
            <a:r>
              <a:rPr sz="1100" b="1" spc="55" dirty="0">
                <a:latin typeface="Tahoma"/>
                <a:cs typeface="Tahoma"/>
              </a:rPr>
              <a:t>NEW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00350" y="114219"/>
            <a:ext cx="1180189" cy="668894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41198" y="242773"/>
            <a:ext cx="1983105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UNISEX</a:t>
            </a:r>
            <a:r>
              <a:rPr sz="1100" spc="-6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5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55" dirty="0">
                <a:solidFill>
                  <a:srgbClr val="7E7E7E"/>
                </a:solidFill>
                <a:latin typeface="Verdana"/>
                <a:cs typeface="Verdana"/>
              </a:rPr>
              <a:t>–</a:t>
            </a:r>
            <a:r>
              <a:rPr sz="1100" spc="-4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7E7E7E"/>
                </a:solidFill>
                <a:latin typeface="Verdana"/>
                <a:cs typeface="Verdana"/>
              </a:rPr>
              <a:t>RENTAL</a:t>
            </a:r>
            <a:r>
              <a:rPr sz="1100" spc="-6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35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241198" y="404876"/>
            <a:ext cx="137287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30505"/>
                </a:solidFill>
              </a:rPr>
              <a:t>R</a:t>
            </a:r>
            <a:r>
              <a:rPr sz="2400" spc="-165" dirty="0">
                <a:solidFill>
                  <a:srgbClr val="030505"/>
                </a:solidFill>
              </a:rPr>
              <a:t> </a:t>
            </a:r>
            <a:r>
              <a:rPr sz="2400" spc="130" dirty="0">
                <a:solidFill>
                  <a:srgbClr val="030505"/>
                </a:solidFill>
              </a:rPr>
              <a:t>E</a:t>
            </a:r>
            <a:r>
              <a:rPr sz="2400" spc="-165" dirty="0">
                <a:solidFill>
                  <a:srgbClr val="030505"/>
                </a:solidFill>
              </a:rPr>
              <a:t> </a:t>
            </a:r>
            <a:r>
              <a:rPr sz="2400" spc="195" dirty="0">
                <a:solidFill>
                  <a:srgbClr val="030505"/>
                </a:solidFill>
              </a:rPr>
              <a:t>A</a:t>
            </a:r>
            <a:r>
              <a:rPr sz="2400" spc="-165" dirty="0">
                <a:solidFill>
                  <a:srgbClr val="030505"/>
                </a:solidFill>
              </a:rPr>
              <a:t> </a:t>
            </a:r>
            <a:r>
              <a:rPr sz="2400" spc="140" dirty="0">
                <a:solidFill>
                  <a:srgbClr val="030505"/>
                </a:solidFill>
              </a:rPr>
              <a:t>C</a:t>
            </a:r>
            <a:r>
              <a:rPr sz="2400" spc="-155" dirty="0">
                <a:solidFill>
                  <a:srgbClr val="030505"/>
                </a:solidFill>
              </a:rPr>
              <a:t> </a:t>
            </a:r>
            <a:r>
              <a:rPr sz="2400" spc="-50" dirty="0">
                <a:solidFill>
                  <a:srgbClr val="030505"/>
                </a:solidFill>
              </a:rPr>
              <a:t>T </a:t>
            </a:r>
            <a:r>
              <a:rPr sz="2400" dirty="0">
                <a:solidFill>
                  <a:srgbClr val="030505"/>
                </a:solidFill>
              </a:rPr>
              <a:t>R</a:t>
            </a:r>
            <a:r>
              <a:rPr sz="2400" spc="-165" dirty="0">
                <a:solidFill>
                  <a:srgbClr val="030505"/>
                </a:solidFill>
              </a:rPr>
              <a:t> </a:t>
            </a:r>
            <a:r>
              <a:rPr sz="2400" dirty="0">
                <a:solidFill>
                  <a:srgbClr val="030505"/>
                </a:solidFill>
              </a:rPr>
              <a:t>T</a:t>
            </a:r>
            <a:r>
              <a:rPr sz="2400" spc="-155" dirty="0">
                <a:solidFill>
                  <a:srgbClr val="030505"/>
                </a:solidFill>
              </a:rPr>
              <a:t> </a:t>
            </a:r>
            <a:r>
              <a:rPr sz="2400" spc="-434" dirty="0">
                <a:solidFill>
                  <a:srgbClr val="030505"/>
                </a:solidFill>
              </a:rPr>
              <a:t>I</a:t>
            </a:r>
            <a:endParaRPr sz="2400"/>
          </a:p>
        </p:txBody>
      </p:sp>
      <p:sp>
        <p:nvSpPr>
          <p:cNvPr id="5" name="object 5"/>
          <p:cNvSpPr txBox="1"/>
          <p:nvPr/>
        </p:nvSpPr>
        <p:spPr>
          <a:xfrm>
            <a:off x="241198" y="1142491"/>
            <a:ext cx="6934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RAOBK01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1198" y="1470151"/>
            <a:ext cx="1467485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20" dirty="0">
                <a:latin typeface="Verdana"/>
                <a:cs typeface="Verdana"/>
              </a:rPr>
              <a:t>RROBK01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REACT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RTI</a:t>
            </a:r>
            <a:endParaRPr sz="11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KONECT</a:t>
            </a:r>
            <a:r>
              <a:rPr sz="1100" spc="50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NX12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13146" y="2794395"/>
            <a:ext cx="1484630" cy="847027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525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  <a:p>
            <a:pPr marL="178435" indent="-165735">
              <a:lnSpc>
                <a:spcPct val="100000"/>
              </a:lnSpc>
              <a:spcBef>
                <a:spcPts val="46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Poplar</a:t>
            </a:r>
            <a:r>
              <a:rPr sz="1050" spc="60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wood</a:t>
            </a:r>
            <a:r>
              <a:rPr sz="1050" spc="7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core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-10" dirty="0">
                <a:latin typeface="Verdana"/>
                <a:cs typeface="Verdana"/>
              </a:rPr>
              <a:t>Fiberglass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Cap</a:t>
            </a:r>
            <a:r>
              <a:rPr sz="1050" spc="-3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sidewalls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661784" y="3059048"/>
            <a:ext cx="98742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Piste</a:t>
            </a:r>
            <a:r>
              <a:rPr sz="1050" spc="-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661784" y="3635120"/>
            <a:ext cx="138303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-10" dirty="0">
                <a:latin typeface="Verdana"/>
                <a:cs typeface="Verdana"/>
              </a:rPr>
              <a:t>Oversized</a:t>
            </a:r>
            <a:r>
              <a:rPr sz="1050" spc="-3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5057775" y="1711425"/>
          <a:ext cx="2952750" cy="9836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52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marL="31750">
                        <a:lnSpc>
                          <a:spcPts val="1230"/>
                        </a:lnSpc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KONECT</a:t>
                      </a:r>
                      <a:r>
                        <a:rPr sz="1050" spc="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spc="-100" dirty="0">
                          <a:latin typeface="Verdana"/>
                          <a:cs typeface="Verdana"/>
                        </a:rPr>
                        <a:t>149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156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163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170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177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3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126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74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10" dirty="0">
                          <a:latin typeface="Verdana"/>
                          <a:cs typeface="Verdana"/>
                        </a:rPr>
                        <a:t>111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85" dirty="0">
                          <a:latin typeface="Verdana"/>
                          <a:cs typeface="Verdana"/>
                        </a:rPr>
                        <a:t>13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(163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31750">
                        <a:lnSpc>
                          <a:spcPts val="1215"/>
                        </a:lnSpc>
                        <a:spcBef>
                          <a:spcPts val="135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2,9</a:t>
                      </a:r>
                      <a:r>
                        <a:rPr sz="105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(163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0322" y="3841610"/>
            <a:ext cx="2182876" cy="1080528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1851893" y="187528"/>
            <a:ext cx="245745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35" dirty="0">
                <a:solidFill>
                  <a:srgbClr val="FCFBFF"/>
                </a:solidFill>
                <a:latin typeface="Tahoma"/>
                <a:cs typeface="Tahoma"/>
              </a:rPr>
              <a:t>CO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223100" y="2061591"/>
            <a:ext cx="2412365" cy="87630"/>
            <a:chOff x="223100" y="2061591"/>
            <a:chExt cx="2412365" cy="87630"/>
          </a:xfrm>
        </p:grpSpPr>
        <p:sp>
          <p:nvSpPr>
            <p:cNvPr id="15" name="object 15"/>
            <p:cNvSpPr/>
            <p:nvPr/>
          </p:nvSpPr>
          <p:spPr>
            <a:xfrm>
              <a:off x="223100" y="2061591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61" y="0"/>
                  </a:moveTo>
                  <a:lnTo>
                    <a:pt x="43535" y="0"/>
                  </a:lnTo>
                  <a:lnTo>
                    <a:pt x="26593" y="3429"/>
                  </a:lnTo>
                  <a:lnTo>
                    <a:pt x="12750" y="12826"/>
                  </a:lnTo>
                  <a:lnTo>
                    <a:pt x="3428" y="26670"/>
                  </a:lnTo>
                  <a:lnTo>
                    <a:pt x="0" y="43561"/>
                  </a:lnTo>
                  <a:lnTo>
                    <a:pt x="3428" y="60579"/>
                  </a:lnTo>
                  <a:lnTo>
                    <a:pt x="12750" y="74422"/>
                  </a:lnTo>
                  <a:lnTo>
                    <a:pt x="26593" y="83693"/>
                  </a:lnTo>
                  <a:lnTo>
                    <a:pt x="43535" y="87122"/>
                  </a:lnTo>
                  <a:lnTo>
                    <a:pt x="2368461" y="87122"/>
                  </a:lnTo>
                  <a:lnTo>
                    <a:pt x="2385479" y="83693"/>
                  </a:lnTo>
                  <a:lnTo>
                    <a:pt x="2399322" y="74422"/>
                  </a:lnTo>
                  <a:lnTo>
                    <a:pt x="2408593" y="60579"/>
                  </a:lnTo>
                  <a:lnTo>
                    <a:pt x="2412022" y="43561"/>
                  </a:lnTo>
                  <a:lnTo>
                    <a:pt x="2408593" y="26670"/>
                  </a:lnTo>
                  <a:lnTo>
                    <a:pt x="2399322" y="12826"/>
                  </a:lnTo>
                  <a:lnTo>
                    <a:pt x="2385479" y="3429"/>
                  </a:lnTo>
                  <a:lnTo>
                    <a:pt x="2368461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43471" y="2074164"/>
              <a:ext cx="684530" cy="61594"/>
            </a:xfrm>
            <a:custGeom>
              <a:avLst/>
              <a:gdLst/>
              <a:ahLst/>
              <a:cxnLst/>
              <a:rect l="l" t="t" r="r" b="b"/>
              <a:pathLst>
                <a:path w="684530" h="61594">
                  <a:moveTo>
                    <a:pt x="660374" y="0"/>
                  </a:moveTo>
                  <a:lnTo>
                    <a:pt x="23596" y="0"/>
                  </a:lnTo>
                  <a:lnTo>
                    <a:pt x="14401" y="2412"/>
                  </a:lnTo>
                  <a:lnTo>
                    <a:pt x="6908" y="8889"/>
                  </a:lnTo>
                  <a:lnTo>
                    <a:pt x="1854" y="18669"/>
                  </a:lnTo>
                  <a:lnTo>
                    <a:pt x="0" y="30607"/>
                  </a:lnTo>
                  <a:lnTo>
                    <a:pt x="1854" y="42545"/>
                  </a:lnTo>
                  <a:lnTo>
                    <a:pt x="6908" y="52197"/>
                  </a:lnTo>
                  <a:lnTo>
                    <a:pt x="14401" y="58800"/>
                  </a:lnTo>
                  <a:lnTo>
                    <a:pt x="23596" y="61213"/>
                  </a:lnTo>
                  <a:lnTo>
                    <a:pt x="660374" y="61213"/>
                  </a:lnTo>
                  <a:lnTo>
                    <a:pt x="669556" y="58800"/>
                  </a:lnTo>
                  <a:lnTo>
                    <a:pt x="677049" y="52197"/>
                  </a:lnTo>
                  <a:lnTo>
                    <a:pt x="682104" y="42545"/>
                  </a:lnTo>
                  <a:lnTo>
                    <a:pt x="683958" y="30607"/>
                  </a:lnTo>
                  <a:lnTo>
                    <a:pt x="682104" y="18669"/>
                  </a:lnTo>
                  <a:lnTo>
                    <a:pt x="677049" y="8889"/>
                  </a:lnTo>
                  <a:lnTo>
                    <a:pt x="669556" y="2412"/>
                  </a:lnTo>
                  <a:lnTo>
                    <a:pt x="660374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223100" y="2331973"/>
            <a:ext cx="2412365" cy="86995"/>
            <a:chOff x="223100" y="2331973"/>
            <a:chExt cx="2412365" cy="86995"/>
          </a:xfrm>
        </p:grpSpPr>
        <p:sp>
          <p:nvSpPr>
            <p:cNvPr id="18" name="object 18"/>
            <p:cNvSpPr/>
            <p:nvPr/>
          </p:nvSpPr>
          <p:spPr>
            <a:xfrm>
              <a:off x="223100" y="2331973"/>
              <a:ext cx="2412365" cy="86995"/>
            </a:xfrm>
            <a:custGeom>
              <a:avLst/>
              <a:gdLst/>
              <a:ahLst/>
              <a:cxnLst/>
              <a:rect l="l" t="t" r="r" b="b"/>
              <a:pathLst>
                <a:path w="2412365" h="86994">
                  <a:moveTo>
                    <a:pt x="2368461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700"/>
                  </a:lnTo>
                  <a:lnTo>
                    <a:pt x="3428" y="26542"/>
                  </a:lnTo>
                  <a:lnTo>
                    <a:pt x="0" y="43561"/>
                  </a:lnTo>
                  <a:lnTo>
                    <a:pt x="3428" y="60451"/>
                  </a:lnTo>
                  <a:lnTo>
                    <a:pt x="12750" y="74295"/>
                  </a:lnTo>
                  <a:lnTo>
                    <a:pt x="26593" y="83692"/>
                  </a:lnTo>
                  <a:lnTo>
                    <a:pt x="43535" y="86995"/>
                  </a:lnTo>
                  <a:lnTo>
                    <a:pt x="2368461" y="86995"/>
                  </a:lnTo>
                  <a:lnTo>
                    <a:pt x="2385479" y="83692"/>
                  </a:lnTo>
                  <a:lnTo>
                    <a:pt x="2399322" y="74295"/>
                  </a:lnTo>
                  <a:lnTo>
                    <a:pt x="2408593" y="60451"/>
                  </a:lnTo>
                  <a:lnTo>
                    <a:pt x="2412022" y="43561"/>
                  </a:lnTo>
                  <a:lnTo>
                    <a:pt x="2408593" y="26542"/>
                  </a:lnTo>
                  <a:lnTo>
                    <a:pt x="2399322" y="12700"/>
                  </a:lnTo>
                  <a:lnTo>
                    <a:pt x="2385479" y="3428"/>
                  </a:lnTo>
                  <a:lnTo>
                    <a:pt x="2368461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989228" y="2343657"/>
              <a:ext cx="864235" cy="61594"/>
            </a:xfrm>
            <a:custGeom>
              <a:avLst/>
              <a:gdLst/>
              <a:ahLst/>
              <a:cxnLst/>
              <a:rect l="l" t="t" r="r" b="b"/>
              <a:pathLst>
                <a:path w="864235" h="61594">
                  <a:moveTo>
                    <a:pt x="833602" y="0"/>
                  </a:moveTo>
                  <a:lnTo>
                    <a:pt x="30378" y="0"/>
                  </a:lnTo>
                  <a:lnTo>
                    <a:pt x="18554" y="2412"/>
                  </a:lnTo>
                  <a:lnTo>
                    <a:pt x="8890" y="9016"/>
                  </a:lnTo>
                  <a:lnTo>
                    <a:pt x="2387" y="18668"/>
                  </a:lnTo>
                  <a:lnTo>
                    <a:pt x="0" y="30606"/>
                  </a:lnTo>
                  <a:lnTo>
                    <a:pt x="2387" y="42544"/>
                  </a:lnTo>
                  <a:lnTo>
                    <a:pt x="8890" y="52324"/>
                  </a:lnTo>
                  <a:lnTo>
                    <a:pt x="18554" y="58800"/>
                  </a:lnTo>
                  <a:lnTo>
                    <a:pt x="30378" y="61213"/>
                  </a:lnTo>
                  <a:lnTo>
                    <a:pt x="833602" y="61213"/>
                  </a:lnTo>
                  <a:lnTo>
                    <a:pt x="845413" y="58800"/>
                  </a:lnTo>
                  <a:lnTo>
                    <a:pt x="855065" y="52324"/>
                  </a:lnTo>
                  <a:lnTo>
                    <a:pt x="861542" y="42544"/>
                  </a:lnTo>
                  <a:lnTo>
                    <a:pt x="863955" y="30606"/>
                  </a:lnTo>
                  <a:lnTo>
                    <a:pt x="861542" y="18668"/>
                  </a:lnTo>
                  <a:lnTo>
                    <a:pt x="855065" y="9016"/>
                  </a:lnTo>
                  <a:lnTo>
                    <a:pt x="845413" y="2412"/>
                  </a:lnTo>
                  <a:lnTo>
                    <a:pt x="833602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149502" y="2155697"/>
            <a:ext cx="5588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75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58520" y="2156840"/>
            <a:ext cx="24574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072132" y="2157221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82015" y="2426970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86992" y="2426970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044064" y="2426970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43027" y="2785363"/>
            <a:ext cx="151193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V Á Z Á N Í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000" spc="-10" dirty="0">
                <a:latin typeface="Verdana"/>
                <a:cs typeface="Verdana"/>
              </a:rPr>
              <a:t>FCKCN02</a:t>
            </a:r>
            <a:endParaRPr sz="10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000" dirty="0">
                <a:latin typeface="Verdana"/>
                <a:cs typeface="Verdana"/>
              </a:rPr>
              <a:t>NX</a:t>
            </a:r>
            <a:r>
              <a:rPr sz="1000" spc="-55" dirty="0">
                <a:latin typeface="Verdana"/>
                <a:cs typeface="Verdana"/>
              </a:rPr>
              <a:t> </a:t>
            </a:r>
            <a:r>
              <a:rPr sz="1000" spc="-185" dirty="0">
                <a:latin typeface="Verdana"/>
                <a:cs typeface="Verdana"/>
              </a:rPr>
              <a:t>12</a:t>
            </a:r>
            <a:r>
              <a:rPr sz="1000" spc="-60" dirty="0">
                <a:latin typeface="Verdana"/>
                <a:cs typeface="Verdana"/>
              </a:rPr>
              <a:t> </a:t>
            </a:r>
            <a:r>
              <a:rPr sz="1000" dirty="0">
                <a:latin typeface="Verdana"/>
                <a:cs typeface="Verdana"/>
              </a:rPr>
              <a:t>KONECT</a:t>
            </a:r>
            <a:r>
              <a:rPr sz="1000" spc="-40" dirty="0">
                <a:latin typeface="Verdana"/>
                <a:cs typeface="Verdana"/>
              </a:rPr>
              <a:t> </a:t>
            </a:r>
            <a:r>
              <a:rPr sz="1000" spc="50" dirty="0">
                <a:latin typeface="Verdana"/>
                <a:cs typeface="Verdana"/>
              </a:rPr>
              <a:t>GW</a:t>
            </a:r>
            <a:r>
              <a:rPr sz="1000" spc="-50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B80</a:t>
            </a:r>
            <a:endParaRPr sz="10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000" dirty="0">
                <a:latin typeface="Verdana"/>
                <a:cs typeface="Verdana"/>
              </a:rPr>
              <a:t>BLACK</a:t>
            </a:r>
            <a:r>
              <a:rPr sz="1000" spc="35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CHROME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241985" y="2740786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5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5076571" y="1500631"/>
            <a:ext cx="10731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L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228913" y="1500631"/>
            <a:ext cx="159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043296" y="148463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670417" y="1471041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8681973" y="1449467"/>
            <a:ext cx="2740660" cy="20839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3495" algn="just">
              <a:lnSpc>
                <a:spcPct val="100000"/>
              </a:lnSpc>
              <a:spcBef>
                <a:spcPts val="425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5092319" y="2833116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6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064759" y="4295521"/>
            <a:ext cx="2817495" cy="10795"/>
          </a:xfrm>
          <a:custGeom>
            <a:avLst/>
            <a:gdLst/>
            <a:ahLst/>
            <a:cxnLst/>
            <a:rect l="l" t="t" r="r" b="b"/>
            <a:pathLst>
              <a:path w="2817495" h="10795">
                <a:moveTo>
                  <a:pt x="0" y="0"/>
                </a:moveTo>
                <a:lnTo>
                  <a:pt x="2817114" y="10667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5070094" y="4268887"/>
            <a:ext cx="2511425" cy="1549141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459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395"/>
              </a:spcBef>
              <a:buFont typeface="Tahoma"/>
              <a:buChar char="►"/>
              <a:tabLst>
                <a:tab pos="177800" algn="l"/>
              </a:tabLst>
            </a:pPr>
            <a:r>
              <a:rPr sz="1050" dirty="0">
                <a:latin typeface="Verdana"/>
                <a:cs typeface="Verdana"/>
              </a:rPr>
              <a:t>Made in</a:t>
            </a:r>
            <a:r>
              <a:rPr sz="1050" spc="1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Spain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20%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pl-PL" sz="1050" spc="10" dirty="0">
                <a:latin typeface="Verdana"/>
                <a:cs typeface="Verdana"/>
              </a:rPr>
              <a:t>Výroba i zdroje materiálů z Evropy</a:t>
            </a:r>
          </a:p>
          <a:p>
            <a:pPr marL="177800" indent="-165100"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Certifikovaná "zelená energie" při výrobě</a:t>
            </a: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endParaRPr sz="1050" dirty="0">
              <a:latin typeface="Verdana"/>
              <a:cs typeface="Verdana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8675878" y="50292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8689593" y="5096510"/>
            <a:ext cx="1868170" cy="38989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21590">
              <a:lnSpc>
                <a:spcPct val="100000"/>
              </a:lnSpc>
              <a:spcBef>
                <a:spcPts val="260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lang="cs-CZ" sz="1100" dirty="0">
                <a:latin typeface="Verdana"/>
                <a:cs typeface="Verdana"/>
              </a:rPr>
              <a:t>Středně pokročilí lyžaři</a:t>
            </a:r>
          </a:p>
        </p:txBody>
      </p:sp>
      <p:sp>
        <p:nvSpPr>
          <p:cNvPr id="38" name="object 38"/>
          <p:cNvSpPr/>
          <p:nvPr/>
        </p:nvSpPr>
        <p:spPr>
          <a:xfrm>
            <a:off x="8692006" y="55626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8711945" y="5509895"/>
            <a:ext cx="2056764" cy="1061188"/>
          </a:xfrm>
          <a:prstGeom prst="rect">
            <a:avLst/>
          </a:prstGeom>
        </p:spPr>
        <p:txBody>
          <a:bodyPr vert="horz" wrap="square" lIns="0" tIns="93345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735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685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-10" dirty="0">
                <a:latin typeface="Verdana"/>
                <a:cs typeface="Verdana"/>
              </a:rPr>
              <a:t>Odolné</a:t>
            </a: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8435" algn="l"/>
              </a:tabLst>
            </a:pPr>
            <a:r>
              <a:rPr lang="cs-CZ" sz="1050" spc="-10" dirty="0">
                <a:latin typeface="Verdana"/>
                <a:cs typeface="Verdana"/>
              </a:rPr>
              <a:t>Výkonné</a:t>
            </a: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8435" algn="l"/>
              </a:tabLst>
            </a:pPr>
            <a:r>
              <a:rPr lang="cs-CZ" sz="1050" dirty="0">
                <a:latin typeface="Verdana"/>
                <a:cs typeface="Verdana"/>
              </a:rPr>
              <a:t>Vysoce kvalitní - odolná úprava svršku</a:t>
            </a:r>
          </a:p>
        </p:txBody>
      </p:sp>
      <p:pic>
        <p:nvPicPr>
          <p:cNvPr id="40" name="object 4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39309" y="3344062"/>
            <a:ext cx="918733" cy="167355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647560" y="3776649"/>
            <a:ext cx="1084097" cy="425272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81926" y="4320247"/>
            <a:ext cx="688390" cy="509181"/>
          </a:xfrm>
          <a:prstGeom prst="rect">
            <a:avLst/>
          </a:prstGeom>
        </p:spPr>
      </p:pic>
      <p:sp>
        <p:nvSpPr>
          <p:cNvPr id="44" name="TextovéPole 43">
            <a:extLst>
              <a:ext uri="{FF2B5EF4-FFF2-40B4-BE49-F238E27FC236}">
                <a16:creationId xmlns:a16="http://schemas.microsoft.com/office/drawing/2014/main" id="{A388E582-C6A5-9966-9E42-4E6C85A0DB62}"/>
              </a:ext>
            </a:extLst>
          </p:cNvPr>
          <p:cNvSpPr txBox="1"/>
          <p:nvPr/>
        </p:nvSpPr>
        <p:spPr>
          <a:xfrm>
            <a:off x="8542421" y="1997839"/>
            <a:ext cx="319106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Lyže REACT RTI jsou určeny především pro pokročilejší lyžaře, vhodné zejména pro půjčovny. V Cap konstrukci je dřevěné jádro z topolu se sklolaminátovým vyztužením, čímž bylo dosaženo optimální pružnosti pro stabilitu a pohodlné ovládání lyží při klidnějším tempu jízdy. Rocker profil na špičce poskytuje plynulý start oblouku a carvingová geometrie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Oversized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přináší do oblouku stabilitu. Lyže REACT RTI jsou vybaveny systémem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Konect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, díky kterému snadno nastavíte vázání dle vašich potřeb.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63519" y="0"/>
            <a:ext cx="1278369" cy="685800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223100" y="2061591"/>
            <a:ext cx="2412365" cy="87630"/>
            <a:chOff x="223100" y="2061591"/>
            <a:chExt cx="2412365" cy="87630"/>
          </a:xfrm>
        </p:grpSpPr>
        <p:sp>
          <p:nvSpPr>
            <p:cNvPr id="5" name="object 5"/>
            <p:cNvSpPr/>
            <p:nvPr/>
          </p:nvSpPr>
          <p:spPr>
            <a:xfrm>
              <a:off x="223100" y="2061591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61" y="0"/>
                  </a:moveTo>
                  <a:lnTo>
                    <a:pt x="43535" y="0"/>
                  </a:lnTo>
                  <a:lnTo>
                    <a:pt x="26593" y="3429"/>
                  </a:lnTo>
                  <a:lnTo>
                    <a:pt x="12750" y="12826"/>
                  </a:lnTo>
                  <a:lnTo>
                    <a:pt x="3428" y="26670"/>
                  </a:lnTo>
                  <a:lnTo>
                    <a:pt x="0" y="43561"/>
                  </a:lnTo>
                  <a:lnTo>
                    <a:pt x="3428" y="60579"/>
                  </a:lnTo>
                  <a:lnTo>
                    <a:pt x="12750" y="74422"/>
                  </a:lnTo>
                  <a:lnTo>
                    <a:pt x="26593" y="83693"/>
                  </a:lnTo>
                  <a:lnTo>
                    <a:pt x="43535" y="87122"/>
                  </a:lnTo>
                  <a:lnTo>
                    <a:pt x="2368461" y="87122"/>
                  </a:lnTo>
                  <a:lnTo>
                    <a:pt x="2385479" y="83693"/>
                  </a:lnTo>
                  <a:lnTo>
                    <a:pt x="2399322" y="74422"/>
                  </a:lnTo>
                  <a:lnTo>
                    <a:pt x="2408593" y="60579"/>
                  </a:lnTo>
                  <a:lnTo>
                    <a:pt x="2412022" y="43561"/>
                  </a:lnTo>
                  <a:lnTo>
                    <a:pt x="2408593" y="26670"/>
                  </a:lnTo>
                  <a:lnTo>
                    <a:pt x="2399322" y="12826"/>
                  </a:lnTo>
                  <a:lnTo>
                    <a:pt x="2385479" y="3429"/>
                  </a:lnTo>
                  <a:lnTo>
                    <a:pt x="2368461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41579" y="2073402"/>
              <a:ext cx="684530" cy="61594"/>
            </a:xfrm>
            <a:custGeom>
              <a:avLst/>
              <a:gdLst/>
              <a:ahLst/>
              <a:cxnLst/>
              <a:rect l="l" t="t" r="r" b="b"/>
              <a:pathLst>
                <a:path w="684530" h="61594">
                  <a:moveTo>
                    <a:pt x="660374" y="0"/>
                  </a:moveTo>
                  <a:lnTo>
                    <a:pt x="23596" y="0"/>
                  </a:lnTo>
                  <a:lnTo>
                    <a:pt x="14414" y="2412"/>
                  </a:lnTo>
                  <a:lnTo>
                    <a:pt x="6908" y="9017"/>
                  </a:lnTo>
                  <a:lnTo>
                    <a:pt x="1854" y="18669"/>
                  </a:lnTo>
                  <a:lnTo>
                    <a:pt x="0" y="30607"/>
                  </a:lnTo>
                  <a:lnTo>
                    <a:pt x="1854" y="42545"/>
                  </a:lnTo>
                  <a:lnTo>
                    <a:pt x="6908" y="52197"/>
                  </a:lnTo>
                  <a:lnTo>
                    <a:pt x="14414" y="58800"/>
                  </a:lnTo>
                  <a:lnTo>
                    <a:pt x="23596" y="61213"/>
                  </a:lnTo>
                  <a:lnTo>
                    <a:pt x="660374" y="61213"/>
                  </a:lnTo>
                  <a:lnTo>
                    <a:pt x="669556" y="58800"/>
                  </a:lnTo>
                  <a:lnTo>
                    <a:pt x="677049" y="52197"/>
                  </a:lnTo>
                  <a:lnTo>
                    <a:pt x="682117" y="42545"/>
                  </a:lnTo>
                  <a:lnTo>
                    <a:pt x="683971" y="30607"/>
                  </a:lnTo>
                  <a:lnTo>
                    <a:pt x="682117" y="18669"/>
                  </a:lnTo>
                  <a:lnTo>
                    <a:pt x="677049" y="9017"/>
                  </a:lnTo>
                  <a:lnTo>
                    <a:pt x="669556" y="2412"/>
                  </a:lnTo>
                  <a:lnTo>
                    <a:pt x="660374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223100" y="2331973"/>
            <a:ext cx="2412365" cy="86995"/>
            <a:chOff x="223100" y="2331973"/>
            <a:chExt cx="2412365" cy="86995"/>
          </a:xfrm>
        </p:grpSpPr>
        <p:sp>
          <p:nvSpPr>
            <p:cNvPr id="8" name="object 8"/>
            <p:cNvSpPr/>
            <p:nvPr/>
          </p:nvSpPr>
          <p:spPr>
            <a:xfrm>
              <a:off x="223100" y="2331973"/>
              <a:ext cx="2412365" cy="86995"/>
            </a:xfrm>
            <a:custGeom>
              <a:avLst/>
              <a:gdLst/>
              <a:ahLst/>
              <a:cxnLst/>
              <a:rect l="l" t="t" r="r" b="b"/>
              <a:pathLst>
                <a:path w="2412365" h="86994">
                  <a:moveTo>
                    <a:pt x="2368461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700"/>
                  </a:lnTo>
                  <a:lnTo>
                    <a:pt x="3428" y="26542"/>
                  </a:lnTo>
                  <a:lnTo>
                    <a:pt x="0" y="43561"/>
                  </a:lnTo>
                  <a:lnTo>
                    <a:pt x="3428" y="60451"/>
                  </a:lnTo>
                  <a:lnTo>
                    <a:pt x="12750" y="74295"/>
                  </a:lnTo>
                  <a:lnTo>
                    <a:pt x="26593" y="83692"/>
                  </a:lnTo>
                  <a:lnTo>
                    <a:pt x="43535" y="86995"/>
                  </a:lnTo>
                  <a:lnTo>
                    <a:pt x="2368461" y="86995"/>
                  </a:lnTo>
                  <a:lnTo>
                    <a:pt x="2385479" y="83692"/>
                  </a:lnTo>
                  <a:lnTo>
                    <a:pt x="2399322" y="74295"/>
                  </a:lnTo>
                  <a:lnTo>
                    <a:pt x="2408593" y="60451"/>
                  </a:lnTo>
                  <a:lnTo>
                    <a:pt x="2412022" y="43561"/>
                  </a:lnTo>
                  <a:lnTo>
                    <a:pt x="2408593" y="26542"/>
                  </a:lnTo>
                  <a:lnTo>
                    <a:pt x="2399322" y="12700"/>
                  </a:lnTo>
                  <a:lnTo>
                    <a:pt x="2385479" y="3428"/>
                  </a:lnTo>
                  <a:lnTo>
                    <a:pt x="2368461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94296" y="2343022"/>
              <a:ext cx="864235" cy="61594"/>
            </a:xfrm>
            <a:custGeom>
              <a:avLst/>
              <a:gdLst/>
              <a:ahLst/>
              <a:cxnLst/>
              <a:rect l="l" t="t" r="r" b="b"/>
              <a:pathLst>
                <a:path w="864235" h="61594">
                  <a:moveTo>
                    <a:pt x="833589" y="0"/>
                  </a:moveTo>
                  <a:lnTo>
                    <a:pt x="30391" y="0"/>
                  </a:lnTo>
                  <a:lnTo>
                    <a:pt x="18554" y="2412"/>
                  </a:lnTo>
                  <a:lnTo>
                    <a:pt x="8902" y="8889"/>
                  </a:lnTo>
                  <a:lnTo>
                    <a:pt x="2387" y="18668"/>
                  </a:lnTo>
                  <a:lnTo>
                    <a:pt x="0" y="30479"/>
                  </a:lnTo>
                  <a:lnTo>
                    <a:pt x="2387" y="42417"/>
                  </a:lnTo>
                  <a:lnTo>
                    <a:pt x="8902" y="52197"/>
                  </a:lnTo>
                  <a:lnTo>
                    <a:pt x="18554" y="58800"/>
                  </a:lnTo>
                  <a:lnTo>
                    <a:pt x="30391" y="61087"/>
                  </a:lnTo>
                  <a:lnTo>
                    <a:pt x="833589" y="61087"/>
                  </a:lnTo>
                  <a:lnTo>
                    <a:pt x="845400" y="58800"/>
                  </a:lnTo>
                  <a:lnTo>
                    <a:pt x="855052" y="52197"/>
                  </a:lnTo>
                  <a:lnTo>
                    <a:pt x="861529" y="42417"/>
                  </a:lnTo>
                  <a:lnTo>
                    <a:pt x="863942" y="30479"/>
                  </a:lnTo>
                  <a:lnTo>
                    <a:pt x="861529" y="18668"/>
                  </a:lnTo>
                  <a:lnTo>
                    <a:pt x="855052" y="8889"/>
                  </a:lnTo>
                  <a:lnTo>
                    <a:pt x="845400" y="2412"/>
                  </a:lnTo>
                  <a:lnTo>
                    <a:pt x="833589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149502" y="2155697"/>
            <a:ext cx="5588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75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8520" y="2156840"/>
            <a:ext cx="24574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72132" y="2157221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2015" y="2426970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86992" y="2426970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044064" y="2426970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41198" y="242392"/>
            <a:ext cx="1633855" cy="10941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295"/>
              </a:lnSpc>
              <a:spcBef>
                <a:spcPts val="105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UNISEX</a:t>
            </a:r>
            <a:r>
              <a:rPr sz="1100" spc="-10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9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55" dirty="0">
                <a:solidFill>
                  <a:srgbClr val="7E7E7E"/>
                </a:solidFill>
                <a:latin typeface="Verdana"/>
                <a:cs typeface="Verdana"/>
              </a:rPr>
              <a:t>–</a:t>
            </a:r>
            <a:r>
              <a:rPr sz="1100" spc="-9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RENTAL</a:t>
            </a:r>
            <a:endParaRPr sz="1100">
              <a:latin typeface="Verdana"/>
              <a:cs typeface="Verdana"/>
            </a:endParaRPr>
          </a:p>
          <a:p>
            <a:pPr marL="12700" marR="266065">
              <a:lnSpc>
                <a:spcPts val="2880"/>
              </a:lnSpc>
              <a:spcBef>
                <a:spcPts val="70"/>
              </a:spcBef>
            </a:pP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R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3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9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40" dirty="0">
                <a:solidFill>
                  <a:srgbClr val="030505"/>
                </a:solidFill>
                <a:latin typeface="Tahoma"/>
                <a:cs typeface="Tahoma"/>
              </a:rPr>
              <a:t>C</a:t>
            </a:r>
            <a:r>
              <a:rPr sz="2400" b="1" spc="-15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50" dirty="0">
                <a:solidFill>
                  <a:srgbClr val="030505"/>
                </a:solidFill>
                <a:latin typeface="Tahoma"/>
                <a:cs typeface="Tahoma"/>
              </a:rPr>
              <a:t>T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R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T</a:t>
            </a:r>
            <a:r>
              <a:rPr sz="2400" b="1" spc="-15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5" dirty="0">
                <a:solidFill>
                  <a:srgbClr val="030505"/>
                </a:solidFill>
                <a:latin typeface="Tahoma"/>
                <a:cs typeface="Tahoma"/>
              </a:rPr>
              <a:t>X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ts val="1275"/>
              </a:lnSpc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RAPBK01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41198" y="1469897"/>
            <a:ext cx="2395220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10" dirty="0">
                <a:latin typeface="Verdana"/>
                <a:cs typeface="Verdana"/>
              </a:rPr>
              <a:t>RRPBK01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REACT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RTX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XPRESS</a:t>
            </a:r>
            <a:r>
              <a:rPr sz="1100" spc="-9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RTL</a:t>
            </a:r>
            <a:endParaRPr sz="11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XPRESS</a:t>
            </a:r>
            <a:r>
              <a:rPr sz="1100" spc="-12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10</a:t>
            </a:r>
            <a:endParaRPr sz="1100" dirty="0">
              <a:latin typeface="Verdana"/>
              <a:cs typeface="Verdana"/>
            </a:endParaRPr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5055361" y="1705710"/>
          <a:ext cx="2952750" cy="9842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52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marL="31750">
                        <a:lnSpc>
                          <a:spcPts val="1230"/>
                        </a:lnSpc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XPRESS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RTL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spc="-145" dirty="0">
                          <a:latin typeface="Verdana"/>
                          <a:cs typeface="Verdana"/>
                        </a:rPr>
                        <a:t>135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142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149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156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163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170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177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3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126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74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10" dirty="0">
                          <a:latin typeface="Verdana"/>
                          <a:cs typeface="Verdana"/>
                        </a:rPr>
                        <a:t>111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85" dirty="0">
                          <a:latin typeface="Verdana"/>
                          <a:cs typeface="Verdana"/>
                        </a:rPr>
                        <a:t>13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(163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78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31750">
                        <a:lnSpc>
                          <a:spcPts val="1215"/>
                        </a:lnSpc>
                        <a:spcBef>
                          <a:spcPts val="14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2,9</a:t>
                      </a:r>
                      <a:r>
                        <a:rPr sz="105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(163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1778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9994" y="3917048"/>
            <a:ext cx="2375535" cy="1050302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1777218" y="96393"/>
            <a:ext cx="396240" cy="36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1100" b="1" spc="-25" dirty="0">
                <a:solidFill>
                  <a:srgbClr val="FCFBFF"/>
                </a:solidFill>
                <a:latin typeface="Tahoma"/>
                <a:cs typeface="Tahoma"/>
              </a:rPr>
              <a:t>RE</a:t>
            </a:r>
            <a:endParaRPr sz="11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100" b="1" spc="55" dirty="0">
                <a:solidFill>
                  <a:srgbClr val="FCFBFF"/>
                </a:solidFill>
                <a:latin typeface="Tahoma"/>
                <a:cs typeface="Tahoma"/>
              </a:rPr>
              <a:t>NEW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43027" y="2785363"/>
            <a:ext cx="125031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V Á Z Á N Í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000" spc="-10" dirty="0">
                <a:latin typeface="Verdana"/>
                <a:cs typeface="Verdana"/>
              </a:rPr>
              <a:t>FCMDX02</a:t>
            </a:r>
            <a:endParaRPr sz="10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000" spc="-10" dirty="0">
                <a:latin typeface="Verdana"/>
                <a:cs typeface="Verdana"/>
              </a:rPr>
              <a:t>XPRESS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140" dirty="0">
                <a:latin typeface="Verdana"/>
                <a:cs typeface="Verdana"/>
              </a:rPr>
              <a:t>10</a:t>
            </a:r>
            <a:r>
              <a:rPr sz="1000" spc="-70" dirty="0">
                <a:latin typeface="Verdana"/>
                <a:cs typeface="Verdana"/>
              </a:rPr>
              <a:t> </a:t>
            </a:r>
            <a:r>
              <a:rPr sz="1000" spc="50" dirty="0">
                <a:latin typeface="Verdana"/>
                <a:cs typeface="Verdana"/>
              </a:rPr>
              <a:t>GW</a:t>
            </a:r>
            <a:r>
              <a:rPr sz="1000" spc="-55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B83</a:t>
            </a:r>
            <a:endParaRPr sz="10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000" spc="-10" dirty="0">
                <a:latin typeface="Verdana"/>
                <a:cs typeface="Verdana"/>
              </a:rPr>
              <a:t>BLACK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241985" y="2740786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5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5076571" y="1500631"/>
            <a:ext cx="10731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L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228913" y="1500631"/>
            <a:ext cx="159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043296" y="148463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8693277" y="1491487"/>
            <a:ext cx="227711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8670417" y="1471041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092319" y="2833116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6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5113146" y="2794395"/>
            <a:ext cx="1484630" cy="847027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525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  <a:p>
            <a:pPr marL="178435" indent="-165735">
              <a:lnSpc>
                <a:spcPct val="100000"/>
              </a:lnSpc>
              <a:spcBef>
                <a:spcPts val="46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Poplar</a:t>
            </a:r>
            <a:r>
              <a:rPr sz="1050" spc="60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wood</a:t>
            </a:r>
            <a:r>
              <a:rPr sz="1050" spc="7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core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-10" dirty="0">
                <a:latin typeface="Verdana"/>
                <a:cs typeface="Verdana"/>
              </a:rPr>
              <a:t>Fiberglass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Cap</a:t>
            </a:r>
            <a:r>
              <a:rPr sz="1050" spc="-3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sidewalls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064759" y="4295521"/>
            <a:ext cx="2817495" cy="10795"/>
          </a:xfrm>
          <a:custGeom>
            <a:avLst/>
            <a:gdLst/>
            <a:ahLst/>
            <a:cxnLst/>
            <a:rect l="l" t="t" r="r" b="b"/>
            <a:pathLst>
              <a:path w="2817495" h="10795">
                <a:moveTo>
                  <a:pt x="0" y="0"/>
                </a:moveTo>
                <a:lnTo>
                  <a:pt x="2817114" y="10667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5070094" y="4268887"/>
            <a:ext cx="2511425" cy="1349086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459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395"/>
              </a:spcBef>
              <a:buFont typeface="Tahoma"/>
              <a:buChar char="►"/>
              <a:tabLst>
                <a:tab pos="177800" algn="l"/>
              </a:tabLst>
            </a:pPr>
            <a:r>
              <a:rPr sz="1050" dirty="0">
                <a:latin typeface="Verdana"/>
                <a:cs typeface="Verdana"/>
              </a:rPr>
              <a:t>Made in</a:t>
            </a:r>
            <a:r>
              <a:rPr sz="1050" spc="1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Spain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20%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pl-PL" sz="1050" spc="10" dirty="0">
                <a:latin typeface="Verdana"/>
                <a:cs typeface="Verdana"/>
              </a:rPr>
              <a:t>Výroba i zdroje materiálů z Evropy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Certifikovaná "zelená energie" při výrobě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8675878" y="50292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8689593" y="5020310"/>
            <a:ext cx="2314575" cy="38989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21590">
              <a:lnSpc>
                <a:spcPct val="100000"/>
              </a:lnSpc>
              <a:spcBef>
                <a:spcPts val="260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lang="cs-CZ" sz="1100" dirty="0">
                <a:latin typeface="Verdana"/>
                <a:cs typeface="Verdana"/>
              </a:rPr>
              <a:t>Začátečníci, pokročilí lyžaři </a:t>
            </a:r>
          </a:p>
        </p:txBody>
      </p:sp>
      <p:sp>
        <p:nvSpPr>
          <p:cNvPr id="35" name="object 35"/>
          <p:cNvSpPr/>
          <p:nvPr/>
        </p:nvSpPr>
        <p:spPr>
          <a:xfrm>
            <a:off x="8692006" y="57912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8711945" y="5756910"/>
            <a:ext cx="2057400" cy="1039387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665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615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-10" dirty="0">
                <a:latin typeface="Verdana"/>
                <a:cs typeface="Verdana"/>
              </a:rPr>
              <a:t>Odolné</a:t>
            </a: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8435" algn="l"/>
              </a:tabLst>
            </a:pPr>
            <a:r>
              <a:rPr lang="cs-CZ" sz="1050" spc="-10" dirty="0">
                <a:latin typeface="Verdana"/>
                <a:cs typeface="Verdana"/>
              </a:rPr>
              <a:t>Výkonné</a:t>
            </a: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8435" algn="l"/>
              </a:tabLst>
            </a:pPr>
            <a:r>
              <a:rPr lang="cs-CZ" sz="1050" dirty="0">
                <a:latin typeface="Verdana"/>
                <a:cs typeface="Verdana"/>
              </a:rPr>
              <a:t>Vysoce kvalitní – odolná úprava svršku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6661784" y="3059048"/>
            <a:ext cx="98742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Piste</a:t>
            </a:r>
            <a:r>
              <a:rPr sz="1050" spc="-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661784" y="3635120"/>
            <a:ext cx="138303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-10" dirty="0">
                <a:latin typeface="Verdana"/>
                <a:cs typeface="Verdana"/>
              </a:rPr>
              <a:t>Oversized</a:t>
            </a:r>
            <a:r>
              <a:rPr sz="1050" spc="-3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 dirty="0">
              <a:latin typeface="Verdana"/>
              <a:cs typeface="Verdana"/>
            </a:endParaRPr>
          </a:p>
        </p:txBody>
      </p:sp>
      <p:pic>
        <p:nvPicPr>
          <p:cNvPr id="39" name="object 3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39309" y="3344062"/>
            <a:ext cx="918733" cy="167355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647560" y="3776649"/>
            <a:ext cx="1084097" cy="425272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81926" y="4320247"/>
            <a:ext cx="688390" cy="509181"/>
          </a:xfrm>
          <a:prstGeom prst="rect">
            <a:avLst/>
          </a:prstGeom>
        </p:spPr>
      </p:pic>
      <p:sp>
        <p:nvSpPr>
          <p:cNvPr id="43" name="TextovéPole 42">
            <a:extLst>
              <a:ext uri="{FF2B5EF4-FFF2-40B4-BE49-F238E27FC236}">
                <a16:creationId xmlns:a16="http://schemas.microsoft.com/office/drawing/2014/main" id="{BE67DE72-A661-52DA-4FEB-F1C3CFF650EC}"/>
              </a:ext>
            </a:extLst>
          </p:cNvPr>
          <p:cNvSpPr txBox="1"/>
          <p:nvPr/>
        </p:nvSpPr>
        <p:spPr>
          <a:xfrm>
            <a:off x="8711945" y="1797040"/>
            <a:ext cx="2817495" cy="25160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Nové lyže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React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RTX, určené pro středně pokročilé a začátečníky především do půjčoven, jsou zábavné carvingové lyže s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Oversized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sidecut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- bočním krojením.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Piste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Rocker na  špičce lyže  nabízí správnou rovnováhu mezi okamžitým nájezdem do oblouku a dokonalou přilnavostí na zmrzlém sněhu. Jádro z topolového dřeva kombinuje lehkost, pružnost a stabilitu, čímž vytváří všestranné, zábavné a výkonné lyže. Systém vázání XPRESS  umožňuje jednoduché nastavení vázání podle délky skeletu bot.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81805" y="159158"/>
            <a:ext cx="464167" cy="661510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332098" y="159158"/>
            <a:ext cx="480059" cy="6615430"/>
            <a:chOff x="3332098" y="159158"/>
            <a:chExt cx="480059" cy="66154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36264" y="159158"/>
              <a:ext cx="464167" cy="6615102"/>
            </a:xfrm>
            <a:prstGeom prst="rect">
              <a:avLst/>
            </a:prstGeom>
          </p:spPr>
        </p:pic>
        <p:pic>
          <p:nvPicPr>
            <p:cNvPr id="5" name="object 5" descr="Une image contenant texte  Description générée automatiquement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32098" y="2705607"/>
              <a:ext cx="479577" cy="2121027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242722" y="244601"/>
            <a:ext cx="1634489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UNISEX</a:t>
            </a:r>
            <a:r>
              <a:rPr sz="1100" spc="-11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8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60" dirty="0">
                <a:solidFill>
                  <a:srgbClr val="7E7E7E"/>
                </a:solidFill>
                <a:latin typeface="Verdana"/>
                <a:cs typeface="Verdana"/>
              </a:rPr>
              <a:t>–</a:t>
            </a:r>
            <a:r>
              <a:rPr sz="1100" spc="-8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RENTAL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242722" y="406400"/>
            <a:ext cx="137287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30505"/>
                </a:solidFill>
              </a:rPr>
              <a:t>R</a:t>
            </a:r>
            <a:r>
              <a:rPr sz="2400" spc="-165" dirty="0">
                <a:solidFill>
                  <a:srgbClr val="030505"/>
                </a:solidFill>
              </a:rPr>
              <a:t> </a:t>
            </a:r>
            <a:r>
              <a:rPr sz="2400" spc="130" dirty="0">
                <a:solidFill>
                  <a:srgbClr val="030505"/>
                </a:solidFill>
              </a:rPr>
              <a:t>E</a:t>
            </a:r>
            <a:r>
              <a:rPr sz="2400" spc="-165" dirty="0">
                <a:solidFill>
                  <a:srgbClr val="030505"/>
                </a:solidFill>
              </a:rPr>
              <a:t> </a:t>
            </a:r>
            <a:r>
              <a:rPr sz="2400" spc="195" dirty="0">
                <a:solidFill>
                  <a:srgbClr val="030505"/>
                </a:solidFill>
              </a:rPr>
              <a:t>A</a:t>
            </a:r>
            <a:r>
              <a:rPr sz="2400" spc="-165" dirty="0">
                <a:solidFill>
                  <a:srgbClr val="030505"/>
                </a:solidFill>
              </a:rPr>
              <a:t> </a:t>
            </a:r>
            <a:r>
              <a:rPr sz="2400" spc="140" dirty="0">
                <a:solidFill>
                  <a:srgbClr val="030505"/>
                </a:solidFill>
              </a:rPr>
              <a:t>C</a:t>
            </a:r>
            <a:r>
              <a:rPr sz="2400" spc="-155" dirty="0">
                <a:solidFill>
                  <a:srgbClr val="030505"/>
                </a:solidFill>
              </a:rPr>
              <a:t> </a:t>
            </a:r>
            <a:r>
              <a:rPr sz="2400" spc="-50" dirty="0">
                <a:solidFill>
                  <a:srgbClr val="030505"/>
                </a:solidFill>
              </a:rPr>
              <a:t>T </a:t>
            </a:r>
            <a:r>
              <a:rPr sz="2400" dirty="0">
                <a:solidFill>
                  <a:srgbClr val="030505"/>
                </a:solidFill>
              </a:rPr>
              <a:t>R</a:t>
            </a:r>
            <a:r>
              <a:rPr sz="2400" spc="-150" dirty="0">
                <a:solidFill>
                  <a:srgbClr val="030505"/>
                </a:solidFill>
              </a:rPr>
              <a:t> </a:t>
            </a:r>
            <a:r>
              <a:rPr sz="2400" spc="-50" dirty="0">
                <a:solidFill>
                  <a:srgbClr val="030505"/>
                </a:solidFill>
              </a:rPr>
              <a:t>T</a:t>
            </a:r>
            <a:endParaRPr sz="2400"/>
          </a:p>
        </p:txBody>
      </p:sp>
      <p:sp>
        <p:nvSpPr>
          <p:cNvPr id="8" name="object 8"/>
          <p:cNvSpPr txBox="1"/>
          <p:nvPr/>
        </p:nvSpPr>
        <p:spPr>
          <a:xfrm>
            <a:off x="242722" y="1144015"/>
            <a:ext cx="65976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RAOJP01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2722" y="1471676"/>
            <a:ext cx="1390015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Verdana"/>
                <a:cs typeface="Verdana"/>
              </a:rPr>
              <a:t>RROJP01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REACT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RT</a:t>
            </a:r>
            <a:endParaRPr sz="11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XPRESS</a:t>
            </a:r>
            <a:r>
              <a:rPr sz="1100" spc="-12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10</a:t>
            </a:r>
            <a:endParaRPr sz="1100" dirty="0">
              <a:latin typeface="Verdana"/>
              <a:cs typeface="Verdana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6900689"/>
              </p:ext>
            </p:extLst>
          </p:nvPr>
        </p:nvGraphicFramePr>
        <p:xfrm>
          <a:off x="5056632" y="1702662"/>
          <a:ext cx="2952750" cy="9702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52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marL="31750">
                        <a:lnSpc>
                          <a:spcPts val="1230"/>
                        </a:lnSpc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XPRESS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spc="-145" dirty="0">
                          <a:latin typeface="Verdana"/>
                          <a:cs typeface="Verdana"/>
                        </a:rPr>
                        <a:t>135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142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149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156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163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170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177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3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126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74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10" dirty="0">
                          <a:latin typeface="Verdana"/>
                          <a:cs typeface="Verdana"/>
                        </a:rPr>
                        <a:t>111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78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85" dirty="0">
                          <a:latin typeface="Verdana"/>
                          <a:cs typeface="Verdana"/>
                        </a:rPr>
                        <a:t>13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(163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78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7404">
                <a:tc>
                  <a:txBody>
                    <a:bodyPr/>
                    <a:lstStyle/>
                    <a:p>
                      <a:pPr marL="31750">
                        <a:lnSpc>
                          <a:spcPts val="1215"/>
                        </a:lnSpc>
                        <a:spcBef>
                          <a:spcPts val="135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2,9</a:t>
                      </a:r>
                      <a:r>
                        <a:rPr sz="105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(163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12877" y="5572302"/>
            <a:ext cx="2375535" cy="1050302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1851893" y="187528"/>
            <a:ext cx="245745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35" dirty="0">
                <a:solidFill>
                  <a:srgbClr val="FCFBFF"/>
                </a:solidFill>
                <a:latin typeface="Tahoma"/>
                <a:cs typeface="Tahoma"/>
              </a:rPr>
              <a:t>CO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14" name="object 14" descr="Une image contenant texte  Description générée automatiquement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77640" y="2705607"/>
            <a:ext cx="479577" cy="2121027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223100" y="2061591"/>
            <a:ext cx="2412365" cy="87630"/>
            <a:chOff x="223100" y="2061591"/>
            <a:chExt cx="2412365" cy="87630"/>
          </a:xfrm>
        </p:grpSpPr>
        <p:sp>
          <p:nvSpPr>
            <p:cNvPr id="16" name="object 16"/>
            <p:cNvSpPr/>
            <p:nvPr/>
          </p:nvSpPr>
          <p:spPr>
            <a:xfrm>
              <a:off x="223100" y="2061591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61" y="0"/>
                  </a:moveTo>
                  <a:lnTo>
                    <a:pt x="43535" y="0"/>
                  </a:lnTo>
                  <a:lnTo>
                    <a:pt x="26593" y="3429"/>
                  </a:lnTo>
                  <a:lnTo>
                    <a:pt x="12750" y="12826"/>
                  </a:lnTo>
                  <a:lnTo>
                    <a:pt x="3428" y="26670"/>
                  </a:lnTo>
                  <a:lnTo>
                    <a:pt x="0" y="43561"/>
                  </a:lnTo>
                  <a:lnTo>
                    <a:pt x="3428" y="60579"/>
                  </a:lnTo>
                  <a:lnTo>
                    <a:pt x="12750" y="74422"/>
                  </a:lnTo>
                  <a:lnTo>
                    <a:pt x="26593" y="83693"/>
                  </a:lnTo>
                  <a:lnTo>
                    <a:pt x="43535" y="87122"/>
                  </a:lnTo>
                  <a:lnTo>
                    <a:pt x="2368461" y="87122"/>
                  </a:lnTo>
                  <a:lnTo>
                    <a:pt x="2385479" y="83693"/>
                  </a:lnTo>
                  <a:lnTo>
                    <a:pt x="2399322" y="74422"/>
                  </a:lnTo>
                  <a:lnTo>
                    <a:pt x="2408593" y="60579"/>
                  </a:lnTo>
                  <a:lnTo>
                    <a:pt x="2412022" y="43561"/>
                  </a:lnTo>
                  <a:lnTo>
                    <a:pt x="2408593" y="26670"/>
                  </a:lnTo>
                  <a:lnTo>
                    <a:pt x="2399322" y="12826"/>
                  </a:lnTo>
                  <a:lnTo>
                    <a:pt x="2385479" y="3429"/>
                  </a:lnTo>
                  <a:lnTo>
                    <a:pt x="2368461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49046" y="2074164"/>
              <a:ext cx="684530" cy="61594"/>
            </a:xfrm>
            <a:custGeom>
              <a:avLst/>
              <a:gdLst/>
              <a:ahLst/>
              <a:cxnLst/>
              <a:rect l="l" t="t" r="r" b="b"/>
              <a:pathLst>
                <a:path w="684530" h="61594">
                  <a:moveTo>
                    <a:pt x="660361" y="0"/>
                  </a:moveTo>
                  <a:lnTo>
                    <a:pt x="23583" y="0"/>
                  </a:lnTo>
                  <a:lnTo>
                    <a:pt x="14401" y="2412"/>
                  </a:lnTo>
                  <a:lnTo>
                    <a:pt x="6896" y="8889"/>
                  </a:lnTo>
                  <a:lnTo>
                    <a:pt x="1841" y="18669"/>
                  </a:lnTo>
                  <a:lnTo>
                    <a:pt x="0" y="30607"/>
                  </a:lnTo>
                  <a:lnTo>
                    <a:pt x="1841" y="42545"/>
                  </a:lnTo>
                  <a:lnTo>
                    <a:pt x="6896" y="52197"/>
                  </a:lnTo>
                  <a:lnTo>
                    <a:pt x="14401" y="58800"/>
                  </a:lnTo>
                  <a:lnTo>
                    <a:pt x="23583" y="61213"/>
                  </a:lnTo>
                  <a:lnTo>
                    <a:pt x="660361" y="61213"/>
                  </a:lnTo>
                  <a:lnTo>
                    <a:pt x="669544" y="58800"/>
                  </a:lnTo>
                  <a:lnTo>
                    <a:pt x="677049" y="52197"/>
                  </a:lnTo>
                  <a:lnTo>
                    <a:pt x="682104" y="42545"/>
                  </a:lnTo>
                  <a:lnTo>
                    <a:pt x="683958" y="30607"/>
                  </a:lnTo>
                  <a:lnTo>
                    <a:pt x="682104" y="18669"/>
                  </a:lnTo>
                  <a:lnTo>
                    <a:pt x="677049" y="8889"/>
                  </a:lnTo>
                  <a:lnTo>
                    <a:pt x="669544" y="2412"/>
                  </a:lnTo>
                  <a:lnTo>
                    <a:pt x="660361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223100" y="2331973"/>
            <a:ext cx="2412365" cy="86995"/>
            <a:chOff x="223100" y="2331973"/>
            <a:chExt cx="2412365" cy="86995"/>
          </a:xfrm>
        </p:grpSpPr>
        <p:sp>
          <p:nvSpPr>
            <p:cNvPr id="19" name="object 19"/>
            <p:cNvSpPr/>
            <p:nvPr/>
          </p:nvSpPr>
          <p:spPr>
            <a:xfrm>
              <a:off x="223100" y="2331973"/>
              <a:ext cx="2412365" cy="86995"/>
            </a:xfrm>
            <a:custGeom>
              <a:avLst/>
              <a:gdLst/>
              <a:ahLst/>
              <a:cxnLst/>
              <a:rect l="l" t="t" r="r" b="b"/>
              <a:pathLst>
                <a:path w="2412365" h="86994">
                  <a:moveTo>
                    <a:pt x="2368461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700"/>
                  </a:lnTo>
                  <a:lnTo>
                    <a:pt x="3428" y="26542"/>
                  </a:lnTo>
                  <a:lnTo>
                    <a:pt x="0" y="43561"/>
                  </a:lnTo>
                  <a:lnTo>
                    <a:pt x="3428" y="60451"/>
                  </a:lnTo>
                  <a:lnTo>
                    <a:pt x="12750" y="74295"/>
                  </a:lnTo>
                  <a:lnTo>
                    <a:pt x="26593" y="83692"/>
                  </a:lnTo>
                  <a:lnTo>
                    <a:pt x="43535" y="86995"/>
                  </a:lnTo>
                  <a:lnTo>
                    <a:pt x="2368461" y="86995"/>
                  </a:lnTo>
                  <a:lnTo>
                    <a:pt x="2385479" y="83692"/>
                  </a:lnTo>
                  <a:lnTo>
                    <a:pt x="2399322" y="74295"/>
                  </a:lnTo>
                  <a:lnTo>
                    <a:pt x="2408593" y="60451"/>
                  </a:lnTo>
                  <a:lnTo>
                    <a:pt x="2412022" y="43561"/>
                  </a:lnTo>
                  <a:lnTo>
                    <a:pt x="2408593" y="26542"/>
                  </a:lnTo>
                  <a:lnTo>
                    <a:pt x="2399322" y="12700"/>
                  </a:lnTo>
                  <a:lnTo>
                    <a:pt x="2385479" y="3428"/>
                  </a:lnTo>
                  <a:lnTo>
                    <a:pt x="2368461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52525" y="2343657"/>
              <a:ext cx="864235" cy="61594"/>
            </a:xfrm>
            <a:custGeom>
              <a:avLst/>
              <a:gdLst/>
              <a:ahLst/>
              <a:cxnLst/>
              <a:rect l="l" t="t" r="r" b="b"/>
              <a:pathLst>
                <a:path w="864235" h="61594">
                  <a:moveTo>
                    <a:pt x="833627" y="0"/>
                  </a:moveTo>
                  <a:lnTo>
                    <a:pt x="30391" y="0"/>
                  </a:lnTo>
                  <a:lnTo>
                    <a:pt x="18554" y="2412"/>
                  </a:lnTo>
                  <a:lnTo>
                    <a:pt x="8902" y="9016"/>
                  </a:lnTo>
                  <a:lnTo>
                    <a:pt x="2387" y="18668"/>
                  </a:lnTo>
                  <a:lnTo>
                    <a:pt x="0" y="30606"/>
                  </a:lnTo>
                  <a:lnTo>
                    <a:pt x="2387" y="42544"/>
                  </a:lnTo>
                  <a:lnTo>
                    <a:pt x="8902" y="52324"/>
                  </a:lnTo>
                  <a:lnTo>
                    <a:pt x="18554" y="58800"/>
                  </a:lnTo>
                  <a:lnTo>
                    <a:pt x="30391" y="61213"/>
                  </a:lnTo>
                  <a:lnTo>
                    <a:pt x="833627" y="61213"/>
                  </a:lnTo>
                  <a:lnTo>
                    <a:pt x="845438" y="58800"/>
                  </a:lnTo>
                  <a:lnTo>
                    <a:pt x="855090" y="52324"/>
                  </a:lnTo>
                  <a:lnTo>
                    <a:pt x="861568" y="42544"/>
                  </a:lnTo>
                  <a:lnTo>
                    <a:pt x="863981" y="30606"/>
                  </a:lnTo>
                  <a:lnTo>
                    <a:pt x="861568" y="18668"/>
                  </a:lnTo>
                  <a:lnTo>
                    <a:pt x="855090" y="9016"/>
                  </a:lnTo>
                  <a:lnTo>
                    <a:pt x="845438" y="2412"/>
                  </a:lnTo>
                  <a:lnTo>
                    <a:pt x="833627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1149502" y="2155697"/>
            <a:ext cx="5588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75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58520" y="2156840"/>
            <a:ext cx="24574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072132" y="2157221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82015" y="2426970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86992" y="2426970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044064" y="2426970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43027" y="2785363"/>
            <a:ext cx="125031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V Á Z Á N Í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000" spc="-10" dirty="0">
                <a:latin typeface="Verdana"/>
                <a:cs typeface="Verdana"/>
              </a:rPr>
              <a:t>FCMDX02</a:t>
            </a:r>
            <a:endParaRPr sz="10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000" spc="-10" dirty="0">
                <a:latin typeface="Verdana"/>
                <a:cs typeface="Verdana"/>
              </a:rPr>
              <a:t>XPRESS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140" dirty="0">
                <a:latin typeface="Verdana"/>
                <a:cs typeface="Verdana"/>
              </a:rPr>
              <a:t>10</a:t>
            </a:r>
            <a:r>
              <a:rPr sz="1000" spc="-70" dirty="0">
                <a:latin typeface="Verdana"/>
                <a:cs typeface="Verdana"/>
              </a:rPr>
              <a:t> </a:t>
            </a:r>
            <a:r>
              <a:rPr sz="1000" spc="50" dirty="0">
                <a:latin typeface="Verdana"/>
                <a:cs typeface="Verdana"/>
              </a:rPr>
              <a:t>GW</a:t>
            </a:r>
            <a:r>
              <a:rPr sz="1000" spc="-55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B83</a:t>
            </a:r>
            <a:endParaRPr sz="10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000" spc="-10" dirty="0">
                <a:latin typeface="Verdana"/>
                <a:cs typeface="Verdana"/>
              </a:rPr>
              <a:t>BLACK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241985" y="2740786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5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5076571" y="1500631"/>
            <a:ext cx="10731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L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228913" y="1500631"/>
            <a:ext cx="159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043296" y="148463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670417" y="1471041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8681973" y="1449467"/>
            <a:ext cx="2731135" cy="20839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3495">
              <a:lnSpc>
                <a:spcPct val="100000"/>
              </a:lnSpc>
              <a:spcBef>
                <a:spcPts val="425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5092319" y="2833116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6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5113146" y="2794395"/>
            <a:ext cx="1484630" cy="847027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525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  <a:p>
            <a:pPr marL="178435" indent="-165735">
              <a:lnSpc>
                <a:spcPct val="100000"/>
              </a:lnSpc>
              <a:spcBef>
                <a:spcPts val="46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Poplar</a:t>
            </a:r>
            <a:r>
              <a:rPr sz="1050" spc="60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wood</a:t>
            </a:r>
            <a:r>
              <a:rPr sz="1050" spc="7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core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-10" dirty="0">
                <a:latin typeface="Verdana"/>
                <a:cs typeface="Verdana"/>
              </a:rPr>
              <a:t>Fiberglass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Cap</a:t>
            </a:r>
            <a:r>
              <a:rPr sz="1050" spc="-3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sidewalls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5064759" y="4295521"/>
            <a:ext cx="2817495" cy="10795"/>
          </a:xfrm>
          <a:custGeom>
            <a:avLst/>
            <a:gdLst/>
            <a:ahLst/>
            <a:cxnLst/>
            <a:rect l="l" t="t" r="r" b="b"/>
            <a:pathLst>
              <a:path w="2817495" h="10795">
                <a:moveTo>
                  <a:pt x="0" y="0"/>
                </a:moveTo>
                <a:lnTo>
                  <a:pt x="2817114" y="10667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5070094" y="4268887"/>
            <a:ext cx="2511425" cy="1349086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459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395"/>
              </a:spcBef>
              <a:buFont typeface="Tahoma"/>
              <a:buChar char="►"/>
              <a:tabLst>
                <a:tab pos="177800" algn="l"/>
              </a:tabLst>
            </a:pPr>
            <a:r>
              <a:rPr sz="1050" dirty="0">
                <a:latin typeface="Verdana"/>
                <a:cs typeface="Verdana"/>
              </a:rPr>
              <a:t>Made in</a:t>
            </a:r>
            <a:r>
              <a:rPr sz="1050" spc="1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Spain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20%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pl-PL" sz="1050" spc="10" dirty="0">
                <a:latin typeface="Verdana"/>
                <a:cs typeface="Verdana"/>
              </a:rPr>
              <a:t>Výroba i zdroje materiálů z Evropy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Certifikovaná "zelená energie" při výrobě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8675878" y="48768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8689593" y="4867910"/>
            <a:ext cx="3162300" cy="382156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21590">
              <a:lnSpc>
                <a:spcPct val="100000"/>
              </a:lnSpc>
              <a:spcBef>
                <a:spcPts val="260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lang="cs-CZ" sz="1100" dirty="0">
                <a:latin typeface="Verdana"/>
                <a:cs typeface="Verdana"/>
              </a:rPr>
              <a:t>Lyžaři od mírně pokročilých po začátečníky</a:t>
            </a:r>
          </a:p>
        </p:txBody>
      </p:sp>
      <p:sp>
        <p:nvSpPr>
          <p:cNvPr id="40" name="object 40"/>
          <p:cNvSpPr/>
          <p:nvPr/>
        </p:nvSpPr>
        <p:spPr>
          <a:xfrm>
            <a:off x="8692006" y="53340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8711945" y="5281295"/>
            <a:ext cx="2056764" cy="890905"/>
          </a:xfrm>
          <a:prstGeom prst="rect">
            <a:avLst/>
          </a:prstGeom>
        </p:spPr>
        <p:txBody>
          <a:bodyPr vert="horz" wrap="square" lIns="0" tIns="93345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735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685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Jistá ovladatelnost</a:t>
            </a: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8435" algn="l"/>
              </a:tabLst>
            </a:pPr>
            <a:r>
              <a:rPr lang="cs-CZ" sz="1050" spc="-10" dirty="0">
                <a:latin typeface="Verdana"/>
                <a:cs typeface="Verdana"/>
              </a:rPr>
              <a:t>Všestranné</a:t>
            </a: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8435" algn="l"/>
              </a:tabLst>
            </a:pPr>
            <a:r>
              <a:rPr lang="cs-CZ" sz="1050" spc="-20" dirty="0">
                <a:latin typeface="Verdana"/>
                <a:cs typeface="Verdana"/>
              </a:rPr>
              <a:t>Snadné </a:t>
            </a:r>
            <a:r>
              <a:rPr lang="cs-CZ" sz="1050" spc="-20" dirty="0" err="1">
                <a:latin typeface="Verdana"/>
                <a:cs typeface="Verdana"/>
              </a:rPr>
              <a:t>obloky</a:t>
            </a:r>
            <a:endParaRPr lang="cs-CZ" sz="1050" spc="-20" dirty="0">
              <a:latin typeface="Verdana"/>
              <a:cs typeface="Verdan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661784" y="3059048"/>
            <a:ext cx="98742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Piste</a:t>
            </a:r>
            <a:r>
              <a:rPr sz="1050" spc="-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661784" y="3635120"/>
            <a:ext cx="138303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-10" dirty="0">
                <a:latin typeface="Verdana"/>
                <a:cs typeface="Verdana"/>
              </a:rPr>
              <a:t>Oversized</a:t>
            </a:r>
            <a:r>
              <a:rPr sz="1050" spc="-3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pic>
        <p:nvPicPr>
          <p:cNvPr id="44" name="object 4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39309" y="3344062"/>
            <a:ext cx="918733" cy="167355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647560" y="3776649"/>
            <a:ext cx="1084097" cy="425272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281926" y="4320247"/>
            <a:ext cx="688390" cy="509181"/>
          </a:xfrm>
          <a:prstGeom prst="rect">
            <a:avLst/>
          </a:prstGeom>
        </p:spPr>
      </p:pic>
      <p:sp>
        <p:nvSpPr>
          <p:cNvPr id="48" name="TextovéPole 47">
            <a:extLst>
              <a:ext uri="{FF2B5EF4-FFF2-40B4-BE49-F238E27FC236}">
                <a16:creationId xmlns:a16="http://schemas.microsoft.com/office/drawing/2014/main" id="{39E79530-9BAE-3332-CF70-1D84423B6BC0}"/>
              </a:ext>
            </a:extLst>
          </p:cNvPr>
          <p:cNvSpPr txBox="1"/>
          <p:nvPr/>
        </p:nvSpPr>
        <p:spPr>
          <a:xfrm>
            <a:off x="8644484" y="2209800"/>
            <a:ext cx="3014116" cy="2354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Lyže REACT RT jsou určeny především pro středně pokročilé lyžaře, vhodné především do půjčoven. V Cap konstrukci je dřevěné jádro z topolu se sklolaminátovým vyztužením, čímž bylo dosaženo optimální pružnosti pro stabilitu a pohodlné ovládání lyží při klidnějším tempu jízdy. Rocker profil na špičce poskytuje plynulý start oblouku a carvingová geometrie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Oversized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přináší do oblouku stabilitu. Lyže REACT RT jsou vybaveny systémem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Konect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, díky kterému snadno nastavíte vázání dle vašich potřeb.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Une image contenant texte  Description générée automatiquement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99559" y="132544"/>
            <a:ext cx="1159459" cy="663655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42112" y="242062"/>
            <a:ext cx="163322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UNISEX</a:t>
            </a:r>
            <a:r>
              <a:rPr sz="1100" spc="-11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8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60" dirty="0">
                <a:solidFill>
                  <a:srgbClr val="7E7E7E"/>
                </a:solidFill>
                <a:latin typeface="Verdana"/>
                <a:cs typeface="Verdana"/>
              </a:rPr>
              <a:t>–</a:t>
            </a:r>
            <a:r>
              <a:rPr sz="1100" spc="-8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RENTAL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242112" y="403301"/>
            <a:ext cx="2693035" cy="758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30" dirty="0">
                <a:solidFill>
                  <a:srgbClr val="030505"/>
                </a:solidFill>
              </a:rPr>
              <a:t>E</a:t>
            </a:r>
            <a:r>
              <a:rPr sz="2400" spc="-170" dirty="0">
                <a:solidFill>
                  <a:srgbClr val="030505"/>
                </a:solidFill>
              </a:rPr>
              <a:t> </a:t>
            </a:r>
            <a:r>
              <a:rPr sz="2400" spc="65" dirty="0">
                <a:solidFill>
                  <a:srgbClr val="030505"/>
                </a:solidFill>
              </a:rPr>
              <a:t>X</a:t>
            </a:r>
            <a:r>
              <a:rPr sz="2400" spc="-160" dirty="0">
                <a:solidFill>
                  <a:srgbClr val="030505"/>
                </a:solidFill>
              </a:rPr>
              <a:t> </a:t>
            </a:r>
            <a:r>
              <a:rPr sz="2400" spc="170" dirty="0">
                <a:solidFill>
                  <a:srgbClr val="030505"/>
                </a:solidFill>
              </a:rPr>
              <a:t>P</a:t>
            </a:r>
            <a:r>
              <a:rPr sz="2400" spc="-170" dirty="0">
                <a:solidFill>
                  <a:srgbClr val="030505"/>
                </a:solidFill>
              </a:rPr>
              <a:t> </a:t>
            </a:r>
            <a:r>
              <a:rPr sz="2400" spc="130" dirty="0">
                <a:solidFill>
                  <a:srgbClr val="030505"/>
                </a:solidFill>
              </a:rPr>
              <a:t>E</a:t>
            </a:r>
            <a:r>
              <a:rPr sz="2400" spc="-165" dirty="0">
                <a:solidFill>
                  <a:srgbClr val="030505"/>
                </a:solidFill>
              </a:rPr>
              <a:t> </a:t>
            </a:r>
            <a:r>
              <a:rPr sz="2400" dirty="0">
                <a:solidFill>
                  <a:srgbClr val="030505"/>
                </a:solidFill>
              </a:rPr>
              <a:t>R</a:t>
            </a:r>
            <a:r>
              <a:rPr sz="2400" spc="-170" dirty="0">
                <a:solidFill>
                  <a:srgbClr val="030505"/>
                </a:solidFill>
              </a:rPr>
              <a:t> </a:t>
            </a:r>
            <a:r>
              <a:rPr sz="2400" spc="-385" dirty="0">
                <a:solidFill>
                  <a:srgbClr val="030505"/>
                </a:solidFill>
              </a:rPr>
              <a:t>I</a:t>
            </a:r>
            <a:r>
              <a:rPr sz="2400" spc="-160" dirty="0">
                <a:solidFill>
                  <a:srgbClr val="030505"/>
                </a:solidFill>
              </a:rPr>
              <a:t> </a:t>
            </a:r>
            <a:r>
              <a:rPr sz="2400" spc="130" dirty="0">
                <a:solidFill>
                  <a:srgbClr val="030505"/>
                </a:solidFill>
              </a:rPr>
              <a:t>E</a:t>
            </a:r>
            <a:r>
              <a:rPr sz="2400" spc="-165" dirty="0">
                <a:solidFill>
                  <a:srgbClr val="030505"/>
                </a:solidFill>
              </a:rPr>
              <a:t> </a:t>
            </a:r>
            <a:r>
              <a:rPr sz="2400" spc="70" dirty="0">
                <a:solidFill>
                  <a:srgbClr val="030505"/>
                </a:solidFill>
              </a:rPr>
              <a:t>N</a:t>
            </a:r>
            <a:r>
              <a:rPr sz="2400" spc="-160" dirty="0">
                <a:solidFill>
                  <a:srgbClr val="030505"/>
                </a:solidFill>
              </a:rPr>
              <a:t> </a:t>
            </a:r>
            <a:r>
              <a:rPr sz="2400" spc="160" dirty="0">
                <a:solidFill>
                  <a:srgbClr val="030505"/>
                </a:solidFill>
              </a:rPr>
              <a:t>C</a:t>
            </a:r>
            <a:r>
              <a:rPr sz="2400" spc="-165" dirty="0">
                <a:solidFill>
                  <a:srgbClr val="030505"/>
                </a:solidFill>
              </a:rPr>
              <a:t> </a:t>
            </a:r>
            <a:r>
              <a:rPr sz="2400" spc="80" dirty="0">
                <a:solidFill>
                  <a:srgbClr val="030505"/>
                </a:solidFill>
              </a:rPr>
              <a:t>E</a:t>
            </a:r>
            <a:endParaRPr sz="2400"/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spc="-55" dirty="0">
                <a:solidFill>
                  <a:srgbClr val="030505"/>
                </a:solidFill>
              </a:rPr>
              <a:t>7</a:t>
            </a:r>
            <a:r>
              <a:rPr sz="2400" spc="-160" dirty="0">
                <a:solidFill>
                  <a:srgbClr val="030505"/>
                </a:solidFill>
              </a:rPr>
              <a:t> </a:t>
            </a:r>
            <a:r>
              <a:rPr sz="2400" spc="-50" dirty="0">
                <a:solidFill>
                  <a:srgbClr val="030505"/>
                </a:solidFill>
              </a:rPr>
              <a:t>8</a:t>
            </a:r>
            <a:endParaRPr sz="2400"/>
          </a:p>
        </p:txBody>
      </p:sp>
      <p:sp>
        <p:nvSpPr>
          <p:cNvPr id="5" name="object 5"/>
          <p:cNvSpPr txBox="1"/>
          <p:nvPr/>
        </p:nvSpPr>
        <p:spPr>
          <a:xfrm>
            <a:off x="242112" y="1141602"/>
            <a:ext cx="70358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RAOFZ09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2112" y="1469263"/>
            <a:ext cx="2914015" cy="528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Verdana"/>
                <a:cs typeface="Verdana"/>
              </a:rPr>
              <a:t>RAOFZ09</a:t>
            </a:r>
            <a:r>
              <a:rPr sz="1100" spc="2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EXPERIENCE</a:t>
            </a:r>
            <a:r>
              <a:rPr sz="1100" spc="-5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78</a:t>
            </a:r>
            <a:r>
              <a:rPr sz="1100" spc="25" dirty="0">
                <a:latin typeface="Verdana"/>
                <a:cs typeface="Verdana"/>
              </a:rPr>
              <a:t> </a:t>
            </a:r>
            <a:r>
              <a:rPr sz="1100" spc="55" dirty="0">
                <a:latin typeface="Verdana"/>
                <a:cs typeface="Verdana"/>
              </a:rPr>
              <a:t>OPEN </a:t>
            </a:r>
            <a:r>
              <a:rPr sz="1100" dirty="0">
                <a:latin typeface="Verdana"/>
                <a:cs typeface="Verdana"/>
              </a:rPr>
              <a:t>RROFZ09</a:t>
            </a:r>
            <a:r>
              <a:rPr sz="1100" spc="1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EXPERIENCE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78</a:t>
            </a:r>
            <a:r>
              <a:rPr sz="1100" spc="1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FLASH</a:t>
            </a:r>
            <a:r>
              <a:rPr sz="1100" spc="3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NX </a:t>
            </a:r>
            <a:r>
              <a:rPr sz="1100" spc="-30" dirty="0">
                <a:latin typeface="Verdana"/>
                <a:cs typeface="Verdana"/>
              </a:rPr>
              <a:t>RROFZ10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EXPERIENCE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spc="-35" dirty="0">
                <a:latin typeface="Verdana"/>
                <a:cs typeface="Verdana"/>
              </a:rPr>
              <a:t>78 </a:t>
            </a:r>
            <a:r>
              <a:rPr sz="1100" dirty="0">
                <a:latin typeface="Verdana"/>
                <a:cs typeface="Verdana"/>
              </a:rPr>
              <a:t>XPRESS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spc="-140" dirty="0">
                <a:latin typeface="Verdana"/>
                <a:cs typeface="Verdana"/>
              </a:rPr>
              <a:t>10</a:t>
            </a:r>
            <a:r>
              <a:rPr sz="1100" spc="-3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RTL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714993" y="5716270"/>
            <a:ext cx="2053589" cy="847668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465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Jistá ovladatelnost</a:t>
            </a: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-10" dirty="0">
                <a:latin typeface="Verdana"/>
                <a:cs typeface="Verdana"/>
              </a:rPr>
              <a:t>Všestranné</a:t>
            </a: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-20" dirty="0">
                <a:latin typeface="Verdana"/>
                <a:cs typeface="Verdana"/>
              </a:rPr>
              <a:t>Snadné oblouky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691498" y="5231766"/>
            <a:ext cx="1866264" cy="407034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9685">
              <a:lnSpc>
                <a:spcPct val="100000"/>
              </a:lnSpc>
              <a:spcBef>
                <a:spcPts val="355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lang="cs-CZ" sz="1050" dirty="0">
                <a:latin typeface="Verdana"/>
                <a:cs typeface="Verdana"/>
              </a:rPr>
              <a:t>Začínající lyžaři</a:t>
            </a: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5082540" y="1717521"/>
          <a:ext cx="2936240" cy="111378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36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>
                        <a:lnSpc>
                          <a:spcPts val="1230"/>
                        </a:lnSpc>
                      </a:pPr>
                      <a:r>
                        <a:rPr sz="1050" spc="70" dirty="0">
                          <a:latin typeface="Verdana"/>
                          <a:cs typeface="Verdana"/>
                        </a:rPr>
                        <a:t>OPEN</a:t>
                      </a:r>
                      <a:r>
                        <a:rPr sz="105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70" dirty="0">
                          <a:latin typeface="Verdana"/>
                          <a:cs typeface="Verdana"/>
                        </a:rPr>
                        <a:t>OPEN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FLASH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XPRESS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50" spc="-135" dirty="0">
                          <a:latin typeface="Verdana"/>
                          <a:cs typeface="Verdana"/>
                        </a:rPr>
                        <a:t>136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144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152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160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168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176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3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78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123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40" dirty="0">
                          <a:latin typeface="Verdana"/>
                          <a:cs typeface="Verdana"/>
                        </a:rPr>
                        <a:t>76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109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78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85" dirty="0">
                          <a:latin typeface="Verdana"/>
                          <a:cs typeface="Verdana"/>
                        </a:rPr>
                        <a:t>15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(168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30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2,8</a:t>
                      </a:r>
                      <a:r>
                        <a:rPr sz="1050" spc="-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(168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561" y="4131690"/>
            <a:ext cx="2678811" cy="1184402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1851893" y="187528"/>
            <a:ext cx="245745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35" dirty="0">
                <a:solidFill>
                  <a:srgbClr val="FCFBFF"/>
                </a:solidFill>
                <a:latin typeface="Tahoma"/>
                <a:cs typeface="Tahoma"/>
              </a:rPr>
              <a:t>CO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41985" y="2345689"/>
            <a:ext cx="2412365" cy="87630"/>
            <a:chOff x="241985" y="2345689"/>
            <a:chExt cx="2412365" cy="87630"/>
          </a:xfrm>
        </p:grpSpPr>
        <p:sp>
          <p:nvSpPr>
            <p:cNvPr id="14" name="object 14"/>
            <p:cNvSpPr/>
            <p:nvPr/>
          </p:nvSpPr>
          <p:spPr>
            <a:xfrm>
              <a:off x="241985" y="2345689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99" y="0"/>
                  </a:moveTo>
                  <a:lnTo>
                    <a:pt x="43535" y="0"/>
                  </a:lnTo>
                  <a:lnTo>
                    <a:pt x="26581" y="3429"/>
                  </a:lnTo>
                  <a:lnTo>
                    <a:pt x="12750" y="12700"/>
                  </a:lnTo>
                  <a:lnTo>
                    <a:pt x="3416" y="26543"/>
                  </a:lnTo>
                  <a:lnTo>
                    <a:pt x="0" y="43561"/>
                  </a:lnTo>
                  <a:lnTo>
                    <a:pt x="3416" y="60451"/>
                  </a:lnTo>
                  <a:lnTo>
                    <a:pt x="12750" y="74295"/>
                  </a:lnTo>
                  <a:lnTo>
                    <a:pt x="26581" y="83693"/>
                  </a:lnTo>
                  <a:lnTo>
                    <a:pt x="43535" y="87122"/>
                  </a:lnTo>
                  <a:lnTo>
                    <a:pt x="2368499" y="87122"/>
                  </a:lnTo>
                  <a:lnTo>
                    <a:pt x="2385390" y="83693"/>
                  </a:lnTo>
                  <a:lnTo>
                    <a:pt x="2399233" y="74295"/>
                  </a:lnTo>
                  <a:lnTo>
                    <a:pt x="2408631" y="60451"/>
                  </a:lnTo>
                  <a:lnTo>
                    <a:pt x="2412060" y="43561"/>
                  </a:lnTo>
                  <a:lnTo>
                    <a:pt x="2408631" y="26543"/>
                  </a:lnTo>
                  <a:lnTo>
                    <a:pt x="2399233" y="12700"/>
                  </a:lnTo>
                  <a:lnTo>
                    <a:pt x="2385390" y="3429"/>
                  </a:lnTo>
                  <a:lnTo>
                    <a:pt x="2368499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62343" y="2358262"/>
              <a:ext cx="684530" cy="61594"/>
            </a:xfrm>
            <a:custGeom>
              <a:avLst/>
              <a:gdLst/>
              <a:ahLst/>
              <a:cxnLst/>
              <a:rect l="l" t="t" r="r" b="b"/>
              <a:pathLst>
                <a:path w="684530" h="61594">
                  <a:moveTo>
                    <a:pt x="660374" y="0"/>
                  </a:moveTo>
                  <a:lnTo>
                    <a:pt x="23596" y="0"/>
                  </a:lnTo>
                  <a:lnTo>
                    <a:pt x="14414" y="2412"/>
                  </a:lnTo>
                  <a:lnTo>
                    <a:pt x="6908" y="8889"/>
                  </a:lnTo>
                  <a:lnTo>
                    <a:pt x="1854" y="18669"/>
                  </a:lnTo>
                  <a:lnTo>
                    <a:pt x="0" y="30479"/>
                  </a:lnTo>
                  <a:lnTo>
                    <a:pt x="1854" y="42417"/>
                  </a:lnTo>
                  <a:lnTo>
                    <a:pt x="6908" y="52197"/>
                  </a:lnTo>
                  <a:lnTo>
                    <a:pt x="14414" y="58800"/>
                  </a:lnTo>
                  <a:lnTo>
                    <a:pt x="23596" y="61087"/>
                  </a:lnTo>
                  <a:lnTo>
                    <a:pt x="660374" y="61087"/>
                  </a:lnTo>
                  <a:lnTo>
                    <a:pt x="669556" y="58800"/>
                  </a:lnTo>
                  <a:lnTo>
                    <a:pt x="677062" y="52197"/>
                  </a:lnTo>
                  <a:lnTo>
                    <a:pt x="682117" y="42417"/>
                  </a:lnTo>
                  <a:lnTo>
                    <a:pt x="683971" y="30479"/>
                  </a:lnTo>
                  <a:lnTo>
                    <a:pt x="682117" y="18669"/>
                  </a:lnTo>
                  <a:lnTo>
                    <a:pt x="677062" y="8889"/>
                  </a:lnTo>
                  <a:lnTo>
                    <a:pt x="669556" y="2412"/>
                  </a:lnTo>
                  <a:lnTo>
                    <a:pt x="660374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241985" y="2616073"/>
            <a:ext cx="2412365" cy="86995"/>
            <a:chOff x="241985" y="2616073"/>
            <a:chExt cx="2412365" cy="86995"/>
          </a:xfrm>
        </p:grpSpPr>
        <p:sp>
          <p:nvSpPr>
            <p:cNvPr id="17" name="object 17"/>
            <p:cNvSpPr/>
            <p:nvPr/>
          </p:nvSpPr>
          <p:spPr>
            <a:xfrm>
              <a:off x="241985" y="2616073"/>
              <a:ext cx="2412365" cy="86995"/>
            </a:xfrm>
            <a:custGeom>
              <a:avLst/>
              <a:gdLst/>
              <a:ahLst/>
              <a:cxnLst/>
              <a:rect l="l" t="t" r="r" b="b"/>
              <a:pathLst>
                <a:path w="2412365" h="86994">
                  <a:moveTo>
                    <a:pt x="2368499" y="0"/>
                  </a:moveTo>
                  <a:lnTo>
                    <a:pt x="43535" y="0"/>
                  </a:lnTo>
                  <a:lnTo>
                    <a:pt x="26581" y="3428"/>
                  </a:lnTo>
                  <a:lnTo>
                    <a:pt x="12750" y="12700"/>
                  </a:lnTo>
                  <a:lnTo>
                    <a:pt x="3416" y="26542"/>
                  </a:lnTo>
                  <a:lnTo>
                    <a:pt x="0" y="43434"/>
                  </a:lnTo>
                  <a:lnTo>
                    <a:pt x="3416" y="60451"/>
                  </a:lnTo>
                  <a:lnTo>
                    <a:pt x="12750" y="74294"/>
                  </a:lnTo>
                  <a:lnTo>
                    <a:pt x="26581" y="83565"/>
                  </a:lnTo>
                  <a:lnTo>
                    <a:pt x="43535" y="86994"/>
                  </a:lnTo>
                  <a:lnTo>
                    <a:pt x="2368499" y="86994"/>
                  </a:lnTo>
                  <a:lnTo>
                    <a:pt x="2385390" y="83565"/>
                  </a:lnTo>
                  <a:lnTo>
                    <a:pt x="2399233" y="74294"/>
                  </a:lnTo>
                  <a:lnTo>
                    <a:pt x="2408631" y="60451"/>
                  </a:lnTo>
                  <a:lnTo>
                    <a:pt x="2412060" y="43434"/>
                  </a:lnTo>
                  <a:lnTo>
                    <a:pt x="2408631" y="26542"/>
                  </a:lnTo>
                  <a:lnTo>
                    <a:pt x="2399233" y="12700"/>
                  </a:lnTo>
                  <a:lnTo>
                    <a:pt x="2385390" y="3428"/>
                  </a:lnTo>
                  <a:lnTo>
                    <a:pt x="2368499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62343" y="2626995"/>
              <a:ext cx="684530" cy="61594"/>
            </a:xfrm>
            <a:custGeom>
              <a:avLst/>
              <a:gdLst/>
              <a:ahLst/>
              <a:cxnLst/>
              <a:rect l="l" t="t" r="r" b="b"/>
              <a:pathLst>
                <a:path w="684530" h="61594">
                  <a:moveTo>
                    <a:pt x="660374" y="0"/>
                  </a:moveTo>
                  <a:lnTo>
                    <a:pt x="23596" y="0"/>
                  </a:lnTo>
                  <a:lnTo>
                    <a:pt x="14414" y="2412"/>
                  </a:lnTo>
                  <a:lnTo>
                    <a:pt x="6908" y="9016"/>
                  </a:lnTo>
                  <a:lnTo>
                    <a:pt x="1854" y="18795"/>
                  </a:lnTo>
                  <a:lnTo>
                    <a:pt x="0" y="30606"/>
                  </a:lnTo>
                  <a:lnTo>
                    <a:pt x="1854" y="42544"/>
                  </a:lnTo>
                  <a:lnTo>
                    <a:pt x="6908" y="52324"/>
                  </a:lnTo>
                  <a:lnTo>
                    <a:pt x="14414" y="58800"/>
                  </a:lnTo>
                  <a:lnTo>
                    <a:pt x="23596" y="61213"/>
                  </a:lnTo>
                  <a:lnTo>
                    <a:pt x="660374" y="61213"/>
                  </a:lnTo>
                  <a:lnTo>
                    <a:pt x="669556" y="58800"/>
                  </a:lnTo>
                  <a:lnTo>
                    <a:pt x="677062" y="52324"/>
                  </a:lnTo>
                  <a:lnTo>
                    <a:pt x="682117" y="42544"/>
                  </a:lnTo>
                  <a:lnTo>
                    <a:pt x="683971" y="30606"/>
                  </a:lnTo>
                  <a:lnTo>
                    <a:pt x="682117" y="18795"/>
                  </a:lnTo>
                  <a:lnTo>
                    <a:pt x="677062" y="9016"/>
                  </a:lnTo>
                  <a:lnTo>
                    <a:pt x="669556" y="2412"/>
                  </a:lnTo>
                  <a:lnTo>
                    <a:pt x="660374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168400" y="2439670"/>
            <a:ext cx="5588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75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77418" y="2441194"/>
            <a:ext cx="24574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091054" y="2441194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00913" y="2710941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205890" y="2710941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062988" y="2710941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43027" y="3019170"/>
            <a:ext cx="1521460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V Á Z Á N Í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000" spc="-10" dirty="0">
                <a:latin typeface="Verdana"/>
                <a:cs typeface="Verdana"/>
              </a:rPr>
              <a:t>FCODX04</a:t>
            </a:r>
            <a:endParaRPr sz="10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000" spc="-10" dirty="0">
                <a:latin typeface="Verdana"/>
                <a:cs typeface="Verdana"/>
              </a:rPr>
              <a:t>XPRESS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140" dirty="0">
                <a:latin typeface="Verdana"/>
                <a:cs typeface="Verdana"/>
              </a:rPr>
              <a:t>10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50" dirty="0">
                <a:latin typeface="Verdana"/>
                <a:cs typeface="Verdana"/>
              </a:rPr>
              <a:t>GW</a:t>
            </a:r>
            <a:r>
              <a:rPr sz="1000" spc="-55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B83</a:t>
            </a:r>
            <a:r>
              <a:rPr sz="1000" spc="-90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RTL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241985" y="2974467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5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5076571" y="1500631"/>
            <a:ext cx="10731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L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228913" y="1500631"/>
            <a:ext cx="159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5043296" y="148463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8693277" y="1491487"/>
            <a:ext cx="227711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8670417" y="1471041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092319" y="2833116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6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064759" y="4295521"/>
            <a:ext cx="2817495" cy="10795"/>
          </a:xfrm>
          <a:custGeom>
            <a:avLst/>
            <a:gdLst/>
            <a:ahLst/>
            <a:cxnLst/>
            <a:rect l="l" t="t" r="r" b="b"/>
            <a:pathLst>
              <a:path w="2817495" h="10795">
                <a:moveTo>
                  <a:pt x="0" y="0"/>
                </a:moveTo>
                <a:lnTo>
                  <a:pt x="2817114" y="10667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5113146" y="2794395"/>
            <a:ext cx="1484630" cy="1027430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525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  <a:p>
            <a:pPr marL="178435" marR="454659" indent="-165735">
              <a:lnSpc>
                <a:spcPct val="120000"/>
              </a:lnSpc>
              <a:spcBef>
                <a:spcPts val="210"/>
              </a:spcBef>
              <a:buFont typeface="Times New Roman"/>
              <a:buChar char="►"/>
              <a:tabLst>
                <a:tab pos="187960" algn="l"/>
              </a:tabLst>
            </a:pPr>
            <a:r>
              <a:rPr sz="1050" dirty="0">
                <a:latin typeface="Verdana"/>
                <a:cs typeface="Verdana"/>
              </a:rPr>
              <a:t>Poplar</a:t>
            </a:r>
            <a:r>
              <a:rPr sz="1050" spc="65" dirty="0">
                <a:latin typeface="Verdana"/>
                <a:cs typeface="Verdana"/>
              </a:rPr>
              <a:t> </a:t>
            </a:r>
            <a:r>
              <a:rPr sz="1050" spc="35" dirty="0">
                <a:latin typeface="Verdana"/>
                <a:cs typeface="Verdana"/>
              </a:rPr>
              <a:t>PEFC 	</a:t>
            </a:r>
            <a:r>
              <a:rPr sz="1050" dirty="0">
                <a:latin typeface="Verdana"/>
                <a:cs typeface="Verdana"/>
              </a:rPr>
              <a:t>wood</a:t>
            </a:r>
            <a:r>
              <a:rPr sz="1050" spc="45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core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-10" dirty="0">
                <a:latin typeface="Verdana"/>
                <a:cs typeface="Verdana"/>
              </a:rPr>
              <a:t>Fiberglass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Cap</a:t>
            </a:r>
            <a:r>
              <a:rPr sz="1050" spc="-3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sidewalls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8675878" y="52578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692006" y="57150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6661784" y="3059048"/>
            <a:ext cx="111823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All</a:t>
            </a:r>
            <a:r>
              <a:rPr sz="1050" spc="-6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trail</a:t>
            </a:r>
            <a:r>
              <a:rPr sz="1050" spc="-8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661784" y="3635120"/>
            <a:ext cx="118491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All</a:t>
            </a:r>
            <a:r>
              <a:rPr sz="1050" spc="-6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trail</a:t>
            </a:r>
            <a:r>
              <a:rPr sz="1050" spc="-7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pic>
        <p:nvPicPr>
          <p:cNvPr id="39" name="object 3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39309" y="3344062"/>
            <a:ext cx="918733" cy="167355"/>
          </a:xfrm>
          <a:prstGeom prst="rect">
            <a:avLst/>
          </a:prstGeom>
        </p:spPr>
      </p:pic>
      <p:pic>
        <p:nvPicPr>
          <p:cNvPr id="40" name="object 40" descr="Une image contenant flèche  Description générée automatiquement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670675" y="3800005"/>
            <a:ext cx="1148372" cy="450430"/>
          </a:xfrm>
          <a:prstGeom prst="rect">
            <a:avLst/>
          </a:prstGeom>
        </p:spPr>
      </p:pic>
      <p:sp>
        <p:nvSpPr>
          <p:cNvPr id="41" name="object 41"/>
          <p:cNvSpPr txBox="1"/>
          <p:nvPr/>
        </p:nvSpPr>
        <p:spPr>
          <a:xfrm>
            <a:off x="5070094" y="4268887"/>
            <a:ext cx="2511425" cy="1710724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459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395"/>
              </a:spcBef>
              <a:buFont typeface="Tahoma"/>
              <a:buChar char="►"/>
              <a:tabLst>
                <a:tab pos="177800" algn="l"/>
              </a:tabLst>
            </a:pPr>
            <a:r>
              <a:rPr sz="1050" dirty="0">
                <a:latin typeface="Verdana"/>
                <a:cs typeface="Verdana"/>
              </a:rPr>
              <a:t>Made in</a:t>
            </a:r>
            <a:r>
              <a:rPr sz="1050" spc="1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Spain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20%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PEFC dřevěné topolové jádro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pl-PL" sz="1050" spc="10" dirty="0">
                <a:latin typeface="Verdana"/>
                <a:cs typeface="Verdana"/>
              </a:rPr>
              <a:t>Výroba i zdroje materiálů z Evropy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Certifikovaná "zelená energie" při výrobě</a:t>
            </a:r>
            <a:endParaRPr sz="1050" dirty="0">
              <a:latin typeface="Verdana"/>
              <a:cs typeface="Verdana"/>
            </a:endParaRPr>
          </a:p>
        </p:txBody>
      </p:sp>
      <p:pic>
        <p:nvPicPr>
          <p:cNvPr id="42" name="object 4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81926" y="4320247"/>
            <a:ext cx="688390" cy="509181"/>
          </a:xfrm>
          <a:prstGeom prst="rect">
            <a:avLst/>
          </a:prstGeom>
        </p:spPr>
      </p:pic>
      <p:sp>
        <p:nvSpPr>
          <p:cNvPr id="45" name="TextovéPole 44">
            <a:extLst>
              <a:ext uri="{FF2B5EF4-FFF2-40B4-BE49-F238E27FC236}">
                <a16:creationId xmlns:a16="http://schemas.microsoft.com/office/drawing/2014/main" id="{1B5C02EE-F9A4-7286-A658-604F69BB7C25}"/>
              </a:ext>
            </a:extLst>
          </p:cNvPr>
          <p:cNvSpPr txBox="1"/>
          <p:nvPr/>
        </p:nvSpPr>
        <p:spPr>
          <a:xfrm>
            <a:off x="8565389" y="1859340"/>
            <a:ext cx="3017011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50" dirty="0">
                <a:latin typeface="Verdana "/>
              </a:rPr>
              <a:t>EXPERIENCE 78 jsou  pro pohodlné lyžování na mírnějších svazích určené především pro půjčovny. Díky své geometrii ušetříte energii i v </a:t>
            </a:r>
            <a:r>
              <a:rPr lang="cs-CZ" sz="1050" dirty="0" err="1">
                <a:latin typeface="Verdana "/>
              </a:rPr>
              <a:t>rozlyžovaném</a:t>
            </a:r>
            <a:r>
              <a:rPr lang="cs-CZ" sz="1050" dirty="0">
                <a:latin typeface="Verdana "/>
              </a:rPr>
              <a:t> terénu a o klidný kontakt se sněhem se postará technologie Drive Tip </a:t>
            </a:r>
            <a:r>
              <a:rPr lang="cs-CZ" sz="1050" dirty="0" err="1">
                <a:latin typeface="Verdana "/>
              </a:rPr>
              <a:t>Solution</a:t>
            </a:r>
            <a:r>
              <a:rPr lang="cs-CZ" sz="1050" dirty="0">
                <a:latin typeface="Verdana "/>
              </a:rPr>
              <a:t>. Dřevěné jádro z topolu  spolu se sklolaminátovou  vrstvou dodává lyžím větší stabilitu při větší rychlosti. I bez výjimečné technické zdatnosti si na těchto lyžích svoji jízdu užijete a vychutnáte. </a:t>
            </a:r>
            <a:r>
              <a:rPr lang="cs-CZ" sz="1050" dirty="0" err="1">
                <a:latin typeface="Verdana "/>
              </a:rPr>
              <a:t>Flex</a:t>
            </a:r>
            <a:r>
              <a:rPr lang="cs-CZ" sz="1050" dirty="0">
                <a:latin typeface="Verdana "/>
              </a:rPr>
              <a:t> je vyladěn tak, aby poskytoval začínajícím lyžařům uvolněný pocit a carving bez námahy. Díky profilu All </a:t>
            </a:r>
            <a:r>
              <a:rPr lang="cs-CZ" sz="1050" dirty="0" err="1">
                <a:latin typeface="Verdana "/>
              </a:rPr>
              <a:t>Trail</a:t>
            </a:r>
            <a:r>
              <a:rPr lang="cs-CZ" sz="1050" dirty="0">
                <a:latin typeface="Verdana "/>
              </a:rPr>
              <a:t> a Cap konstrukci snadno zahájíte plynulý , kontrolovaný  oblouk</a:t>
            </a:r>
            <a:r>
              <a:rPr lang="cs-CZ" dirty="0"/>
              <a:t>. 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Une image contenant texte, snowboard  Description générée automatiquement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05907" y="123233"/>
            <a:ext cx="1163497" cy="667524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41503" y="244220"/>
            <a:ext cx="163322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UNISEX</a:t>
            </a:r>
            <a:r>
              <a:rPr sz="1100" spc="-11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8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60" dirty="0">
                <a:solidFill>
                  <a:srgbClr val="7E7E7E"/>
                </a:solidFill>
                <a:latin typeface="Verdana"/>
                <a:cs typeface="Verdana"/>
              </a:rPr>
              <a:t>–</a:t>
            </a:r>
            <a:r>
              <a:rPr sz="1100" spc="-8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RENTAL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241503" y="405460"/>
            <a:ext cx="2693035" cy="758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30" dirty="0">
                <a:solidFill>
                  <a:srgbClr val="030505"/>
                </a:solidFill>
              </a:rPr>
              <a:t>E</a:t>
            </a:r>
            <a:r>
              <a:rPr sz="2400" spc="-170" dirty="0">
                <a:solidFill>
                  <a:srgbClr val="030505"/>
                </a:solidFill>
              </a:rPr>
              <a:t> </a:t>
            </a:r>
            <a:r>
              <a:rPr sz="2400" spc="65" dirty="0">
                <a:solidFill>
                  <a:srgbClr val="030505"/>
                </a:solidFill>
              </a:rPr>
              <a:t>X</a:t>
            </a:r>
            <a:r>
              <a:rPr sz="2400" spc="-160" dirty="0">
                <a:solidFill>
                  <a:srgbClr val="030505"/>
                </a:solidFill>
              </a:rPr>
              <a:t> </a:t>
            </a:r>
            <a:r>
              <a:rPr sz="2400" spc="170" dirty="0">
                <a:solidFill>
                  <a:srgbClr val="030505"/>
                </a:solidFill>
              </a:rPr>
              <a:t>P</a:t>
            </a:r>
            <a:r>
              <a:rPr sz="2400" spc="-170" dirty="0">
                <a:solidFill>
                  <a:srgbClr val="030505"/>
                </a:solidFill>
              </a:rPr>
              <a:t> </a:t>
            </a:r>
            <a:r>
              <a:rPr sz="2400" spc="130" dirty="0">
                <a:solidFill>
                  <a:srgbClr val="030505"/>
                </a:solidFill>
              </a:rPr>
              <a:t>E</a:t>
            </a:r>
            <a:r>
              <a:rPr sz="2400" spc="-165" dirty="0">
                <a:solidFill>
                  <a:srgbClr val="030505"/>
                </a:solidFill>
              </a:rPr>
              <a:t> </a:t>
            </a:r>
            <a:r>
              <a:rPr sz="2400" dirty="0">
                <a:solidFill>
                  <a:srgbClr val="030505"/>
                </a:solidFill>
              </a:rPr>
              <a:t>R</a:t>
            </a:r>
            <a:r>
              <a:rPr sz="2400" spc="-170" dirty="0">
                <a:solidFill>
                  <a:srgbClr val="030505"/>
                </a:solidFill>
              </a:rPr>
              <a:t> </a:t>
            </a:r>
            <a:r>
              <a:rPr sz="2400" spc="-385" dirty="0">
                <a:solidFill>
                  <a:srgbClr val="030505"/>
                </a:solidFill>
              </a:rPr>
              <a:t>I</a:t>
            </a:r>
            <a:r>
              <a:rPr sz="2400" spc="-160" dirty="0">
                <a:solidFill>
                  <a:srgbClr val="030505"/>
                </a:solidFill>
              </a:rPr>
              <a:t> </a:t>
            </a:r>
            <a:r>
              <a:rPr sz="2400" spc="130" dirty="0">
                <a:solidFill>
                  <a:srgbClr val="030505"/>
                </a:solidFill>
              </a:rPr>
              <a:t>E</a:t>
            </a:r>
            <a:r>
              <a:rPr sz="2400" spc="-165" dirty="0">
                <a:solidFill>
                  <a:srgbClr val="030505"/>
                </a:solidFill>
              </a:rPr>
              <a:t> </a:t>
            </a:r>
            <a:r>
              <a:rPr sz="2400" spc="70" dirty="0">
                <a:solidFill>
                  <a:srgbClr val="030505"/>
                </a:solidFill>
              </a:rPr>
              <a:t>N</a:t>
            </a:r>
            <a:r>
              <a:rPr sz="2400" spc="-160" dirty="0">
                <a:solidFill>
                  <a:srgbClr val="030505"/>
                </a:solidFill>
              </a:rPr>
              <a:t> </a:t>
            </a:r>
            <a:r>
              <a:rPr sz="2400" spc="160" dirty="0">
                <a:solidFill>
                  <a:srgbClr val="030505"/>
                </a:solidFill>
              </a:rPr>
              <a:t>C</a:t>
            </a:r>
            <a:r>
              <a:rPr sz="2400" spc="-165" dirty="0">
                <a:solidFill>
                  <a:srgbClr val="030505"/>
                </a:solidFill>
              </a:rPr>
              <a:t> </a:t>
            </a:r>
            <a:r>
              <a:rPr sz="2400" spc="80" dirty="0">
                <a:solidFill>
                  <a:srgbClr val="030505"/>
                </a:solidFill>
              </a:rPr>
              <a:t>E</a:t>
            </a:r>
            <a:endParaRPr sz="2400"/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solidFill>
                  <a:srgbClr val="030505"/>
                </a:solidFill>
              </a:rPr>
              <a:t>8</a:t>
            </a:r>
            <a:r>
              <a:rPr sz="2400" spc="-120" dirty="0">
                <a:solidFill>
                  <a:srgbClr val="030505"/>
                </a:solidFill>
              </a:rPr>
              <a:t> </a:t>
            </a:r>
            <a:r>
              <a:rPr sz="2400" spc="40" dirty="0">
                <a:solidFill>
                  <a:srgbClr val="030505"/>
                </a:solidFill>
              </a:rPr>
              <a:t>0</a:t>
            </a:r>
            <a:endParaRPr sz="2400"/>
          </a:p>
        </p:txBody>
      </p:sp>
      <p:sp>
        <p:nvSpPr>
          <p:cNvPr id="5" name="object 5"/>
          <p:cNvSpPr txBox="1"/>
          <p:nvPr/>
        </p:nvSpPr>
        <p:spPr>
          <a:xfrm>
            <a:off x="241503" y="1143762"/>
            <a:ext cx="6553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30" dirty="0">
                <a:solidFill>
                  <a:srgbClr val="7E7E7E"/>
                </a:solidFill>
                <a:latin typeface="Verdana"/>
                <a:cs typeface="Verdana"/>
              </a:rPr>
              <a:t>RAOFZ12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1503" y="1471421"/>
            <a:ext cx="1807210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75" dirty="0">
                <a:latin typeface="Verdana"/>
                <a:cs typeface="Verdana"/>
              </a:rPr>
              <a:t>RROFZ11</a:t>
            </a:r>
            <a:r>
              <a:rPr sz="1100" spc="4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EXPERIENCE</a:t>
            </a:r>
            <a:r>
              <a:rPr sz="1100" spc="1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80</a:t>
            </a:r>
            <a:endParaRPr sz="11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XPRESS</a:t>
            </a:r>
            <a:r>
              <a:rPr sz="1100" spc="-120" dirty="0">
                <a:latin typeface="Verdana"/>
                <a:cs typeface="Verdana"/>
              </a:rPr>
              <a:t> </a:t>
            </a:r>
            <a:r>
              <a:rPr sz="1100" spc="-140" dirty="0">
                <a:latin typeface="Verdana"/>
                <a:cs typeface="Verdana"/>
              </a:rPr>
              <a:t>10</a:t>
            </a:r>
            <a:r>
              <a:rPr sz="1100" spc="-11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RTL</a:t>
            </a:r>
            <a:endParaRPr sz="1100">
              <a:latin typeface="Verdana"/>
              <a:cs typeface="Verdana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5083175" y="1717521"/>
          <a:ext cx="2936240" cy="11137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36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>
                        <a:lnSpc>
                          <a:spcPts val="1230"/>
                        </a:lnSpc>
                      </a:pPr>
                      <a:r>
                        <a:rPr sz="1050" spc="70" dirty="0">
                          <a:latin typeface="Verdana"/>
                          <a:cs typeface="Verdana"/>
                        </a:rPr>
                        <a:t>OPEN</a:t>
                      </a:r>
                      <a:r>
                        <a:rPr sz="105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70" dirty="0">
                          <a:latin typeface="Verdana"/>
                          <a:cs typeface="Verdana"/>
                        </a:rPr>
                        <a:t>OPEN</a:t>
                      </a:r>
                      <a:r>
                        <a:rPr sz="105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FLASH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XPRESS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spc="-130" dirty="0">
                          <a:latin typeface="Verdana"/>
                          <a:cs typeface="Verdana"/>
                        </a:rPr>
                        <a:t>136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144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50" dirty="0">
                          <a:latin typeface="Verdana"/>
                          <a:cs typeface="Verdana"/>
                        </a:rPr>
                        <a:t>152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160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168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176</a:t>
                      </a:r>
                      <a:r>
                        <a:rPr sz="105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40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123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40" dirty="0">
                          <a:latin typeface="Verdana"/>
                          <a:cs typeface="Verdana"/>
                        </a:rPr>
                        <a:t>76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109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85" dirty="0">
                          <a:latin typeface="Verdana"/>
                          <a:cs typeface="Verdana"/>
                        </a:rPr>
                        <a:t>15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0" dirty="0">
                          <a:latin typeface="Verdana"/>
                          <a:cs typeface="Verdana"/>
                        </a:rPr>
                        <a:t>(168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36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2,8</a:t>
                      </a:r>
                      <a:r>
                        <a:rPr sz="1050" spc="-4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(168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1778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3745" y="4719789"/>
            <a:ext cx="2678811" cy="1184402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1851893" y="187528"/>
            <a:ext cx="245745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35" dirty="0">
                <a:solidFill>
                  <a:srgbClr val="FCFBFF"/>
                </a:solidFill>
                <a:latin typeface="Tahoma"/>
                <a:cs typeface="Tahoma"/>
              </a:rPr>
              <a:t>CO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23100" y="2061591"/>
            <a:ext cx="2412365" cy="87630"/>
            <a:chOff x="223100" y="2061591"/>
            <a:chExt cx="2412365" cy="87630"/>
          </a:xfrm>
        </p:grpSpPr>
        <p:sp>
          <p:nvSpPr>
            <p:cNvPr id="12" name="object 12"/>
            <p:cNvSpPr/>
            <p:nvPr/>
          </p:nvSpPr>
          <p:spPr>
            <a:xfrm>
              <a:off x="223100" y="2061591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61" y="0"/>
                  </a:moveTo>
                  <a:lnTo>
                    <a:pt x="43535" y="0"/>
                  </a:lnTo>
                  <a:lnTo>
                    <a:pt x="26593" y="3429"/>
                  </a:lnTo>
                  <a:lnTo>
                    <a:pt x="12750" y="12826"/>
                  </a:lnTo>
                  <a:lnTo>
                    <a:pt x="3428" y="26670"/>
                  </a:lnTo>
                  <a:lnTo>
                    <a:pt x="0" y="43561"/>
                  </a:lnTo>
                  <a:lnTo>
                    <a:pt x="3428" y="60579"/>
                  </a:lnTo>
                  <a:lnTo>
                    <a:pt x="12750" y="74422"/>
                  </a:lnTo>
                  <a:lnTo>
                    <a:pt x="26593" y="83693"/>
                  </a:lnTo>
                  <a:lnTo>
                    <a:pt x="43535" y="87122"/>
                  </a:lnTo>
                  <a:lnTo>
                    <a:pt x="2368461" y="87122"/>
                  </a:lnTo>
                  <a:lnTo>
                    <a:pt x="2385479" y="83693"/>
                  </a:lnTo>
                  <a:lnTo>
                    <a:pt x="2399322" y="74422"/>
                  </a:lnTo>
                  <a:lnTo>
                    <a:pt x="2408593" y="60579"/>
                  </a:lnTo>
                  <a:lnTo>
                    <a:pt x="2412022" y="43561"/>
                  </a:lnTo>
                  <a:lnTo>
                    <a:pt x="2408593" y="26670"/>
                  </a:lnTo>
                  <a:lnTo>
                    <a:pt x="2399322" y="12826"/>
                  </a:lnTo>
                  <a:lnTo>
                    <a:pt x="2385479" y="3429"/>
                  </a:lnTo>
                  <a:lnTo>
                    <a:pt x="2368461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41579" y="2073402"/>
              <a:ext cx="684530" cy="61594"/>
            </a:xfrm>
            <a:custGeom>
              <a:avLst/>
              <a:gdLst/>
              <a:ahLst/>
              <a:cxnLst/>
              <a:rect l="l" t="t" r="r" b="b"/>
              <a:pathLst>
                <a:path w="684530" h="61594">
                  <a:moveTo>
                    <a:pt x="660374" y="0"/>
                  </a:moveTo>
                  <a:lnTo>
                    <a:pt x="23596" y="0"/>
                  </a:lnTo>
                  <a:lnTo>
                    <a:pt x="14414" y="2412"/>
                  </a:lnTo>
                  <a:lnTo>
                    <a:pt x="6908" y="9017"/>
                  </a:lnTo>
                  <a:lnTo>
                    <a:pt x="1854" y="18669"/>
                  </a:lnTo>
                  <a:lnTo>
                    <a:pt x="0" y="30607"/>
                  </a:lnTo>
                  <a:lnTo>
                    <a:pt x="1854" y="42545"/>
                  </a:lnTo>
                  <a:lnTo>
                    <a:pt x="6908" y="52197"/>
                  </a:lnTo>
                  <a:lnTo>
                    <a:pt x="14414" y="58800"/>
                  </a:lnTo>
                  <a:lnTo>
                    <a:pt x="23596" y="61213"/>
                  </a:lnTo>
                  <a:lnTo>
                    <a:pt x="660374" y="61213"/>
                  </a:lnTo>
                  <a:lnTo>
                    <a:pt x="669556" y="58800"/>
                  </a:lnTo>
                  <a:lnTo>
                    <a:pt x="677049" y="52197"/>
                  </a:lnTo>
                  <a:lnTo>
                    <a:pt x="682117" y="42545"/>
                  </a:lnTo>
                  <a:lnTo>
                    <a:pt x="683971" y="30607"/>
                  </a:lnTo>
                  <a:lnTo>
                    <a:pt x="682117" y="18669"/>
                  </a:lnTo>
                  <a:lnTo>
                    <a:pt x="677049" y="9017"/>
                  </a:lnTo>
                  <a:lnTo>
                    <a:pt x="669556" y="2412"/>
                  </a:lnTo>
                  <a:lnTo>
                    <a:pt x="660374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223100" y="2331973"/>
            <a:ext cx="2412365" cy="86995"/>
            <a:chOff x="223100" y="2331973"/>
            <a:chExt cx="2412365" cy="86995"/>
          </a:xfrm>
        </p:grpSpPr>
        <p:sp>
          <p:nvSpPr>
            <p:cNvPr id="15" name="object 15"/>
            <p:cNvSpPr/>
            <p:nvPr/>
          </p:nvSpPr>
          <p:spPr>
            <a:xfrm>
              <a:off x="223100" y="2331973"/>
              <a:ext cx="2412365" cy="86995"/>
            </a:xfrm>
            <a:custGeom>
              <a:avLst/>
              <a:gdLst/>
              <a:ahLst/>
              <a:cxnLst/>
              <a:rect l="l" t="t" r="r" b="b"/>
              <a:pathLst>
                <a:path w="2412365" h="86994">
                  <a:moveTo>
                    <a:pt x="2368461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700"/>
                  </a:lnTo>
                  <a:lnTo>
                    <a:pt x="3428" y="26542"/>
                  </a:lnTo>
                  <a:lnTo>
                    <a:pt x="0" y="43561"/>
                  </a:lnTo>
                  <a:lnTo>
                    <a:pt x="3428" y="60451"/>
                  </a:lnTo>
                  <a:lnTo>
                    <a:pt x="12750" y="74295"/>
                  </a:lnTo>
                  <a:lnTo>
                    <a:pt x="26593" y="83692"/>
                  </a:lnTo>
                  <a:lnTo>
                    <a:pt x="43535" y="86995"/>
                  </a:lnTo>
                  <a:lnTo>
                    <a:pt x="2368461" y="86995"/>
                  </a:lnTo>
                  <a:lnTo>
                    <a:pt x="2385479" y="83692"/>
                  </a:lnTo>
                  <a:lnTo>
                    <a:pt x="2399322" y="74295"/>
                  </a:lnTo>
                  <a:lnTo>
                    <a:pt x="2408593" y="60451"/>
                  </a:lnTo>
                  <a:lnTo>
                    <a:pt x="2412022" y="43561"/>
                  </a:lnTo>
                  <a:lnTo>
                    <a:pt x="2408593" y="26542"/>
                  </a:lnTo>
                  <a:lnTo>
                    <a:pt x="2399322" y="12700"/>
                  </a:lnTo>
                  <a:lnTo>
                    <a:pt x="2385479" y="3428"/>
                  </a:lnTo>
                  <a:lnTo>
                    <a:pt x="2368461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41579" y="2344927"/>
              <a:ext cx="684530" cy="61594"/>
            </a:xfrm>
            <a:custGeom>
              <a:avLst/>
              <a:gdLst/>
              <a:ahLst/>
              <a:cxnLst/>
              <a:rect l="l" t="t" r="r" b="b"/>
              <a:pathLst>
                <a:path w="684530" h="61594">
                  <a:moveTo>
                    <a:pt x="660374" y="0"/>
                  </a:moveTo>
                  <a:lnTo>
                    <a:pt x="23596" y="0"/>
                  </a:lnTo>
                  <a:lnTo>
                    <a:pt x="14414" y="2412"/>
                  </a:lnTo>
                  <a:lnTo>
                    <a:pt x="6908" y="9017"/>
                  </a:lnTo>
                  <a:lnTo>
                    <a:pt x="1854" y="18669"/>
                  </a:lnTo>
                  <a:lnTo>
                    <a:pt x="0" y="30607"/>
                  </a:lnTo>
                  <a:lnTo>
                    <a:pt x="1854" y="42545"/>
                  </a:lnTo>
                  <a:lnTo>
                    <a:pt x="6908" y="52324"/>
                  </a:lnTo>
                  <a:lnTo>
                    <a:pt x="14414" y="58800"/>
                  </a:lnTo>
                  <a:lnTo>
                    <a:pt x="23596" y="61213"/>
                  </a:lnTo>
                  <a:lnTo>
                    <a:pt x="660374" y="61213"/>
                  </a:lnTo>
                  <a:lnTo>
                    <a:pt x="669556" y="58800"/>
                  </a:lnTo>
                  <a:lnTo>
                    <a:pt x="677049" y="52324"/>
                  </a:lnTo>
                  <a:lnTo>
                    <a:pt x="682117" y="42545"/>
                  </a:lnTo>
                  <a:lnTo>
                    <a:pt x="683971" y="30607"/>
                  </a:lnTo>
                  <a:lnTo>
                    <a:pt x="682117" y="18669"/>
                  </a:lnTo>
                  <a:lnTo>
                    <a:pt x="677049" y="9017"/>
                  </a:lnTo>
                  <a:lnTo>
                    <a:pt x="669556" y="2412"/>
                  </a:lnTo>
                  <a:lnTo>
                    <a:pt x="660374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149502" y="2155697"/>
            <a:ext cx="5588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75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58520" y="2156840"/>
            <a:ext cx="24574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72132" y="2157221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82015" y="2426970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86992" y="2426970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044064" y="2426970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43027" y="2785363"/>
            <a:ext cx="1521460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V Á Z Á N Í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000" spc="-10" dirty="0">
                <a:latin typeface="Verdana"/>
                <a:cs typeface="Verdana"/>
              </a:rPr>
              <a:t>FCODX04</a:t>
            </a:r>
            <a:endParaRPr sz="10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000" spc="-10" dirty="0">
                <a:latin typeface="Verdana"/>
                <a:cs typeface="Verdana"/>
              </a:rPr>
              <a:t>XPRESS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140" dirty="0">
                <a:latin typeface="Verdana"/>
                <a:cs typeface="Verdana"/>
              </a:rPr>
              <a:t>10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50" dirty="0">
                <a:latin typeface="Verdana"/>
                <a:cs typeface="Verdana"/>
              </a:rPr>
              <a:t>GW</a:t>
            </a:r>
            <a:r>
              <a:rPr sz="1000" spc="-55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B83</a:t>
            </a:r>
            <a:r>
              <a:rPr sz="1000" spc="-90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RTL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241985" y="2740786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5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5076571" y="1500631"/>
            <a:ext cx="10731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L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228913" y="1500631"/>
            <a:ext cx="159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5043296" y="148463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8693277" y="1491487"/>
            <a:ext cx="227711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8670417" y="1471041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092319" y="2833116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6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064759" y="4295521"/>
            <a:ext cx="2817495" cy="10795"/>
          </a:xfrm>
          <a:custGeom>
            <a:avLst/>
            <a:gdLst/>
            <a:ahLst/>
            <a:cxnLst/>
            <a:rect l="l" t="t" r="r" b="b"/>
            <a:pathLst>
              <a:path w="2817495" h="10795">
                <a:moveTo>
                  <a:pt x="0" y="0"/>
                </a:moveTo>
                <a:lnTo>
                  <a:pt x="2817114" y="10667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675878" y="51816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8691497" y="5181600"/>
            <a:ext cx="2651349" cy="399468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9685">
              <a:lnSpc>
                <a:spcPct val="100000"/>
              </a:lnSpc>
              <a:spcBef>
                <a:spcPts val="355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lang="cs-CZ" sz="1050" dirty="0">
                <a:latin typeface="Verdana"/>
                <a:cs typeface="Verdana"/>
              </a:rPr>
              <a:t>Začínající i pokročilejší  lyžaři</a:t>
            </a:r>
          </a:p>
        </p:txBody>
      </p:sp>
      <p:sp>
        <p:nvSpPr>
          <p:cNvPr id="34" name="object 34"/>
          <p:cNvSpPr/>
          <p:nvPr/>
        </p:nvSpPr>
        <p:spPr>
          <a:xfrm>
            <a:off x="8692006" y="56388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8714993" y="5640070"/>
            <a:ext cx="2053589" cy="847668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465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Jistá ovladatelnost</a:t>
            </a: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-10" dirty="0">
                <a:latin typeface="Verdana"/>
                <a:cs typeface="Verdana"/>
              </a:rPr>
              <a:t>Všestranné</a:t>
            </a: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-20" dirty="0">
                <a:latin typeface="Verdana"/>
                <a:cs typeface="Verdana"/>
              </a:rPr>
              <a:t>Jednoduché oblouky </a:t>
            </a:r>
            <a:endParaRPr sz="1050" dirty="0">
              <a:latin typeface="Verdana"/>
              <a:cs typeface="Verdana"/>
            </a:endParaRPr>
          </a:p>
        </p:txBody>
      </p:sp>
      <p:pic>
        <p:nvPicPr>
          <p:cNvPr id="36" name="object 3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382889" y="4421166"/>
            <a:ext cx="390088" cy="389913"/>
          </a:xfrm>
          <a:prstGeom prst="rect">
            <a:avLst/>
          </a:prstGeom>
        </p:spPr>
      </p:pic>
      <p:sp>
        <p:nvSpPr>
          <p:cNvPr id="37" name="object 37"/>
          <p:cNvSpPr txBox="1"/>
          <p:nvPr/>
        </p:nvSpPr>
        <p:spPr>
          <a:xfrm>
            <a:off x="5113146" y="2794395"/>
            <a:ext cx="1484630" cy="1027430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525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  <a:p>
            <a:pPr marL="178435" marR="454659" indent="-165735">
              <a:lnSpc>
                <a:spcPct val="120000"/>
              </a:lnSpc>
              <a:spcBef>
                <a:spcPts val="210"/>
              </a:spcBef>
              <a:buFont typeface="Times New Roman"/>
              <a:buChar char="►"/>
              <a:tabLst>
                <a:tab pos="187960" algn="l"/>
              </a:tabLst>
            </a:pPr>
            <a:r>
              <a:rPr sz="1050" dirty="0">
                <a:latin typeface="Verdana"/>
                <a:cs typeface="Verdana"/>
              </a:rPr>
              <a:t>Poplar</a:t>
            </a:r>
            <a:r>
              <a:rPr sz="1050" spc="65" dirty="0">
                <a:latin typeface="Verdana"/>
                <a:cs typeface="Verdana"/>
              </a:rPr>
              <a:t> </a:t>
            </a:r>
            <a:r>
              <a:rPr sz="1050" spc="35" dirty="0">
                <a:latin typeface="Verdana"/>
                <a:cs typeface="Verdana"/>
              </a:rPr>
              <a:t>PEFC 	</a:t>
            </a:r>
            <a:r>
              <a:rPr sz="1050" dirty="0">
                <a:latin typeface="Verdana"/>
                <a:cs typeface="Verdana"/>
              </a:rPr>
              <a:t>wood</a:t>
            </a:r>
            <a:r>
              <a:rPr sz="1050" spc="45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core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-10" dirty="0">
                <a:latin typeface="Verdana"/>
                <a:cs typeface="Verdana"/>
              </a:rPr>
              <a:t>Fiberglass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Cap</a:t>
            </a:r>
            <a:r>
              <a:rPr sz="1050" spc="-3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sidewalls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661784" y="3059048"/>
            <a:ext cx="111823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All</a:t>
            </a:r>
            <a:r>
              <a:rPr sz="1050" spc="-6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trail</a:t>
            </a:r>
            <a:r>
              <a:rPr sz="1050" spc="-8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661784" y="3635120"/>
            <a:ext cx="118491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All</a:t>
            </a:r>
            <a:r>
              <a:rPr sz="1050" spc="-6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trail</a:t>
            </a:r>
            <a:r>
              <a:rPr sz="1050" spc="-7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pic>
        <p:nvPicPr>
          <p:cNvPr id="40" name="object 4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39309" y="3344062"/>
            <a:ext cx="918733" cy="167355"/>
          </a:xfrm>
          <a:prstGeom prst="rect">
            <a:avLst/>
          </a:prstGeom>
        </p:spPr>
      </p:pic>
      <p:pic>
        <p:nvPicPr>
          <p:cNvPr id="41" name="object 41" descr="Une image contenant flèche  Description générée automatiquement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670675" y="3800005"/>
            <a:ext cx="1148372" cy="450430"/>
          </a:xfrm>
          <a:prstGeom prst="rect">
            <a:avLst/>
          </a:prstGeom>
        </p:spPr>
      </p:pic>
      <p:sp>
        <p:nvSpPr>
          <p:cNvPr id="42" name="object 42"/>
          <p:cNvSpPr txBox="1"/>
          <p:nvPr/>
        </p:nvSpPr>
        <p:spPr>
          <a:xfrm>
            <a:off x="5070094" y="4268887"/>
            <a:ext cx="2511425" cy="1710724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459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395"/>
              </a:spcBef>
              <a:buFont typeface="Tahoma"/>
              <a:buChar char="►"/>
              <a:tabLst>
                <a:tab pos="177800" algn="l"/>
              </a:tabLst>
            </a:pPr>
            <a:r>
              <a:rPr sz="1050" dirty="0">
                <a:latin typeface="Verdana"/>
                <a:cs typeface="Verdana"/>
              </a:rPr>
              <a:t>Made in</a:t>
            </a:r>
            <a:r>
              <a:rPr sz="1050" spc="1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Spain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20%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PEFC dřevěné topolové jádro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pl-PL" sz="1050" spc="10" dirty="0">
                <a:latin typeface="Verdana"/>
                <a:cs typeface="Verdana"/>
              </a:rPr>
              <a:t>Výroba i zdroje materiálů z Evropy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Certifikovaná "zelená energie" při výrobě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45" name="TextovéPole 44">
            <a:extLst>
              <a:ext uri="{FF2B5EF4-FFF2-40B4-BE49-F238E27FC236}">
                <a16:creationId xmlns:a16="http://schemas.microsoft.com/office/drawing/2014/main" id="{7D95F891-C402-2B89-3BA8-3C1EC788C36E}"/>
              </a:ext>
            </a:extLst>
          </p:cNvPr>
          <p:cNvSpPr txBox="1"/>
          <p:nvPr/>
        </p:nvSpPr>
        <p:spPr>
          <a:xfrm>
            <a:off x="8525996" y="1600200"/>
            <a:ext cx="3283989" cy="3485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50" dirty="0" err="1">
                <a:latin typeface="Verdana"/>
                <a:ea typeface="Verdana"/>
              </a:rPr>
              <a:t>Experience</a:t>
            </a:r>
            <a:r>
              <a:rPr lang="cs-CZ" sz="1050" dirty="0">
                <a:latin typeface="Verdana"/>
                <a:ea typeface="Verdana"/>
              </a:rPr>
              <a:t> 80 RTL jsou pohodové lyže pro středně pokročilé lyžaře, kteří hledají universálnost určené především do půjčoven.  Oproti lyžím </a:t>
            </a:r>
            <a:r>
              <a:rPr lang="cs-CZ" sz="1050" dirty="0" err="1">
                <a:latin typeface="Verdana"/>
                <a:ea typeface="Verdana"/>
              </a:rPr>
              <a:t>Experience</a:t>
            </a:r>
            <a:r>
              <a:rPr lang="cs-CZ" sz="1050" dirty="0">
                <a:latin typeface="Verdana"/>
                <a:ea typeface="Verdana"/>
              </a:rPr>
              <a:t> 78 mají tužší konstrukci, která hravě zvládne i středně vysoké rychlosti. </a:t>
            </a:r>
            <a:r>
              <a:rPr lang="cs-CZ" sz="1050" dirty="0" err="1">
                <a:latin typeface="Verdana"/>
                <a:ea typeface="Verdana"/>
              </a:rPr>
              <a:t>Sidewallová</a:t>
            </a:r>
            <a:r>
              <a:rPr lang="cs-CZ" sz="1050" dirty="0">
                <a:latin typeface="Verdana"/>
                <a:ea typeface="Verdana"/>
              </a:rPr>
              <a:t> konstrukce po celé délce s jádrem z lehkého dřeva </a:t>
            </a:r>
            <a:r>
              <a:rPr lang="cs-CZ" sz="1050" dirty="0" err="1">
                <a:latin typeface="Verdana"/>
                <a:ea typeface="Verdana"/>
              </a:rPr>
              <a:t>paulownia</a:t>
            </a:r>
            <a:r>
              <a:rPr lang="cs-CZ" sz="1050" dirty="0">
                <a:latin typeface="Verdana"/>
                <a:ea typeface="Verdana"/>
              </a:rPr>
              <a:t> a s karbonovým vyztužením poskytuje spolehlivou oporu v oblouku a účinný přenos energie. Použitá technologie Drive Tip </a:t>
            </a:r>
            <a:r>
              <a:rPr lang="cs-CZ" sz="1050" dirty="0" err="1">
                <a:latin typeface="Verdana"/>
                <a:ea typeface="Verdana"/>
              </a:rPr>
              <a:t>Solution</a:t>
            </a:r>
            <a:r>
              <a:rPr lang="cs-CZ" sz="1050" dirty="0">
                <a:latin typeface="Verdana"/>
                <a:ea typeface="Verdana"/>
              </a:rPr>
              <a:t> okamžitě eliminuje vibrace a poskytuje klidný kontakt s povrchem. Se svojí šířkou 80mm pod vázáním a geometrií All </a:t>
            </a:r>
            <a:r>
              <a:rPr lang="cs-CZ" sz="1050" dirty="0" err="1">
                <a:latin typeface="Verdana"/>
                <a:ea typeface="Verdana"/>
              </a:rPr>
              <a:t>Trail</a:t>
            </a:r>
            <a:r>
              <a:rPr lang="cs-CZ" sz="1050" dirty="0">
                <a:latin typeface="Verdana"/>
                <a:ea typeface="Verdana"/>
              </a:rPr>
              <a:t> se neztratí ani v neupraveném terénu. Díky konstrukci </a:t>
            </a:r>
            <a:r>
              <a:rPr lang="cs-CZ" sz="1050" dirty="0" err="1">
                <a:latin typeface="Verdana"/>
                <a:ea typeface="Verdana"/>
              </a:rPr>
              <a:t>Rectangular</a:t>
            </a:r>
            <a:r>
              <a:rPr lang="cs-CZ" sz="1050" dirty="0">
                <a:latin typeface="Verdana"/>
                <a:ea typeface="Verdana"/>
              </a:rPr>
              <a:t> </a:t>
            </a:r>
            <a:r>
              <a:rPr lang="cs-CZ" sz="1050" dirty="0" err="1">
                <a:latin typeface="Verdana"/>
                <a:ea typeface="Verdana"/>
              </a:rPr>
              <a:t>Sidewall</a:t>
            </a:r>
            <a:r>
              <a:rPr lang="cs-CZ" sz="1050" dirty="0">
                <a:latin typeface="Verdana"/>
                <a:ea typeface="Verdana"/>
              </a:rPr>
              <a:t> poskytují dobrou odezvu v obloucích, mají rychlý záběr hran a umožní tak výkonný, konzistentní carving. Maximální skluz a odolnost přináší </a:t>
            </a:r>
            <a:r>
              <a:rPr lang="cs-CZ" sz="1050" dirty="0" err="1">
                <a:latin typeface="Verdana"/>
                <a:ea typeface="Verdana"/>
              </a:rPr>
              <a:t>sintrovaná</a:t>
            </a:r>
            <a:r>
              <a:rPr lang="cs-CZ" sz="1050" dirty="0">
                <a:latin typeface="Verdana"/>
                <a:ea typeface="Verdana"/>
              </a:rPr>
              <a:t> skluznice s vysokou hustotou (HD) pro výkonnostní skluz a odolnost za všech podmínek. 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2417" y="243586"/>
            <a:ext cx="165163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7E7E7E"/>
                </a:solidFill>
                <a:latin typeface="Verdana"/>
                <a:cs typeface="Verdana"/>
              </a:rPr>
              <a:t>JUNIOR</a:t>
            </a:r>
            <a:r>
              <a:rPr sz="1100" spc="-4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4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60" dirty="0">
                <a:solidFill>
                  <a:srgbClr val="7E7E7E"/>
                </a:solidFill>
                <a:latin typeface="Verdana"/>
                <a:cs typeface="Verdana"/>
              </a:rPr>
              <a:t>–</a:t>
            </a:r>
            <a:r>
              <a:rPr sz="1100" spc="-4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RENTAL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242417" y="405510"/>
            <a:ext cx="26930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130" dirty="0">
                <a:solidFill>
                  <a:srgbClr val="030505"/>
                </a:solidFill>
              </a:rPr>
              <a:t>E</a:t>
            </a:r>
            <a:r>
              <a:rPr sz="2400" spc="-170" dirty="0">
                <a:solidFill>
                  <a:srgbClr val="030505"/>
                </a:solidFill>
              </a:rPr>
              <a:t> </a:t>
            </a:r>
            <a:r>
              <a:rPr sz="2400" spc="65" dirty="0">
                <a:solidFill>
                  <a:srgbClr val="030505"/>
                </a:solidFill>
              </a:rPr>
              <a:t>X</a:t>
            </a:r>
            <a:r>
              <a:rPr sz="2400" spc="-160" dirty="0">
                <a:solidFill>
                  <a:srgbClr val="030505"/>
                </a:solidFill>
              </a:rPr>
              <a:t> </a:t>
            </a:r>
            <a:r>
              <a:rPr sz="2400" spc="170" dirty="0">
                <a:solidFill>
                  <a:srgbClr val="030505"/>
                </a:solidFill>
              </a:rPr>
              <a:t>P</a:t>
            </a:r>
            <a:r>
              <a:rPr sz="2400" spc="-170" dirty="0">
                <a:solidFill>
                  <a:srgbClr val="030505"/>
                </a:solidFill>
              </a:rPr>
              <a:t> </a:t>
            </a:r>
            <a:r>
              <a:rPr sz="2400" spc="130" dirty="0">
                <a:solidFill>
                  <a:srgbClr val="030505"/>
                </a:solidFill>
              </a:rPr>
              <a:t>E</a:t>
            </a:r>
            <a:r>
              <a:rPr sz="2400" spc="-165" dirty="0">
                <a:solidFill>
                  <a:srgbClr val="030505"/>
                </a:solidFill>
              </a:rPr>
              <a:t> </a:t>
            </a:r>
            <a:r>
              <a:rPr sz="2400" dirty="0">
                <a:solidFill>
                  <a:srgbClr val="030505"/>
                </a:solidFill>
              </a:rPr>
              <a:t>R</a:t>
            </a:r>
            <a:r>
              <a:rPr sz="2400" spc="-165" dirty="0">
                <a:solidFill>
                  <a:srgbClr val="030505"/>
                </a:solidFill>
              </a:rPr>
              <a:t> </a:t>
            </a:r>
            <a:r>
              <a:rPr sz="2400" spc="-385" dirty="0">
                <a:solidFill>
                  <a:srgbClr val="030505"/>
                </a:solidFill>
              </a:rPr>
              <a:t>I</a:t>
            </a:r>
            <a:r>
              <a:rPr sz="2400" spc="-160" dirty="0">
                <a:solidFill>
                  <a:srgbClr val="030505"/>
                </a:solidFill>
              </a:rPr>
              <a:t> </a:t>
            </a:r>
            <a:r>
              <a:rPr sz="2400" spc="130" dirty="0">
                <a:solidFill>
                  <a:srgbClr val="030505"/>
                </a:solidFill>
              </a:rPr>
              <a:t>E</a:t>
            </a:r>
            <a:r>
              <a:rPr sz="2400" spc="-165" dirty="0">
                <a:solidFill>
                  <a:srgbClr val="030505"/>
                </a:solidFill>
              </a:rPr>
              <a:t> </a:t>
            </a:r>
            <a:r>
              <a:rPr sz="2400" spc="70" dirty="0">
                <a:solidFill>
                  <a:srgbClr val="030505"/>
                </a:solidFill>
              </a:rPr>
              <a:t>N</a:t>
            </a:r>
            <a:r>
              <a:rPr sz="2400" spc="-165" dirty="0">
                <a:solidFill>
                  <a:srgbClr val="030505"/>
                </a:solidFill>
              </a:rPr>
              <a:t> </a:t>
            </a:r>
            <a:r>
              <a:rPr sz="2400" spc="140" dirty="0">
                <a:solidFill>
                  <a:srgbClr val="030505"/>
                </a:solidFill>
              </a:rPr>
              <a:t>C</a:t>
            </a:r>
            <a:r>
              <a:rPr sz="2400" spc="-160" dirty="0">
                <a:solidFill>
                  <a:srgbClr val="030505"/>
                </a:solidFill>
              </a:rPr>
              <a:t> </a:t>
            </a:r>
            <a:r>
              <a:rPr sz="2400" spc="80" dirty="0">
                <a:solidFill>
                  <a:srgbClr val="030505"/>
                </a:solidFill>
              </a:rPr>
              <a:t>E </a:t>
            </a:r>
            <a:r>
              <a:rPr sz="2400" spc="95" dirty="0">
                <a:solidFill>
                  <a:srgbClr val="030505"/>
                </a:solidFill>
              </a:rPr>
              <a:t>J</a:t>
            </a:r>
            <a:r>
              <a:rPr sz="2400" spc="-170" dirty="0">
                <a:solidFill>
                  <a:srgbClr val="030505"/>
                </a:solidFill>
              </a:rPr>
              <a:t> </a:t>
            </a:r>
            <a:r>
              <a:rPr sz="2400" spc="-50" dirty="0">
                <a:solidFill>
                  <a:srgbClr val="030505"/>
                </a:solidFill>
              </a:rPr>
              <a:t>R</a:t>
            </a:r>
            <a:endParaRPr sz="2400"/>
          </a:p>
        </p:txBody>
      </p:sp>
      <p:sp>
        <p:nvSpPr>
          <p:cNvPr id="4" name="object 4"/>
          <p:cNvSpPr txBox="1"/>
          <p:nvPr/>
        </p:nvSpPr>
        <p:spPr>
          <a:xfrm>
            <a:off x="242417" y="1143126"/>
            <a:ext cx="84455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RAOJC05W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2417" y="1470787"/>
            <a:ext cx="2452370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Verdana"/>
                <a:cs typeface="Verdana"/>
              </a:rPr>
              <a:t>RROJC05W</a:t>
            </a:r>
            <a:r>
              <a:rPr sz="1100" spc="7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EXPERIENCE</a:t>
            </a:r>
            <a:r>
              <a:rPr sz="1100" spc="9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JR</a:t>
            </a:r>
            <a:r>
              <a:rPr sz="1100" spc="110" dirty="0">
                <a:latin typeface="Verdana"/>
                <a:cs typeface="Verdana"/>
              </a:rPr>
              <a:t> </a:t>
            </a:r>
            <a:r>
              <a:rPr sz="1100" spc="-45" dirty="0">
                <a:latin typeface="Verdana"/>
                <a:cs typeface="Verdana"/>
              </a:rPr>
              <a:t>KID-</a:t>
            </a:r>
            <a:r>
              <a:rPr sz="1100" spc="-50" dirty="0">
                <a:latin typeface="Verdana"/>
                <a:cs typeface="Verdana"/>
              </a:rPr>
              <a:t>X</a:t>
            </a:r>
            <a:endParaRPr sz="11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100" spc="-25" dirty="0">
                <a:latin typeface="Verdana"/>
                <a:cs typeface="Verdana"/>
              </a:rPr>
              <a:t>KID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spc="-50" dirty="0">
                <a:latin typeface="Verdana"/>
                <a:cs typeface="Verdana"/>
              </a:rPr>
              <a:t>4</a:t>
            </a:r>
            <a:endParaRPr sz="1100" dirty="0">
              <a:latin typeface="Verdana"/>
              <a:cs typeface="Verdana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5085334" y="1724252"/>
          <a:ext cx="2904490" cy="110680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044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4785">
                <a:tc>
                  <a:txBody>
                    <a:bodyPr/>
                    <a:lstStyle/>
                    <a:p>
                      <a:pPr>
                        <a:lnSpc>
                          <a:spcPts val="1230"/>
                        </a:lnSpc>
                      </a:pPr>
                      <a:r>
                        <a:rPr sz="1050" spc="-20" dirty="0">
                          <a:latin typeface="Verdana"/>
                          <a:cs typeface="Verdana"/>
                        </a:rPr>
                        <a:t>KID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40" dirty="0">
                          <a:latin typeface="Verdana"/>
                          <a:cs typeface="Verdana"/>
                        </a:rPr>
                        <a:t>X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50" spc="-80" dirty="0">
                          <a:latin typeface="Verdana"/>
                          <a:cs typeface="Verdana"/>
                        </a:rPr>
                        <a:t>104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85" dirty="0">
                          <a:latin typeface="Verdana"/>
                          <a:cs typeface="Verdana"/>
                        </a:rPr>
                        <a:t>110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04" dirty="0">
                          <a:latin typeface="Verdana"/>
                          <a:cs typeface="Verdana"/>
                        </a:rPr>
                        <a:t>116</a:t>
                      </a:r>
                      <a:r>
                        <a:rPr sz="105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122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128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140 </a:t>
                      </a:r>
                      <a:r>
                        <a:rPr sz="1050" spc="40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78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108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40" dirty="0">
                          <a:latin typeface="Verdana"/>
                          <a:cs typeface="Verdana"/>
                        </a:rPr>
                        <a:t>76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98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85" dirty="0">
                          <a:latin typeface="Verdana"/>
                          <a:cs typeface="Verdana"/>
                        </a:rPr>
                        <a:t>11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(128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0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55" dirty="0">
                          <a:latin typeface="Verdana"/>
                          <a:cs typeface="Verdana"/>
                        </a:rPr>
                        <a:t>1,8</a:t>
                      </a:r>
                      <a:r>
                        <a:rPr sz="1050" spc="-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(128</a:t>
                      </a:r>
                      <a:r>
                        <a:rPr sz="1050" spc="-4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3275" y="4915331"/>
            <a:ext cx="2219706" cy="1034719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1851893" y="187528"/>
            <a:ext cx="245745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35" dirty="0">
                <a:solidFill>
                  <a:srgbClr val="FCFBFF"/>
                </a:solidFill>
                <a:latin typeface="Tahoma"/>
                <a:cs typeface="Tahoma"/>
              </a:rPr>
              <a:t>CO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556614" y="1384941"/>
            <a:ext cx="481965" cy="5267960"/>
            <a:chOff x="3556614" y="1384941"/>
            <a:chExt cx="481965" cy="526796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56614" y="1384941"/>
              <a:ext cx="481460" cy="5267439"/>
            </a:xfrm>
            <a:prstGeom prst="rect">
              <a:avLst/>
            </a:prstGeom>
          </p:spPr>
        </p:pic>
        <p:pic>
          <p:nvPicPr>
            <p:cNvPr id="12" name="object 12" descr="Une image contenant vêtement de protection  Description générée automatiquement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87877" y="3336671"/>
              <a:ext cx="414274" cy="2107310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4200631" y="1384941"/>
            <a:ext cx="481965" cy="5267960"/>
            <a:chOff x="4200631" y="1384941"/>
            <a:chExt cx="481965" cy="5267960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00631" y="1384941"/>
              <a:ext cx="481460" cy="5267439"/>
            </a:xfrm>
            <a:prstGeom prst="rect">
              <a:avLst/>
            </a:prstGeom>
          </p:spPr>
        </p:pic>
        <p:pic>
          <p:nvPicPr>
            <p:cNvPr id="15" name="object 15" descr="Une image contenant vêtement de protection  Description générée automatiquement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31893" y="3349371"/>
              <a:ext cx="414274" cy="2107310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223100" y="2061591"/>
            <a:ext cx="2412365" cy="87630"/>
            <a:chOff x="223100" y="2061591"/>
            <a:chExt cx="2412365" cy="87630"/>
          </a:xfrm>
        </p:grpSpPr>
        <p:sp>
          <p:nvSpPr>
            <p:cNvPr id="17" name="object 17"/>
            <p:cNvSpPr/>
            <p:nvPr/>
          </p:nvSpPr>
          <p:spPr>
            <a:xfrm>
              <a:off x="223100" y="2061591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61" y="0"/>
                  </a:moveTo>
                  <a:lnTo>
                    <a:pt x="43535" y="0"/>
                  </a:lnTo>
                  <a:lnTo>
                    <a:pt x="26593" y="3429"/>
                  </a:lnTo>
                  <a:lnTo>
                    <a:pt x="12750" y="12826"/>
                  </a:lnTo>
                  <a:lnTo>
                    <a:pt x="3428" y="26670"/>
                  </a:lnTo>
                  <a:lnTo>
                    <a:pt x="0" y="43561"/>
                  </a:lnTo>
                  <a:lnTo>
                    <a:pt x="3428" y="60579"/>
                  </a:lnTo>
                  <a:lnTo>
                    <a:pt x="12750" y="74422"/>
                  </a:lnTo>
                  <a:lnTo>
                    <a:pt x="26593" y="83693"/>
                  </a:lnTo>
                  <a:lnTo>
                    <a:pt x="43535" y="87122"/>
                  </a:lnTo>
                  <a:lnTo>
                    <a:pt x="2368461" y="87122"/>
                  </a:lnTo>
                  <a:lnTo>
                    <a:pt x="2385479" y="83693"/>
                  </a:lnTo>
                  <a:lnTo>
                    <a:pt x="2399322" y="74422"/>
                  </a:lnTo>
                  <a:lnTo>
                    <a:pt x="2408593" y="60579"/>
                  </a:lnTo>
                  <a:lnTo>
                    <a:pt x="2412022" y="43561"/>
                  </a:lnTo>
                  <a:lnTo>
                    <a:pt x="2408593" y="26670"/>
                  </a:lnTo>
                  <a:lnTo>
                    <a:pt x="2399322" y="12826"/>
                  </a:lnTo>
                  <a:lnTo>
                    <a:pt x="2385479" y="3429"/>
                  </a:lnTo>
                  <a:lnTo>
                    <a:pt x="2368461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41579" y="2073402"/>
              <a:ext cx="684530" cy="61594"/>
            </a:xfrm>
            <a:custGeom>
              <a:avLst/>
              <a:gdLst/>
              <a:ahLst/>
              <a:cxnLst/>
              <a:rect l="l" t="t" r="r" b="b"/>
              <a:pathLst>
                <a:path w="684530" h="61594">
                  <a:moveTo>
                    <a:pt x="660374" y="0"/>
                  </a:moveTo>
                  <a:lnTo>
                    <a:pt x="23596" y="0"/>
                  </a:lnTo>
                  <a:lnTo>
                    <a:pt x="14414" y="2412"/>
                  </a:lnTo>
                  <a:lnTo>
                    <a:pt x="6908" y="9017"/>
                  </a:lnTo>
                  <a:lnTo>
                    <a:pt x="1854" y="18669"/>
                  </a:lnTo>
                  <a:lnTo>
                    <a:pt x="0" y="30607"/>
                  </a:lnTo>
                  <a:lnTo>
                    <a:pt x="1854" y="42545"/>
                  </a:lnTo>
                  <a:lnTo>
                    <a:pt x="6908" y="52197"/>
                  </a:lnTo>
                  <a:lnTo>
                    <a:pt x="14414" y="58800"/>
                  </a:lnTo>
                  <a:lnTo>
                    <a:pt x="23596" y="61213"/>
                  </a:lnTo>
                  <a:lnTo>
                    <a:pt x="660374" y="61213"/>
                  </a:lnTo>
                  <a:lnTo>
                    <a:pt x="669556" y="58800"/>
                  </a:lnTo>
                  <a:lnTo>
                    <a:pt x="677049" y="52197"/>
                  </a:lnTo>
                  <a:lnTo>
                    <a:pt x="682117" y="42545"/>
                  </a:lnTo>
                  <a:lnTo>
                    <a:pt x="683971" y="30607"/>
                  </a:lnTo>
                  <a:lnTo>
                    <a:pt x="682117" y="18669"/>
                  </a:lnTo>
                  <a:lnTo>
                    <a:pt x="677049" y="9017"/>
                  </a:lnTo>
                  <a:lnTo>
                    <a:pt x="669556" y="2412"/>
                  </a:lnTo>
                  <a:lnTo>
                    <a:pt x="660374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223100" y="2331973"/>
            <a:ext cx="2412365" cy="86995"/>
            <a:chOff x="223100" y="2331973"/>
            <a:chExt cx="2412365" cy="86995"/>
          </a:xfrm>
        </p:grpSpPr>
        <p:sp>
          <p:nvSpPr>
            <p:cNvPr id="20" name="object 20"/>
            <p:cNvSpPr/>
            <p:nvPr/>
          </p:nvSpPr>
          <p:spPr>
            <a:xfrm>
              <a:off x="223100" y="2331973"/>
              <a:ext cx="2412365" cy="86995"/>
            </a:xfrm>
            <a:custGeom>
              <a:avLst/>
              <a:gdLst/>
              <a:ahLst/>
              <a:cxnLst/>
              <a:rect l="l" t="t" r="r" b="b"/>
              <a:pathLst>
                <a:path w="2412365" h="86994">
                  <a:moveTo>
                    <a:pt x="2368461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700"/>
                  </a:lnTo>
                  <a:lnTo>
                    <a:pt x="3428" y="26542"/>
                  </a:lnTo>
                  <a:lnTo>
                    <a:pt x="0" y="43561"/>
                  </a:lnTo>
                  <a:lnTo>
                    <a:pt x="3428" y="60451"/>
                  </a:lnTo>
                  <a:lnTo>
                    <a:pt x="12750" y="74295"/>
                  </a:lnTo>
                  <a:lnTo>
                    <a:pt x="26593" y="83692"/>
                  </a:lnTo>
                  <a:lnTo>
                    <a:pt x="43535" y="86995"/>
                  </a:lnTo>
                  <a:lnTo>
                    <a:pt x="2368461" y="86995"/>
                  </a:lnTo>
                  <a:lnTo>
                    <a:pt x="2385479" y="83692"/>
                  </a:lnTo>
                  <a:lnTo>
                    <a:pt x="2399322" y="74295"/>
                  </a:lnTo>
                  <a:lnTo>
                    <a:pt x="2408593" y="60451"/>
                  </a:lnTo>
                  <a:lnTo>
                    <a:pt x="2412022" y="43561"/>
                  </a:lnTo>
                  <a:lnTo>
                    <a:pt x="2408593" y="26542"/>
                  </a:lnTo>
                  <a:lnTo>
                    <a:pt x="2399322" y="12700"/>
                  </a:lnTo>
                  <a:lnTo>
                    <a:pt x="2385479" y="3428"/>
                  </a:lnTo>
                  <a:lnTo>
                    <a:pt x="2368461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41579" y="2344927"/>
              <a:ext cx="684530" cy="61594"/>
            </a:xfrm>
            <a:custGeom>
              <a:avLst/>
              <a:gdLst/>
              <a:ahLst/>
              <a:cxnLst/>
              <a:rect l="l" t="t" r="r" b="b"/>
              <a:pathLst>
                <a:path w="684530" h="61594">
                  <a:moveTo>
                    <a:pt x="660374" y="0"/>
                  </a:moveTo>
                  <a:lnTo>
                    <a:pt x="23596" y="0"/>
                  </a:lnTo>
                  <a:lnTo>
                    <a:pt x="14414" y="2412"/>
                  </a:lnTo>
                  <a:lnTo>
                    <a:pt x="6908" y="9017"/>
                  </a:lnTo>
                  <a:lnTo>
                    <a:pt x="1854" y="18669"/>
                  </a:lnTo>
                  <a:lnTo>
                    <a:pt x="0" y="30607"/>
                  </a:lnTo>
                  <a:lnTo>
                    <a:pt x="1854" y="42545"/>
                  </a:lnTo>
                  <a:lnTo>
                    <a:pt x="6908" y="52324"/>
                  </a:lnTo>
                  <a:lnTo>
                    <a:pt x="14414" y="58800"/>
                  </a:lnTo>
                  <a:lnTo>
                    <a:pt x="23596" y="61213"/>
                  </a:lnTo>
                  <a:lnTo>
                    <a:pt x="660374" y="61213"/>
                  </a:lnTo>
                  <a:lnTo>
                    <a:pt x="669556" y="58800"/>
                  </a:lnTo>
                  <a:lnTo>
                    <a:pt x="677049" y="52324"/>
                  </a:lnTo>
                  <a:lnTo>
                    <a:pt x="682117" y="42545"/>
                  </a:lnTo>
                  <a:lnTo>
                    <a:pt x="683971" y="30607"/>
                  </a:lnTo>
                  <a:lnTo>
                    <a:pt x="682117" y="18669"/>
                  </a:lnTo>
                  <a:lnTo>
                    <a:pt x="677049" y="9017"/>
                  </a:lnTo>
                  <a:lnTo>
                    <a:pt x="669556" y="2412"/>
                  </a:lnTo>
                  <a:lnTo>
                    <a:pt x="660374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1149502" y="2155697"/>
            <a:ext cx="5588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75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58520" y="2156840"/>
            <a:ext cx="24574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072132" y="2157221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82015" y="2426970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86992" y="2426970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044064" y="2426970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43027" y="2785363"/>
            <a:ext cx="93726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V Á Z Á N Í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000" spc="-10" dirty="0">
                <a:latin typeface="Verdana"/>
                <a:cs typeface="Verdana"/>
              </a:rPr>
              <a:t>FCKKK01</a:t>
            </a:r>
            <a:endParaRPr sz="10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000" spc="-25" dirty="0">
                <a:latin typeface="Verdana"/>
                <a:cs typeface="Verdana"/>
              </a:rPr>
              <a:t>KID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dirty="0">
                <a:latin typeface="Verdana"/>
                <a:cs typeface="Verdana"/>
              </a:rPr>
              <a:t>4</a:t>
            </a:r>
            <a:r>
              <a:rPr sz="1000" spc="-75" dirty="0">
                <a:latin typeface="Verdana"/>
                <a:cs typeface="Verdana"/>
              </a:rPr>
              <a:t> </a:t>
            </a:r>
            <a:r>
              <a:rPr sz="1000" spc="50" dirty="0">
                <a:latin typeface="Verdana"/>
                <a:cs typeface="Verdana"/>
              </a:rPr>
              <a:t>GW</a:t>
            </a:r>
            <a:r>
              <a:rPr sz="1000" spc="-70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B76</a:t>
            </a:r>
            <a:endParaRPr sz="10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000" spc="-10" dirty="0">
                <a:latin typeface="Verdana"/>
                <a:cs typeface="Verdana"/>
              </a:rPr>
              <a:t>BLACK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241985" y="2740786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5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5076571" y="1500631"/>
            <a:ext cx="10731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L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228913" y="1500631"/>
            <a:ext cx="159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5043296" y="148463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670417" y="1471041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8681973" y="1449467"/>
            <a:ext cx="2740660" cy="20839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3495" algn="just">
              <a:lnSpc>
                <a:spcPct val="100000"/>
              </a:lnSpc>
              <a:spcBef>
                <a:spcPts val="425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5092319" y="2833116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6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5113146" y="2794395"/>
            <a:ext cx="1484630" cy="847027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525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  <a:p>
            <a:pPr marL="178435" indent="-165735">
              <a:lnSpc>
                <a:spcPct val="100000"/>
              </a:lnSpc>
              <a:spcBef>
                <a:spcPts val="46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60" dirty="0">
                <a:latin typeface="Verdana"/>
                <a:cs typeface="Verdana"/>
              </a:rPr>
              <a:t>HD</a:t>
            </a:r>
            <a:r>
              <a:rPr sz="1050" spc="-11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core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-10" dirty="0">
                <a:latin typeface="Verdana"/>
                <a:cs typeface="Verdana"/>
              </a:rPr>
              <a:t>Fiberglass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Cap</a:t>
            </a:r>
            <a:r>
              <a:rPr sz="1050" spc="-3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sidewalls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5064759" y="4295521"/>
            <a:ext cx="2817495" cy="10795"/>
          </a:xfrm>
          <a:custGeom>
            <a:avLst/>
            <a:gdLst/>
            <a:ahLst/>
            <a:cxnLst/>
            <a:rect l="l" t="t" r="r" b="b"/>
            <a:pathLst>
              <a:path w="2817495" h="10795">
                <a:moveTo>
                  <a:pt x="0" y="0"/>
                </a:moveTo>
                <a:lnTo>
                  <a:pt x="2817114" y="10667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675878" y="48006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8691498" y="4850766"/>
            <a:ext cx="1866264" cy="407034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9685">
              <a:lnSpc>
                <a:spcPct val="100000"/>
              </a:lnSpc>
              <a:spcBef>
                <a:spcPts val="355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lang="cs-CZ" sz="1050" dirty="0">
                <a:latin typeface="Verdana"/>
                <a:cs typeface="Verdana"/>
              </a:rPr>
              <a:t>Začínající lyžaři</a:t>
            </a:r>
          </a:p>
        </p:txBody>
      </p:sp>
      <p:sp>
        <p:nvSpPr>
          <p:cNvPr id="40" name="object 40"/>
          <p:cNvSpPr/>
          <p:nvPr/>
        </p:nvSpPr>
        <p:spPr>
          <a:xfrm>
            <a:off x="8692006" y="53340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8714993" y="5411470"/>
            <a:ext cx="2174875" cy="847668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465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-10" dirty="0">
                <a:latin typeface="Verdana"/>
                <a:cs typeface="Verdana"/>
              </a:rPr>
              <a:t>Intuitivní postup výuky</a:t>
            </a: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-10" dirty="0">
                <a:latin typeface="Verdana"/>
                <a:cs typeface="Verdana"/>
              </a:rPr>
              <a:t>Všestranné</a:t>
            </a: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-20" dirty="0">
                <a:latin typeface="Verdana"/>
                <a:cs typeface="Verdana"/>
              </a:rPr>
              <a:t>Snadné zahájení oblouku</a:t>
            </a:r>
          </a:p>
        </p:txBody>
      </p:sp>
      <p:pic>
        <p:nvPicPr>
          <p:cNvPr id="42" name="object 4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82889" y="4421166"/>
            <a:ext cx="390088" cy="389913"/>
          </a:xfrm>
          <a:prstGeom prst="rect">
            <a:avLst/>
          </a:prstGeom>
        </p:spPr>
      </p:pic>
      <p:sp>
        <p:nvSpPr>
          <p:cNvPr id="43" name="object 43"/>
          <p:cNvSpPr txBox="1"/>
          <p:nvPr/>
        </p:nvSpPr>
        <p:spPr>
          <a:xfrm>
            <a:off x="6661784" y="3059048"/>
            <a:ext cx="111823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All</a:t>
            </a:r>
            <a:r>
              <a:rPr sz="1050" spc="-6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trail</a:t>
            </a:r>
            <a:r>
              <a:rPr sz="1050" spc="-8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661784" y="3635120"/>
            <a:ext cx="118491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All</a:t>
            </a:r>
            <a:r>
              <a:rPr sz="1050" spc="-6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trail</a:t>
            </a:r>
            <a:r>
              <a:rPr sz="1050" spc="-7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pic>
        <p:nvPicPr>
          <p:cNvPr id="45" name="object 4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739309" y="3344062"/>
            <a:ext cx="918733" cy="167355"/>
          </a:xfrm>
          <a:prstGeom prst="rect">
            <a:avLst/>
          </a:prstGeom>
        </p:spPr>
      </p:pic>
      <p:pic>
        <p:nvPicPr>
          <p:cNvPr id="46" name="object 46" descr="Une image contenant flèche  Description générée automatiquement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670675" y="3800005"/>
            <a:ext cx="1148372" cy="450430"/>
          </a:xfrm>
          <a:prstGeom prst="rect">
            <a:avLst/>
          </a:prstGeom>
        </p:spPr>
      </p:pic>
      <p:sp>
        <p:nvSpPr>
          <p:cNvPr id="47" name="object 47"/>
          <p:cNvSpPr txBox="1"/>
          <p:nvPr/>
        </p:nvSpPr>
        <p:spPr>
          <a:xfrm>
            <a:off x="5070094" y="4268887"/>
            <a:ext cx="2511425" cy="1349086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459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395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Vyrobeno ve Francii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20%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pl-PL" sz="1050" spc="10" dirty="0">
                <a:latin typeface="Verdana"/>
                <a:cs typeface="Verdana"/>
              </a:rPr>
              <a:t>Výroba i zdroje materiálů z Evropy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Certifikovaná "zelená energie" při výrobě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49" name="TextovéPole 48">
            <a:extLst>
              <a:ext uri="{FF2B5EF4-FFF2-40B4-BE49-F238E27FC236}">
                <a16:creationId xmlns:a16="http://schemas.microsoft.com/office/drawing/2014/main" id="{1BB7E845-40C4-F197-8D54-7B2F8F68BFD2}"/>
              </a:ext>
            </a:extLst>
          </p:cNvPr>
          <p:cNvSpPr txBox="1"/>
          <p:nvPr/>
        </p:nvSpPr>
        <p:spPr>
          <a:xfrm>
            <a:off x="8610600" y="2136339"/>
            <a:ext cx="30480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50" dirty="0">
                <a:latin typeface="Verdana"/>
                <a:ea typeface="Verdana"/>
              </a:rPr>
              <a:t>Lyže EXPERIENCE JR jsou ideální pro začátky na lyžích u dětí, jsou vhodné především pro půjčovny.  Tradiční průhyb,  Rocker na špičce, juniorský </a:t>
            </a:r>
            <a:r>
              <a:rPr lang="cs-CZ" sz="1050" dirty="0" err="1">
                <a:latin typeface="Verdana"/>
                <a:ea typeface="Verdana"/>
              </a:rPr>
              <a:t>flex</a:t>
            </a:r>
            <a:r>
              <a:rPr lang="cs-CZ" sz="1050" dirty="0">
                <a:latin typeface="Verdana"/>
                <a:ea typeface="Verdana"/>
              </a:rPr>
              <a:t> a Cap konstrukce s HD </a:t>
            </a:r>
            <a:r>
              <a:rPr lang="cs-CZ" sz="1050" dirty="0" err="1">
                <a:latin typeface="Verdana"/>
                <a:ea typeface="Verdana"/>
              </a:rPr>
              <a:t>Microcell</a:t>
            </a:r>
            <a:r>
              <a:rPr lang="cs-CZ" sz="1050" dirty="0">
                <a:latin typeface="Verdana"/>
                <a:ea typeface="Verdana"/>
              </a:rPr>
              <a:t> jádrem vyztuženým skelnými vlákny umožní lyžování za všech podmínek, díky čemuž je výuka lyžování intuitivnější a zlepšení se dostaví dříve. Nízkou hmotnost setu přináší i lehká integrovaná podložka </a:t>
            </a:r>
            <a:r>
              <a:rPr lang="cs-CZ" sz="1050" dirty="0" err="1">
                <a:latin typeface="Verdana"/>
                <a:ea typeface="Verdana"/>
              </a:rPr>
              <a:t>Kid</a:t>
            </a:r>
            <a:r>
              <a:rPr lang="cs-CZ" sz="1050" dirty="0">
                <a:latin typeface="Verdana"/>
                <a:ea typeface="Verdana"/>
              </a:rPr>
              <a:t>-X, na které lze snadno nastavit vázání bez použití nářadí.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4856" y="242062"/>
            <a:ext cx="143827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40" dirty="0">
                <a:solidFill>
                  <a:srgbClr val="7E7E7E"/>
                </a:solidFill>
                <a:latin typeface="Verdana"/>
                <a:cs typeface="Verdana"/>
              </a:rPr>
              <a:t>KIDS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 SKIS</a:t>
            </a:r>
            <a:r>
              <a:rPr sz="1100" spc="-8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60" dirty="0">
                <a:solidFill>
                  <a:srgbClr val="7E7E7E"/>
                </a:solidFill>
                <a:latin typeface="Verdana"/>
                <a:cs typeface="Verdana"/>
              </a:rPr>
              <a:t>–</a:t>
            </a:r>
            <a:r>
              <a:rPr sz="1100" spc="-8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RENTAL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244856" y="403605"/>
            <a:ext cx="269303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130" dirty="0">
                <a:solidFill>
                  <a:srgbClr val="030505"/>
                </a:solidFill>
              </a:rPr>
              <a:t>E</a:t>
            </a:r>
            <a:r>
              <a:rPr sz="2400" spc="-170" dirty="0">
                <a:solidFill>
                  <a:srgbClr val="030505"/>
                </a:solidFill>
              </a:rPr>
              <a:t> </a:t>
            </a:r>
            <a:r>
              <a:rPr sz="2400" spc="65" dirty="0">
                <a:solidFill>
                  <a:srgbClr val="030505"/>
                </a:solidFill>
              </a:rPr>
              <a:t>X</a:t>
            </a:r>
            <a:r>
              <a:rPr sz="2400" spc="-160" dirty="0">
                <a:solidFill>
                  <a:srgbClr val="030505"/>
                </a:solidFill>
              </a:rPr>
              <a:t> </a:t>
            </a:r>
            <a:r>
              <a:rPr sz="2400" spc="170" dirty="0">
                <a:solidFill>
                  <a:srgbClr val="030505"/>
                </a:solidFill>
              </a:rPr>
              <a:t>P</a:t>
            </a:r>
            <a:r>
              <a:rPr sz="2400" spc="-170" dirty="0">
                <a:solidFill>
                  <a:srgbClr val="030505"/>
                </a:solidFill>
              </a:rPr>
              <a:t> </a:t>
            </a:r>
            <a:r>
              <a:rPr sz="2400" spc="130" dirty="0">
                <a:solidFill>
                  <a:srgbClr val="030505"/>
                </a:solidFill>
              </a:rPr>
              <a:t>E</a:t>
            </a:r>
            <a:r>
              <a:rPr sz="2400" spc="-165" dirty="0">
                <a:solidFill>
                  <a:srgbClr val="030505"/>
                </a:solidFill>
              </a:rPr>
              <a:t> </a:t>
            </a:r>
            <a:r>
              <a:rPr sz="2400" dirty="0">
                <a:solidFill>
                  <a:srgbClr val="030505"/>
                </a:solidFill>
              </a:rPr>
              <a:t>R</a:t>
            </a:r>
            <a:r>
              <a:rPr sz="2400" spc="-165" dirty="0">
                <a:solidFill>
                  <a:srgbClr val="030505"/>
                </a:solidFill>
              </a:rPr>
              <a:t> </a:t>
            </a:r>
            <a:r>
              <a:rPr sz="2400" spc="-385" dirty="0">
                <a:solidFill>
                  <a:srgbClr val="030505"/>
                </a:solidFill>
              </a:rPr>
              <a:t>I</a:t>
            </a:r>
            <a:r>
              <a:rPr sz="2400" spc="-160" dirty="0">
                <a:solidFill>
                  <a:srgbClr val="030505"/>
                </a:solidFill>
              </a:rPr>
              <a:t> </a:t>
            </a:r>
            <a:r>
              <a:rPr sz="2400" spc="130" dirty="0">
                <a:solidFill>
                  <a:srgbClr val="030505"/>
                </a:solidFill>
              </a:rPr>
              <a:t>E</a:t>
            </a:r>
            <a:r>
              <a:rPr sz="2400" spc="-165" dirty="0">
                <a:solidFill>
                  <a:srgbClr val="030505"/>
                </a:solidFill>
              </a:rPr>
              <a:t> </a:t>
            </a:r>
            <a:r>
              <a:rPr sz="2400" spc="70" dirty="0">
                <a:solidFill>
                  <a:srgbClr val="030505"/>
                </a:solidFill>
              </a:rPr>
              <a:t>N</a:t>
            </a:r>
            <a:r>
              <a:rPr sz="2400" spc="-165" dirty="0">
                <a:solidFill>
                  <a:srgbClr val="030505"/>
                </a:solidFill>
              </a:rPr>
              <a:t> </a:t>
            </a:r>
            <a:r>
              <a:rPr sz="2400" spc="140" dirty="0">
                <a:solidFill>
                  <a:srgbClr val="030505"/>
                </a:solidFill>
              </a:rPr>
              <a:t>C</a:t>
            </a:r>
            <a:r>
              <a:rPr sz="2400" spc="-160" dirty="0">
                <a:solidFill>
                  <a:srgbClr val="030505"/>
                </a:solidFill>
              </a:rPr>
              <a:t> </a:t>
            </a:r>
            <a:r>
              <a:rPr sz="2400" spc="80" dirty="0">
                <a:solidFill>
                  <a:srgbClr val="030505"/>
                </a:solidFill>
              </a:rPr>
              <a:t>E </a:t>
            </a:r>
            <a:r>
              <a:rPr sz="2400" spc="100" dirty="0">
                <a:solidFill>
                  <a:srgbClr val="030505"/>
                </a:solidFill>
              </a:rPr>
              <a:t>K</a:t>
            </a:r>
            <a:r>
              <a:rPr sz="2400" spc="-170" dirty="0">
                <a:solidFill>
                  <a:srgbClr val="030505"/>
                </a:solidFill>
              </a:rPr>
              <a:t> </a:t>
            </a:r>
            <a:r>
              <a:rPr sz="2400" spc="-385" dirty="0">
                <a:solidFill>
                  <a:srgbClr val="030505"/>
                </a:solidFill>
              </a:rPr>
              <a:t>I</a:t>
            </a:r>
            <a:r>
              <a:rPr sz="2400" spc="-165" dirty="0">
                <a:solidFill>
                  <a:srgbClr val="030505"/>
                </a:solidFill>
              </a:rPr>
              <a:t> </a:t>
            </a:r>
            <a:r>
              <a:rPr sz="2400" spc="110" dirty="0">
                <a:solidFill>
                  <a:srgbClr val="030505"/>
                </a:solidFill>
              </a:rPr>
              <a:t>D</a:t>
            </a:r>
            <a:endParaRPr sz="2400"/>
          </a:p>
        </p:txBody>
      </p:sp>
      <p:sp>
        <p:nvSpPr>
          <p:cNvPr id="4" name="object 4"/>
          <p:cNvSpPr txBox="1"/>
          <p:nvPr/>
        </p:nvSpPr>
        <p:spPr>
          <a:xfrm>
            <a:off x="244856" y="1141602"/>
            <a:ext cx="76708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RAOWE03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4856" y="1469263"/>
            <a:ext cx="2463165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Verdana"/>
                <a:cs typeface="Verdana"/>
              </a:rPr>
              <a:t>RROWE03</a:t>
            </a:r>
            <a:r>
              <a:rPr sz="1100" spc="4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EXPERIENCE</a:t>
            </a:r>
            <a:r>
              <a:rPr sz="1100" spc="50" dirty="0">
                <a:latin typeface="Verdana"/>
                <a:cs typeface="Verdana"/>
              </a:rPr>
              <a:t> </a:t>
            </a:r>
            <a:r>
              <a:rPr sz="1100" spc="-30" dirty="0">
                <a:latin typeface="Verdana"/>
                <a:cs typeface="Verdana"/>
              </a:rPr>
              <a:t>KID</a:t>
            </a:r>
            <a:r>
              <a:rPr sz="1100" spc="90" dirty="0">
                <a:latin typeface="Verdana"/>
                <a:cs typeface="Verdana"/>
              </a:rPr>
              <a:t> </a:t>
            </a:r>
            <a:r>
              <a:rPr sz="1100" spc="-45" dirty="0">
                <a:latin typeface="Verdana"/>
                <a:cs typeface="Verdana"/>
              </a:rPr>
              <a:t>KID-</a:t>
            </a:r>
            <a:r>
              <a:rPr sz="1100" spc="-50" dirty="0">
                <a:latin typeface="Verdana"/>
                <a:cs typeface="Verdana"/>
              </a:rPr>
              <a:t>X </a:t>
            </a:r>
            <a:r>
              <a:rPr sz="1100" spc="-30" dirty="0">
                <a:latin typeface="Verdana"/>
                <a:cs typeface="Verdana"/>
              </a:rPr>
              <a:t>KID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spc="-50" dirty="0">
                <a:latin typeface="Verdana"/>
                <a:cs typeface="Verdana"/>
              </a:rPr>
              <a:t>4</a:t>
            </a:r>
            <a:endParaRPr sz="1100" dirty="0">
              <a:latin typeface="Verdana"/>
              <a:cs typeface="Verdana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4799015"/>
              </p:ext>
            </p:extLst>
          </p:nvPr>
        </p:nvGraphicFramePr>
        <p:xfrm>
          <a:off x="5085334" y="1721966"/>
          <a:ext cx="2833370" cy="110616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333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marR="3175">
                        <a:lnSpc>
                          <a:spcPts val="1230"/>
                        </a:lnSpc>
                      </a:pPr>
                      <a:r>
                        <a:rPr sz="1050" spc="-20" dirty="0">
                          <a:latin typeface="Verdana"/>
                          <a:cs typeface="Verdana"/>
                        </a:rPr>
                        <a:t>KID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45" dirty="0">
                          <a:latin typeface="Verdana"/>
                          <a:cs typeface="Verdana"/>
                        </a:rPr>
                        <a:t>X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70</a:t>
                      </a:r>
                      <a:r>
                        <a:rPr sz="105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80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45" dirty="0">
                          <a:latin typeface="Verdana"/>
                          <a:cs typeface="Verdana"/>
                        </a:rPr>
                        <a:t>92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3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78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104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60" dirty="0">
                          <a:latin typeface="Verdana"/>
                          <a:cs typeface="Verdana"/>
                        </a:rPr>
                        <a:t>72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96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78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4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5" dirty="0">
                          <a:latin typeface="Verdana"/>
                          <a:cs typeface="Verdana"/>
                        </a:rPr>
                        <a:t>(80</a:t>
                      </a:r>
                      <a:r>
                        <a:rPr sz="105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54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80" dirty="0">
                          <a:latin typeface="Verdana"/>
                          <a:cs typeface="Verdana"/>
                        </a:rPr>
                        <a:t>1,3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(80</a:t>
                      </a:r>
                      <a:r>
                        <a:rPr sz="1050" spc="-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17145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2051" y="5168887"/>
            <a:ext cx="2219706" cy="1034719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1851893" y="187528"/>
            <a:ext cx="245745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35" dirty="0">
                <a:solidFill>
                  <a:srgbClr val="FCFBFF"/>
                </a:solidFill>
                <a:latin typeface="Tahoma"/>
                <a:cs typeface="Tahoma"/>
              </a:rPr>
              <a:t>CO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167650" y="2916434"/>
            <a:ext cx="590550" cy="3743960"/>
            <a:chOff x="4167650" y="2916434"/>
            <a:chExt cx="590550" cy="3743960"/>
          </a:xfrm>
        </p:grpSpPr>
        <p:pic>
          <p:nvPicPr>
            <p:cNvPr id="11" name="object 11" descr="Une image contenant texte  Description générée automatiquement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67650" y="2916434"/>
              <a:ext cx="589935" cy="3743613"/>
            </a:xfrm>
            <a:prstGeom prst="rect">
              <a:avLst/>
            </a:prstGeom>
          </p:spPr>
        </p:pic>
        <p:pic>
          <p:nvPicPr>
            <p:cNvPr id="12" name="object 12" descr="Une image contenant dessin humoristique, robot  Description générée automatiquement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33926" y="3710914"/>
              <a:ext cx="484911" cy="2327529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3445528" y="2916434"/>
            <a:ext cx="590550" cy="3743960"/>
            <a:chOff x="3445528" y="2916434"/>
            <a:chExt cx="590550" cy="3743960"/>
          </a:xfrm>
        </p:grpSpPr>
        <p:pic>
          <p:nvPicPr>
            <p:cNvPr id="14" name="object 14" descr="Une image contenant texte  Description générée automatiquement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45528" y="2916434"/>
              <a:ext cx="589935" cy="3743613"/>
            </a:xfrm>
            <a:prstGeom prst="rect">
              <a:avLst/>
            </a:prstGeom>
          </p:spPr>
        </p:pic>
        <p:pic>
          <p:nvPicPr>
            <p:cNvPr id="15" name="object 15" descr="Une image contenant dessin humoristique, robot  Description générée automatiquement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11803" y="3710914"/>
              <a:ext cx="484911" cy="2327529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223100" y="2061591"/>
            <a:ext cx="2412365" cy="87630"/>
            <a:chOff x="223100" y="2061591"/>
            <a:chExt cx="2412365" cy="87630"/>
          </a:xfrm>
        </p:grpSpPr>
        <p:sp>
          <p:nvSpPr>
            <p:cNvPr id="17" name="object 17"/>
            <p:cNvSpPr/>
            <p:nvPr/>
          </p:nvSpPr>
          <p:spPr>
            <a:xfrm>
              <a:off x="223100" y="2061591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61" y="0"/>
                  </a:moveTo>
                  <a:lnTo>
                    <a:pt x="43535" y="0"/>
                  </a:lnTo>
                  <a:lnTo>
                    <a:pt x="26593" y="3429"/>
                  </a:lnTo>
                  <a:lnTo>
                    <a:pt x="12750" y="12826"/>
                  </a:lnTo>
                  <a:lnTo>
                    <a:pt x="3428" y="26670"/>
                  </a:lnTo>
                  <a:lnTo>
                    <a:pt x="0" y="43561"/>
                  </a:lnTo>
                  <a:lnTo>
                    <a:pt x="3428" y="60579"/>
                  </a:lnTo>
                  <a:lnTo>
                    <a:pt x="12750" y="74422"/>
                  </a:lnTo>
                  <a:lnTo>
                    <a:pt x="26593" y="83693"/>
                  </a:lnTo>
                  <a:lnTo>
                    <a:pt x="43535" y="87122"/>
                  </a:lnTo>
                  <a:lnTo>
                    <a:pt x="2368461" y="87122"/>
                  </a:lnTo>
                  <a:lnTo>
                    <a:pt x="2385479" y="83693"/>
                  </a:lnTo>
                  <a:lnTo>
                    <a:pt x="2399322" y="74422"/>
                  </a:lnTo>
                  <a:lnTo>
                    <a:pt x="2408593" y="60579"/>
                  </a:lnTo>
                  <a:lnTo>
                    <a:pt x="2412022" y="43561"/>
                  </a:lnTo>
                  <a:lnTo>
                    <a:pt x="2408593" y="26670"/>
                  </a:lnTo>
                  <a:lnTo>
                    <a:pt x="2399322" y="12826"/>
                  </a:lnTo>
                  <a:lnTo>
                    <a:pt x="2385479" y="3429"/>
                  </a:lnTo>
                  <a:lnTo>
                    <a:pt x="2368461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41579" y="2073402"/>
              <a:ext cx="684530" cy="61594"/>
            </a:xfrm>
            <a:custGeom>
              <a:avLst/>
              <a:gdLst/>
              <a:ahLst/>
              <a:cxnLst/>
              <a:rect l="l" t="t" r="r" b="b"/>
              <a:pathLst>
                <a:path w="684530" h="61594">
                  <a:moveTo>
                    <a:pt x="660374" y="0"/>
                  </a:moveTo>
                  <a:lnTo>
                    <a:pt x="23596" y="0"/>
                  </a:lnTo>
                  <a:lnTo>
                    <a:pt x="14414" y="2412"/>
                  </a:lnTo>
                  <a:lnTo>
                    <a:pt x="6908" y="9017"/>
                  </a:lnTo>
                  <a:lnTo>
                    <a:pt x="1854" y="18669"/>
                  </a:lnTo>
                  <a:lnTo>
                    <a:pt x="0" y="30607"/>
                  </a:lnTo>
                  <a:lnTo>
                    <a:pt x="1854" y="42545"/>
                  </a:lnTo>
                  <a:lnTo>
                    <a:pt x="6908" y="52197"/>
                  </a:lnTo>
                  <a:lnTo>
                    <a:pt x="14414" y="58800"/>
                  </a:lnTo>
                  <a:lnTo>
                    <a:pt x="23596" y="61213"/>
                  </a:lnTo>
                  <a:lnTo>
                    <a:pt x="660374" y="61213"/>
                  </a:lnTo>
                  <a:lnTo>
                    <a:pt x="669556" y="58800"/>
                  </a:lnTo>
                  <a:lnTo>
                    <a:pt x="677049" y="52197"/>
                  </a:lnTo>
                  <a:lnTo>
                    <a:pt x="682117" y="42545"/>
                  </a:lnTo>
                  <a:lnTo>
                    <a:pt x="683971" y="30607"/>
                  </a:lnTo>
                  <a:lnTo>
                    <a:pt x="682117" y="18669"/>
                  </a:lnTo>
                  <a:lnTo>
                    <a:pt x="677049" y="9017"/>
                  </a:lnTo>
                  <a:lnTo>
                    <a:pt x="669556" y="2412"/>
                  </a:lnTo>
                  <a:lnTo>
                    <a:pt x="660374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223100" y="2331973"/>
            <a:ext cx="2412365" cy="86995"/>
            <a:chOff x="223100" y="2331973"/>
            <a:chExt cx="2412365" cy="86995"/>
          </a:xfrm>
        </p:grpSpPr>
        <p:sp>
          <p:nvSpPr>
            <p:cNvPr id="20" name="object 20"/>
            <p:cNvSpPr/>
            <p:nvPr/>
          </p:nvSpPr>
          <p:spPr>
            <a:xfrm>
              <a:off x="223100" y="2331973"/>
              <a:ext cx="2412365" cy="86995"/>
            </a:xfrm>
            <a:custGeom>
              <a:avLst/>
              <a:gdLst/>
              <a:ahLst/>
              <a:cxnLst/>
              <a:rect l="l" t="t" r="r" b="b"/>
              <a:pathLst>
                <a:path w="2412365" h="86994">
                  <a:moveTo>
                    <a:pt x="2368461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700"/>
                  </a:lnTo>
                  <a:lnTo>
                    <a:pt x="3428" y="26542"/>
                  </a:lnTo>
                  <a:lnTo>
                    <a:pt x="0" y="43561"/>
                  </a:lnTo>
                  <a:lnTo>
                    <a:pt x="3428" y="60451"/>
                  </a:lnTo>
                  <a:lnTo>
                    <a:pt x="12750" y="74295"/>
                  </a:lnTo>
                  <a:lnTo>
                    <a:pt x="26593" y="83692"/>
                  </a:lnTo>
                  <a:lnTo>
                    <a:pt x="43535" y="86995"/>
                  </a:lnTo>
                  <a:lnTo>
                    <a:pt x="2368461" y="86995"/>
                  </a:lnTo>
                  <a:lnTo>
                    <a:pt x="2385479" y="83692"/>
                  </a:lnTo>
                  <a:lnTo>
                    <a:pt x="2399322" y="74295"/>
                  </a:lnTo>
                  <a:lnTo>
                    <a:pt x="2408593" y="60451"/>
                  </a:lnTo>
                  <a:lnTo>
                    <a:pt x="2412022" y="43561"/>
                  </a:lnTo>
                  <a:lnTo>
                    <a:pt x="2408593" y="26542"/>
                  </a:lnTo>
                  <a:lnTo>
                    <a:pt x="2399322" y="12700"/>
                  </a:lnTo>
                  <a:lnTo>
                    <a:pt x="2385479" y="3428"/>
                  </a:lnTo>
                  <a:lnTo>
                    <a:pt x="2368461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41579" y="2344927"/>
              <a:ext cx="684530" cy="61594"/>
            </a:xfrm>
            <a:custGeom>
              <a:avLst/>
              <a:gdLst/>
              <a:ahLst/>
              <a:cxnLst/>
              <a:rect l="l" t="t" r="r" b="b"/>
              <a:pathLst>
                <a:path w="684530" h="61594">
                  <a:moveTo>
                    <a:pt x="660374" y="0"/>
                  </a:moveTo>
                  <a:lnTo>
                    <a:pt x="23596" y="0"/>
                  </a:lnTo>
                  <a:lnTo>
                    <a:pt x="14414" y="2412"/>
                  </a:lnTo>
                  <a:lnTo>
                    <a:pt x="6908" y="9017"/>
                  </a:lnTo>
                  <a:lnTo>
                    <a:pt x="1854" y="18669"/>
                  </a:lnTo>
                  <a:lnTo>
                    <a:pt x="0" y="30607"/>
                  </a:lnTo>
                  <a:lnTo>
                    <a:pt x="1854" y="42545"/>
                  </a:lnTo>
                  <a:lnTo>
                    <a:pt x="6908" y="52324"/>
                  </a:lnTo>
                  <a:lnTo>
                    <a:pt x="14414" y="58800"/>
                  </a:lnTo>
                  <a:lnTo>
                    <a:pt x="23596" y="61213"/>
                  </a:lnTo>
                  <a:lnTo>
                    <a:pt x="660374" y="61213"/>
                  </a:lnTo>
                  <a:lnTo>
                    <a:pt x="669556" y="58800"/>
                  </a:lnTo>
                  <a:lnTo>
                    <a:pt x="677049" y="52324"/>
                  </a:lnTo>
                  <a:lnTo>
                    <a:pt x="682117" y="42545"/>
                  </a:lnTo>
                  <a:lnTo>
                    <a:pt x="683971" y="30607"/>
                  </a:lnTo>
                  <a:lnTo>
                    <a:pt x="682117" y="18669"/>
                  </a:lnTo>
                  <a:lnTo>
                    <a:pt x="677049" y="9017"/>
                  </a:lnTo>
                  <a:lnTo>
                    <a:pt x="669556" y="2412"/>
                  </a:lnTo>
                  <a:lnTo>
                    <a:pt x="660374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1149502" y="2155697"/>
            <a:ext cx="5588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75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58520" y="2156840"/>
            <a:ext cx="24574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072132" y="2157221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82015" y="2426970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86992" y="2426970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044064" y="2426970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43027" y="2785363"/>
            <a:ext cx="93726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V Á Z Á N Í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000" spc="-10" dirty="0">
                <a:latin typeface="Verdana"/>
                <a:cs typeface="Verdana"/>
              </a:rPr>
              <a:t>FCKKK01</a:t>
            </a:r>
            <a:endParaRPr sz="10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000" spc="-25" dirty="0">
                <a:latin typeface="Verdana"/>
                <a:cs typeface="Verdana"/>
              </a:rPr>
              <a:t>KID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dirty="0">
                <a:latin typeface="Verdana"/>
                <a:cs typeface="Verdana"/>
              </a:rPr>
              <a:t>4</a:t>
            </a:r>
            <a:r>
              <a:rPr sz="1000" spc="-75" dirty="0">
                <a:latin typeface="Verdana"/>
                <a:cs typeface="Verdana"/>
              </a:rPr>
              <a:t> </a:t>
            </a:r>
            <a:r>
              <a:rPr sz="1000" spc="50" dirty="0">
                <a:latin typeface="Verdana"/>
                <a:cs typeface="Verdana"/>
              </a:rPr>
              <a:t>GW</a:t>
            </a:r>
            <a:r>
              <a:rPr sz="1000" spc="-70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B76</a:t>
            </a:r>
            <a:endParaRPr sz="10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000" spc="-10" dirty="0">
                <a:latin typeface="Verdana"/>
                <a:cs typeface="Verdana"/>
              </a:rPr>
              <a:t>BLACK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241985" y="2740786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5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5076571" y="1500631"/>
            <a:ext cx="10731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L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228913" y="1500631"/>
            <a:ext cx="159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5043296" y="148463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670417" y="1471041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8681973" y="1449467"/>
            <a:ext cx="2741295" cy="20839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3495" algn="just">
              <a:lnSpc>
                <a:spcPct val="100000"/>
              </a:lnSpc>
              <a:spcBef>
                <a:spcPts val="425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113146" y="2794395"/>
            <a:ext cx="1484630" cy="847027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525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  <a:p>
            <a:pPr marL="178435" indent="-165735">
              <a:lnSpc>
                <a:spcPct val="100000"/>
              </a:lnSpc>
              <a:spcBef>
                <a:spcPts val="46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60" dirty="0">
                <a:latin typeface="Verdana"/>
                <a:cs typeface="Verdana"/>
              </a:rPr>
              <a:t>HD</a:t>
            </a:r>
            <a:r>
              <a:rPr sz="1050" spc="-11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core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-10" dirty="0">
                <a:latin typeface="Verdana"/>
                <a:cs typeface="Verdana"/>
              </a:rPr>
              <a:t>Fiberglass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Cap</a:t>
            </a:r>
            <a:r>
              <a:rPr sz="1050" spc="-3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sidewalls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5064759" y="4295521"/>
            <a:ext cx="2817495" cy="10795"/>
          </a:xfrm>
          <a:custGeom>
            <a:avLst/>
            <a:gdLst/>
            <a:ahLst/>
            <a:cxnLst/>
            <a:rect l="l" t="t" r="r" b="b"/>
            <a:pathLst>
              <a:path w="2817495" h="10795">
                <a:moveTo>
                  <a:pt x="0" y="0"/>
                </a:moveTo>
                <a:lnTo>
                  <a:pt x="2817114" y="10667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675878" y="51054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8691498" y="5079366"/>
            <a:ext cx="1866264" cy="407034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9685">
              <a:lnSpc>
                <a:spcPct val="100000"/>
              </a:lnSpc>
              <a:spcBef>
                <a:spcPts val="355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lang="cs-CZ" sz="1050" dirty="0">
                <a:latin typeface="Verdana"/>
                <a:cs typeface="Verdana"/>
              </a:rPr>
              <a:t>Nejmenší začínající lyžaři</a:t>
            </a:r>
          </a:p>
        </p:txBody>
      </p:sp>
      <p:sp>
        <p:nvSpPr>
          <p:cNvPr id="39" name="object 39"/>
          <p:cNvSpPr/>
          <p:nvPr/>
        </p:nvSpPr>
        <p:spPr>
          <a:xfrm>
            <a:off x="8692006" y="55626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8714993" y="5563870"/>
            <a:ext cx="2053589" cy="1009251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465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Jistá ovladatelnost</a:t>
            </a: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-10" dirty="0">
                <a:latin typeface="Verdana"/>
                <a:cs typeface="Verdana"/>
              </a:rPr>
              <a:t>Všestranné</a:t>
            </a: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-20" dirty="0">
                <a:latin typeface="Verdana"/>
                <a:cs typeface="Verdana"/>
              </a:rPr>
              <a:t>Snadné a intuitivní první obloučky   </a:t>
            </a:r>
          </a:p>
        </p:txBody>
      </p:sp>
      <p:pic>
        <p:nvPicPr>
          <p:cNvPr id="41" name="object 4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82889" y="4421166"/>
            <a:ext cx="390088" cy="389913"/>
          </a:xfrm>
          <a:prstGeom prst="rect">
            <a:avLst/>
          </a:prstGeom>
        </p:spPr>
      </p:pic>
      <p:sp>
        <p:nvSpPr>
          <p:cNvPr id="42" name="object 42"/>
          <p:cNvSpPr txBox="1"/>
          <p:nvPr/>
        </p:nvSpPr>
        <p:spPr>
          <a:xfrm>
            <a:off x="6661784" y="3059048"/>
            <a:ext cx="111823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All</a:t>
            </a:r>
            <a:r>
              <a:rPr sz="1050" spc="-6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trail</a:t>
            </a:r>
            <a:r>
              <a:rPr sz="1050" spc="-8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661784" y="3635120"/>
            <a:ext cx="118491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All</a:t>
            </a:r>
            <a:r>
              <a:rPr sz="1050" spc="-6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trail</a:t>
            </a:r>
            <a:r>
              <a:rPr sz="1050" spc="-7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pic>
        <p:nvPicPr>
          <p:cNvPr id="44" name="object 4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739309" y="3344062"/>
            <a:ext cx="918733" cy="167355"/>
          </a:xfrm>
          <a:prstGeom prst="rect">
            <a:avLst/>
          </a:prstGeom>
        </p:spPr>
      </p:pic>
      <p:pic>
        <p:nvPicPr>
          <p:cNvPr id="45" name="object 45" descr="Une image contenant flèche  Description générée automatiquement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670675" y="3800005"/>
            <a:ext cx="1148372" cy="450430"/>
          </a:xfrm>
          <a:prstGeom prst="rect">
            <a:avLst/>
          </a:prstGeom>
        </p:spPr>
      </p:pic>
      <p:sp>
        <p:nvSpPr>
          <p:cNvPr id="46" name="object 46"/>
          <p:cNvSpPr txBox="1"/>
          <p:nvPr/>
        </p:nvSpPr>
        <p:spPr>
          <a:xfrm>
            <a:off x="5070094" y="4268887"/>
            <a:ext cx="2329180" cy="787394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459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395"/>
              </a:spcBef>
              <a:buFont typeface="Tahoma"/>
              <a:buChar char="►"/>
              <a:tabLst>
                <a:tab pos="177800" algn="l"/>
              </a:tabLst>
            </a:pPr>
            <a:r>
              <a:rPr sz="1050" dirty="0">
                <a:latin typeface="Verdana"/>
                <a:cs typeface="Verdana"/>
              </a:rPr>
              <a:t>Made in</a:t>
            </a:r>
            <a:r>
              <a:rPr sz="1050" spc="1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Slovenia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pl-PL" sz="1050" spc="10" dirty="0">
                <a:latin typeface="Verdana"/>
                <a:cs typeface="Verdana"/>
              </a:rPr>
              <a:t>Výroba i zdroje materiálů z Evropy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48" name="TextovéPole 47">
            <a:extLst>
              <a:ext uri="{FF2B5EF4-FFF2-40B4-BE49-F238E27FC236}">
                <a16:creationId xmlns:a16="http://schemas.microsoft.com/office/drawing/2014/main" id="{640027D4-F7FB-122B-E9B7-3EA983E2F348}"/>
              </a:ext>
            </a:extLst>
          </p:cNvPr>
          <p:cNvSpPr txBox="1"/>
          <p:nvPr/>
        </p:nvSpPr>
        <p:spPr>
          <a:xfrm>
            <a:off x="8714992" y="2136339"/>
            <a:ext cx="256260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175">
              <a:lnSpc>
                <a:spcPts val="1230"/>
              </a:lnSpc>
            </a:pPr>
            <a:r>
              <a:rPr lang="cs-CZ" sz="1050" spc="-20" dirty="0">
                <a:solidFill>
                  <a:schemeClr val="tx1"/>
                </a:solidFill>
                <a:latin typeface="Verdana"/>
                <a:ea typeface="+mn-ea"/>
              </a:rPr>
              <a:t>Díky lyžím EXPERIENCE KID jsou první obloučky pro malé děti jednodušší. Jsou vhodné zejména do půjčoven. Tradiční průhyb, Rocker na špičce, juniorský </a:t>
            </a:r>
            <a:r>
              <a:rPr lang="cs-CZ" sz="1050" spc="-20" dirty="0" err="1">
                <a:solidFill>
                  <a:schemeClr val="tx1"/>
                </a:solidFill>
                <a:latin typeface="Verdana"/>
                <a:ea typeface="+mn-ea"/>
              </a:rPr>
              <a:t>flex</a:t>
            </a:r>
            <a:r>
              <a:rPr lang="cs-CZ" sz="1050" spc="-20" dirty="0">
                <a:solidFill>
                  <a:schemeClr val="tx1"/>
                </a:solidFill>
                <a:latin typeface="Verdana"/>
                <a:ea typeface="+mn-ea"/>
              </a:rPr>
              <a:t> a Cap konstrukce s HD </a:t>
            </a:r>
            <a:r>
              <a:rPr lang="cs-CZ" sz="1050" spc="-20" dirty="0" err="1">
                <a:solidFill>
                  <a:schemeClr val="tx1"/>
                </a:solidFill>
                <a:latin typeface="Verdana"/>
                <a:ea typeface="+mn-ea"/>
              </a:rPr>
              <a:t>Microcell</a:t>
            </a:r>
            <a:r>
              <a:rPr lang="cs-CZ" sz="1050" spc="-20" dirty="0">
                <a:solidFill>
                  <a:schemeClr val="tx1"/>
                </a:solidFill>
                <a:latin typeface="Verdana"/>
                <a:ea typeface="+mn-ea"/>
              </a:rPr>
              <a:t> jádrem vyztuženým skelnými vlákny umožní lyžování za všech podmínek, díky čemuž je výuka lyžování intuitivnější a zlepšení se dostaví dříve. Nízkou hmotnost setu přináší i lehké vázání Team 4,  které je již namontováno a lze ho snadno nastavit  bez použití nářadí.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8520" y="636219"/>
            <a:ext cx="1163955" cy="21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-90" dirty="0">
                <a:solidFill>
                  <a:srgbClr val="292729"/>
                </a:solidFill>
                <a:latin typeface="Verdana"/>
                <a:cs typeface="Verdana"/>
              </a:rPr>
              <a:t>26-</a:t>
            </a:r>
            <a:r>
              <a:rPr sz="1250" spc="-80" dirty="0">
                <a:solidFill>
                  <a:srgbClr val="292729"/>
                </a:solidFill>
                <a:latin typeface="Verdana"/>
                <a:cs typeface="Verdana"/>
              </a:rPr>
              <a:t>27</a:t>
            </a:r>
            <a:r>
              <a:rPr sz="1250" spc="-95" dirty="0">
                <a:solidFill>
                  <a:srgbClr val="292729"/>
                </a:solidFill>
                <a:latin typeface="Verdana"/>
                <a:cs typeface="Verdana"/>
              </a:rPr>
              <a:t> </a:t>
            </a:r>
            <a:r>
              <a:rPr sz="1250" spc="-10" dirty="0">
                <a:solidFill>
                  <a:srgbClr val="292729"/>
                </a:solidFill>
                <a:latin typeface="Verdana"/>
                <a:cs typeface="Verdana"/>
              </a:rPr>
              <a:t>SAVAGE</a:t>
            </a:r>
            <a:endParaRPr sz="1250" dirty="0">
              <a:latin typeface="Verdana"/>
              <a:cs typeface="Verdana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458520" y="807465"/>
            <a:ext cx="303847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solidFill>
                  <a:srgbClr val="292729"/>
                </a:solidFill>
              </a:rPr>
              <a:t>S</a:t>
            </a:r>
            <a:r>
              <a:rPr sz="3000" spc="-254" dirty="0">
                <a:solidFill>
                  <a:srgbClr val="292729"/>
                </a:solidFill>
              </a:rPr>
              <a:t> </a:t>
            </a:r>
            <a:r>
              <a:rPr sz="3000" spc="125" dirty="0">
                <a:solidFill>
                  <a:srgbClr val="292729"/>
                </a:solidFill>
              </a:rPr>
              <a:t>K</a:t>
            </a:r>
            <a:r>
              <a:rPr sz="3000" spc="-260" dirty="0">
                <a:solidFill>
                  <a:srgbClr val="292729"/>
                </a:solidFill>
              </a:rPr>
              <a:t> </a:t>
            </a:r>
            <a:r>
              <a:rPr sz="3000" spc="-480" dirty="0">
                <a:solidFill>
                  <a:srgbClr val="292729"/>
                </a:solidFill>
              </a:rPr>
              <a:t>I</a:t>
            </a:r>
            <a:r>
              <a:rPr sz="3000" spc="175" dirty="0">
                <a:solidFill>
                  <a:srgbClr val="292729"/>
                </a:solidFill>
              </a:rPr>
              <a:t>  </a:t>
            </a:r>
            <a:r>
              <a:rPr sz="3000" spc="180" dirty="0">
                <a:solidFill>
                  <a:srgbClr val="292729"/>
                </a:solidFill>
              </a:rPr>
              <a:t>D</a:t>
            </a:r>
            <a:r>
              <a:rPr sz="3000" spc="-254" dirty="0">
                <a:solidFill>
                  <a:srgbClr val="292729"/>
                </a:solidFill>
              </a:rPr>
              <a:t> </a:t>
            </a:r>
            <a:r>
              <a:rPr sz="3000" spc="145" dirty="0">
                <a:solidFill>
                  <a:srgbClr val="292729"/>
                </a:solidFill>
              </a:rPr>
              <a:t>E</a:t>
            </a:r>
            <a:r>
              <a:rPr sz="3000" spc="-254" dirty="0">
                <a:solidFill>
                  <a:srgbClr val="292729"/>
                </a:solidFill>
              </a:rPr>
              <a:t> </a:t>
            </a:r>
            <a:r>
              <a:rPr sz="3000" dirty="0">
                <a:solidFill>
                  <a:srgbClr val="292729"/>
                </a:solidFill>
              </a:rPr>
              <a:t>S</a:t>
            </a:r>
            <a:r>
              <a:rPr sz="3000" spc="-254" dirty="0">
                <a:solidFill>
                  <a:srgbClr val="292729"/>
                </a:solidFill>
              </a:rPr>
              <a:t> </a:t>
            </a:r>
            <a:r>
              <a:rPr sz="3000" spc="-480" dirty="0">
                <a:solidFill>
                  <a:srgbClr val="292729"/>
                </a:solidFill>
              </a:rPr>
              <a:t>I</a:t>
            </a:r>
            <a:r>
              <a:rPr sz="3000" spc="-260" dirty="0">
                <a:solidFill>
                  <a:srgbClr val="292729"/>
                </a:solidFill>
              </a:rPr>
              <a:t> </a:t>
            </a:r>
            <a:r>
              <a:rPr sz="3000" spc="65" dirty="0">
                <a:solidFill>
                  <a:srgbClr val="292729"/>
                </a:solidFill>
              </a:rPr>
              <a:t>G</a:t>
            </a:r>
            <a:r>
              <a:rPr sz="3000" spc="-250" dirty="0">
                <a:solidFill>
                  <a:srgbClr val="292729"/>
                </a:solidFill>
              </a:rPr>
              <a:t> </a:t>
            </a:r>
            <a:r>
              <a:rPr sz="3000" spc="40" dirty="0">
                <a:solidFill>
                  <a:srgbClr val="292729"/>
                </a:solidFill>
              </a:rPr>
              <a:t>N</a:t>
            </a:r>
            <a:endParaRPr sz="3000"/>
          </a:p>
        </p:txBody>
      </p:sp>
      <p:sp>
        <p:nvSpPr>
          <p:cNvPr id="4" name="object 4"/>
          <p:cNvSpPr txBox="1"/>
          <p:nvPr/>
        </p:nvSpPr>
        <p:spPr>
          <a:xfrm>
            <a:off x="33019" y="1700529"/>
            <a:ext cx="11938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FCFBFF"/>
                </a:solidFill>
                <a:latin typeface="Tahoma"/>
                <a:cs typeface="Tahoma"/>
              </a:rPr>
              <a:t>•</a:t>
            </a:r>
            <a:r>
              <a:rPr sz="900" b="1" spc="-25" dirty="0">
                <a:solidFill>
                  <a:srgbClr val="FCFBFF"/>
                </a:solidFill>
                <a:latin typeface="Arial"/>
                <a:cs typeface="Arial"/>
              </a:rPr>
              <a:t>"</a:t>
            </a:r>
            <a:endParaRPr sz="900">
              <a:latin typeface="Arial"/>
              <a:cs typeface="Arial"/>
            </a:endParaRPr>
          </a:p>
        </p:txBody>
      </p:sp>
      <p:pic>
        <p:nvPicPr>
          <p:cNvPr id="5" name="object 5" descr="Une image contenant dessin, art, croquis, Graphique  Le contenu généré par l’IA peut être incorrect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59585" y="918413"/>
            <a:ext cx="1115695" cy="5384800"/>
            <a:chOff x="2259585" y="918413"/>
            <a:chExt cx="1115695" cy="5384800"/>
          </a:xfrm>
        </p:grpSpPr>
        <p:pic>
          <p:nvPicPr>
            <p:cNvPr id="3" name="object 3" descr="Une image contenant croquis, dessin, art  Le contenu généré par l’IA peut être incorrect.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59585" y="972138"/>
              <a:ext cx="524647" cy="5265653"/>
            </a:xfrm>
            <a:prstGeom prst="rect">
              <a:avLst/>
            </a:prstGeom>
          </p:spPr>
        </p:pic>
        <p:pic>
          <p:nvPicPr>
            <p:cNvPr id="4" name="object 4" descr="Une image contenant croquis, dessin, art  Le contenu généré par l’IA peut être incorrect.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62757" y="918413"/>
              <a:ext cx="612089" cy="5384292"/>
            </a:xfrm>
            <a:prstGeom prst="rect">
              <a:avLst/>
            </a:prstGeom>
          </p:spPr>
        </p:pic>
        <p:pic>
          <p:nvPicPr>
            <p:cNvPr id="5" name="object 5" descr="Une image contenant habits, vêtement de protection  Le contenu généré par l’IA peut être incorrect.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12415" y="3094609"/>
              <a:ext cx="415239" cy="1719072"/>
            </a:xfrm>
            <a:prstGeom prst="rect">
              <a:avLst/>
            </a:prstGeom>
          </p:spPr>
        </p:pic>
        <p:pic>
          <p:nvPicPr>
            <p:cNvPr id="6" name="object 6" descr="Une image contenant habits, vêtement de protection  Le contenu généré par l’IA peut être incorrect.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77565" y="3099308"/>
              <a:ext cx="415239" cy="1719072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7806690" y="864908"/>
            <a:ext cx="1004569" cy="5438140"/>
            <a:chOff x="7806690" y="864908"/>
            <a:chExt cx="1004569" cy="543814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06690" y="864908"/>
              <a:ext cx="1004227" cy="5438140"/>
            </a:xfrm>
            <a:prstGeom prst="rect">
              <a:avLst/>
            </a:prstGeom>
          </p:spPr>
        </p:pic>
        <p:pic>
          <p:nvPicPr>
            <p:cNvPr id="9" name="object 9" descr="Une image contenant habits, vêtement de protection  Le contenu généré par l’IA peut être incorrect.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25816" y="3080130"/>
              <a:ext cx="354685" cy="1653921"/>
            </a:xfrm>
            <a:prstGeom prst="rect">
              <a:avLst/>
            </a:prstGeom>
          </p:spPr>
        </p:pic>
        <p:pic>
          <p:nvPicPr>
            <p:cNvPr id="10" name="object 10" descr="Une image contenant habits, vêtement de protection  Le contenu généré par l’IA peut être incorrect.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83270" y="3099816"/>
              <a:ext cx="354685" cy="1653920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7913878" y="6281420"/>
            <a:ext cx="1713230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solidFill>
                  <a:srgbClr val="292729"/>
                </a:solidFill>
                <a:latin typeface="Tahoma"/>
                <a:cs typeface="Tahoma"/>
              </a:rPr>
              <a:t>SAVAGE</a:t>
            </a:r>
            <a:r>
              <a:rPr sz="1000" b="1" spc="275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000" b="1" spc="-10" dirty="0">
                <a:solidFill>
                  <a:srgbClr val="292729"/>
                </a:solidFill>
                <a:latin typeface="Tahoma"/>
                <a:cs typeface="Tahoma"/>
              </a:rPr>
              <a:t>PISTE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000" spc="-20" dirty="0">
                <a:solidFill>
                  <a:srgbClr val="292729"/>
                </a:solidFill>
                <a:latin typeface="Verdana"/>
                <a:cs typeface="Verdana"/>
              </a:rPr>
              <a:t>SD</a:t>
            </a:r>
            <a:r>
              <a:rPr sz="1000" spc="-55" dirty="0">
                <a:solidFill>
                  <a:srgbClr val="292729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292729"/>
                </a:solidFill>
                <a:latin typeface="Verdana"/>
                <a:cs typeface="Verdana"/>
              </a:rPr>
              <a:t>STRUCTURE</a:t>
            </a:r>
            <a:r>
              <a:rPr sz="1000" spc="-55" dirty="0">
                <a:solidFill>
                  <a:srgbClr val="292729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292729"/>
                </a:solidFill>
                <a:latin typeface="Verdana"/>
                <a:cs typeface="Verdana"/>
              </a:rPr>
              <a:t>(HERO</a:t>
            </a:r>
            <a:r>
              <a:rPr sz="1000" spc="-40" dirty="0">
                <a:solidFill>
                  <a:srgbClr val="292729"/>
                </a:solidFill>
                <a:latin typeface="Verdana"/>
                <a:cs typeface="Verdana"/>
              </a:rPr>
              <a:t> ST)</a:t>
            </a:r>
            <a:endParaRPr sz="10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000" dirty="0">
                <a:solidFill>
                  <a:srgbClr val="292729"/>
                </a:solidFill>
                <a:latin typeface="Verdana"/>
                <a:cs typeface="Verdana"/>
              </a:rPr>
              <a:t>K</a:t>
            </a:r>
            <a:r>
              <a:rPr sz="1000" spc="-45" dirty="0">
                <a:solidFill>
                  <a:srgbClr val="292729"/>
                </a:solidFill>
                <a:latin typeface="Verdana"/>
                <a:cs typeface="Verdana"/>
              </a:rPr>
              <a:t> </a:t>
            </a:r>
            <a:r>
              <a:rPr sz="1000" spc="-20" dirty="0">
                <a:solidFill>
                  <a:srgbClr val="292729"/>
                </a:solidFill>
                <a:latin typeface="Verdana"/>
                <a:cs typeface="Verdana"/>
              </a:rPr>
              <a:t>NX12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42235" y="6315557"/>
            <a:ext cx="1882139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solidFill>
                  <a:srgbClr val="292729"/>
                </a:solidFill>
                <a:latin typeface="Tahoma"/>
                <a:cs typeface="Tahoma"/>
              </a:rPr>
              <a:t>SAVAGE</a:t>
            </a:r>
            <a:r>
              <a:rPr sz="1000" b="1" spc="190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92729"/>
                </a:solidFill>
                <a:latin typeface="Tahoma"/>
                <a:cs typeface="Tahoma"/>
              </a:rPr>
              <a:t>ALL</a:t>
            </a:r>
            <a:r>
              <a:rPr sz="1000" b="1" spc="190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000" b="1" spc="-10" dirty="0">
                <a:solidFill>
                  <a:srgbClr val="292729"/>
                </a:solidFill>
                <a:latin typeface="Tahoma"/>
                <a:cs typeface="Tahoma"/>
              </a:rPr>
              <a:t>MOUNTAIN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000" dirty="0">
                <a:solidFill>
                  <a:srgbClr val="292729"/>
                </a:solidFill>
                <a:latin typeface="Verdana"/>
                <a:cs typeface="Verdana"/>
              </a:rPr>
              <a:t>FV</a:t>
            </a:r>
            <a:r>
              <a:rPr sz="1000" spc="-65" dirty="0">
                <a:solidFill>
                  <a:srgbClr val="292729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292729"/>
                </a:solidFill>
                <a:latin typeface="Verdana"/>
                <a:cs typeface="Verdana"/>
              </a:rPr>
              <a:t>STRUCTURE</a:t>
            </a:r>
            <a:r>
              <a:rPr sz="1000" spc="-50" dirty="0">
                <a:solidFill>
                  <a:srgbClr val="292729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292729"/>
                </a:solidFill>
                <a:latin typeface="Verdana"/>
                <a:cs typeface="Verdana"/>
              </a:rPr>
              <a:t>(ARCADE</a:t>
            </a:r>
            <a:r>
              <a:rPr sz="1000" spc="-70" dirty="0">
                <a:solidFill>
                  <a:srgbClr val="292729"/>
                </a:solidFill>
                <a:latin typeface="Verdana"/>
                <a:cs typeface="Verdana"/>
              </a:rPr>
              <a:t> </a:t>
            </a:r>
            <a:r>
              <a:rPr sz="1000" spc="-25" dirty="0">
                <a:solidFill>
                  <a:srgbClr val="292729"/>
                </a:solidFill>
                <a:latin typeface="Verdana"/>
                <a:cs typeface="Verdana"/>
              </a:rPr>
              <a:t>84)</a:t>
            </a:r>
            <a:endParaRPr sz="10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000" dirty="0">
                <a:solidFill>
                  <a:srgbClr val="292729"/>
                </a:solidFill>
                <a:latin typeface="Verdana"/>
                <a:cs typeface="Verdana"/>
              </a:rPr>
              <a:t>K</a:t>
            </a:r>
            <a:r>
              <a:rPr sz="1000" spc="-95" dirty="0">
                <a:solidFill>
                  <a:srgbClr val="292729"/>
                </a:solidFill>
                <a:latin typeface="Verdana"/>
                <a:cs typeface="Verdana"/>
              </a:rPr>
              <a:t> </a:t>
            </a:r>
            <a:r>
              <a:rPr sz="1000" spc="-20" dirty="0">
                <a:solidFill>
                  <a:srgbClr val="292729"/>
                </a:solidFill>
                <a:latin typeface="Verdana"/>
                <a:cs typeface="Verdana"/>
              </a:rPr>
              <a:t>NX12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35991" y="279907"/>
            <a:ext cx="690880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50" spc="-10" dirty="0">
                <a:solidFill>
                  <a:srgbClr val="292729"/>
                </a:solidFill>
                <a:latin typeface="Verdana"/>
                <a:cs typeface="Verdana"/>
              </a:rPr>
              <a:t>SAVAGE</a:t>
            </a:r>
            <a:endParaRPr sz="1250" dirty="0">
              <a:latin typeface="Verdana"/>
              <a:cs typeface="Verdana"/>
            </a:endParaRPr>
          </a:p>
        </p:txBody>
      </p:sp>
      <p:sp>
        <p:nvSpPr>
          <p:cNvPr id="14" name="object 14" descr="$PPTXTitle"/>
          <p:cNvSpPr txBox="1">
            <a:spLocks noGrp="1"/>
          </p:cNvSpPr>
          <p:nvPr>
            <p:ph type="title"/>
          </p:nvPr>
        </p:nvSpPr>
        <p:spPr>
          <a:xfrm>
            <a:off x="335991" y="459740"/>
            <a:ext cx="209042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solidFill>
                  <a:srgbClr val="292729"/>
                </a:solidFill>
              </a:rPr>
              <a:t>R</a:t>
            </a:r>
            <a:r>
              <a:rPr sz="3000" spc="375" dirty="0">
                <a:solidFill>
                  <a:srgbClr val="292729"/>
                </a:solidFill>
              </a:rPr>
              <a:t> </a:t>
            </a:r>
            <a:r>
              <a:rPr sz="3000" spc="245" dirty="0">
                <a:solidFill>
                  <a:srgbClr val="292729"/>
                </a:solidFill>
              </a:rPr>
              <a:t>A</a:t>
            </a:r>
            <a:r>
              <a:rPr sz="3000" spc="380" dirty="0">
                <a:solidFill>
                  <a:srgbClr val="292729"/>
                </a:solidFill>
              </a:rPr>
              <a:t> </a:t>
            </a:r>
            <a:r>
              <a:rPr sz="3000" spc="90" dirty="0">
                <a:solidFill>
                  <a:srgbClr val="292729"/>
                </a:solidFill>
              </a:rPr>
              <a:t>N</a:t>
            </a:r>
            <a:r>
              <a:rPr sz="3000" spc="375" dirty="0">
                <a:solidFill>
                  <a:srgbClr val="292729"/>
                </a:solidFill>
              </a:rPr>
              <a:t> </a:t>
            </a:r>
            <a:r>
              <a:rPr sz="3000" spc="65" dirty="0">
                <a:solidFill>
                  <a:srgbClr val="292729"/>
                </a:solidFill>
              </a:rPr>
              <a:t>G</a:t>
            </a:r>
            <a:r>
              <a:rPr sz="3000" spc="375" dirty="0">
                <a:solidFill>
                  <a:srgbClr val="292729"/>
                </a:solidFill>
              </a:rPr>
              <a:t> </a:t>
            </a:r>
            <a:r>
              <a:rPr sz="3000" spc="95" dirty="0">
                <a:solidFill>
                  <a:srgbClr val="292729"/>
                </a:solidFill>
              </a:rPr>
              <a:t>E</a:t>
            </a:r>
            <a:endParaRPr sz="3000"/>
          </a:p>
        </p:txBody>
      </p:sp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991353" y="838415"/>
            <a:ext cx="1221422" cy="5490464"/>
          </a:xfrm>
          <a:prstGeom prst="rect">
            <a:avLst/>
          </a:prstGeom>
        </p:spPr>
      </p:pic>
      <p:pic>
        <p:nvPicPr>
          <p:cNvPr id="16" name="object 16" descr="Une image contenant mode, art  Le contenu généré par l’IA peut être incorrect.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289172" y="1369758"/>
            <a:ext cx="645045" cy="4978272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5437759" y="6315557"/>
            <a:ext cx="95885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solidFill>
                  <a:srgbClr val="292729"/>
                </a:solidFill>
                <a:latin typeface="Tahoma"/>
                <a:cs typeface="Tahoma"/>
              </a:rPr>
              <a:t>SAVAGE</a:t>
            </a:r>
            <a:r>
              <a:rPr sz="1000" b="1" spc="275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000" b="1" spc="-20" dirty="0">
                <a:solidFill>
                  <a:srgbClr val="292729"/>
                </a:solidFill>
                <a:latin typeface="Tahoma"/>
                <a:cs typeface="Tahoma"/>
              </a:rPr>
              <a:t>FREE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000" b="1" spc="10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000" spc="40" dirty="0">
                <a:solidFill>
                  <a:srgbClr val="292729"/>
                </a:solidFill>
                <a:latin typeface="Verdana"/>
                <a:cs typeface="Verdana"/>
              </a:rPr>
              <a:t>OPEN</a:t>
            </a:r>
            <a:endParaRPr sz="1000" dirty="0">
              <a:latin typeface="Verdana"/>
              <a:cs typeface="Verdana"/>
            </a:endParaRPr>
          </a:p>
        </p:txBody>
      </p:sp>
      <p:pic>
        <p:nvPicPr>
          <p:cNvPr id="18" name="object 18" descr="Une image contenant croquis, dessin, art  Le contenu généré par l’IA peut être incorrect.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267322" y="1362087"/>
            <a:ext cx="474179" cy="4978273"/>
          </a:xfrm>
          <a:prstGeom prst="rect">
            <a:avLst/>
          </a:prstGeom>
        </p:spPr>
      </p:pic>
      <p:pic>
        <p:nvPicPr>
          <p:cNvPr id="19" name="object 19" descr="Une image contenant dessin, croquis, art, mode  Le contenu généré par l’IA peut être incorrect.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763507" y="1420622"/>
            <a:ext cx="522300" cy="4893183"/>
          </a:xfrm>
          <a:prstGeom prst="rect">
            <a:avLst/>
          </a:prstGeom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230752" y="-3"/>
            <a:ext cx="1276985" cy="6858000"/>
            <a:chOff x="3230752" y="-3"/>
            <a:chExt cx="127698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30752" y="-3"/>
              <a:ext cx="1276667" cy="6858000"/>
            </a:xfrm>
            <a:prstGeom prst="rect">
              <a:avLst/>
            </a:prstGeom>
          </p:spPr>
        </p:pic>
        <p:pic>
          <p:nvPicPr>
            <p:cNvPr id="4" name="object 4" descr="Une image contenant habits, vêtement de protection  Le contenu généré par l’IA peut être incorrect.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82136" y="2812160"/>
              <a:ext cx="450951" cy="2102866"/>
            </a:xfrm>
            <a:prstGeom prst="rect">
              <a:avLst/>
            </a:prstGeom>
          </p:spPr>
        </p:pic>
        <p:pic>
          <p:nvPicPr>
            <p:cNvPr id="5" name="object 5" descr="Une image contenant habits, vêtement de protection  Le contenu généré par l’IA peut être incorrect.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63797" y="2837179"/>
              <a:ext cx="450951" cy="2102866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5127497" y="3718077"/>
            <a:ext cx="1264285" cy="9861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7800" marR="234315" indent="-165735">
              <a:lnSpc>
                <a:spcPct val="120000"/>
              </a:lnSpc>
              <a:spcBef>
                <a:spcPts val="95"/>
              </a:spcBef>
              <a:buFont typeface="Times New Roman"/>
              <a:buChar char="►"/>
              <a:tabLst>
                <a:tab pos="198120" algn="l"/>
              </a:tabLst>
            </a:pPr>
            <a:r>
              <a:rPr sz="1050" dirty="0">
                <a:latin typeface="Verdana"/>
                <a:cs typeface="Verdana"/>
              </a:rPr>
              <a:t>Poplar</a:t>
            </a:r>
            <a:r>
              <a:rPr sz="1050" spc="65" dirty="0">
                <a:latin typeface="Verdana"/>
                <a:cs typeface="Verdana"/>
              </a:rPr>
              <a:t> </a:t>
            </a:r>
            <a:r>
              <a:rPr sz="1050" spc="35" dirty="0">
                <a:latin typeface="Verdana"/>
                <a:cs typeface="Verdana"/>
              </a:rPr>
              <a:t>PEFC 	</a:t>
            </a:r>
            <a:r>
              <a:rPr sz="1050" spc="-10" dirty="0">
                <a:latin typeface="Verdana"/>
                <a:cs typeface="Verdana"/>
              </a:rPr>
              <a:t>Woodcore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lang="cs-CZ" sz="1050" spc="30" dirty="0">
                <a:latin typeface="Verdana"/>
                <a:cs typeface="Verdana"/>
              </a:rPr>
              <a:t>Full </a:t>
            </a:r>
            <a:r>
              <a:rPr lang="cs-CZ" sz="1050" spc="30" dirty="0" err="1">
                <a:latin typeface="Verdana"/>
                <a:cs typeface="Verdana"/>
              </a:rPr>
              <a:t>titanal</a:t>
            </a:r>
            <a:r>
              <a:rPr lang="cs-CZ" sz="1050" spc="30" dirty="0">
                <a:latin typeface="Verdana"/>
                <a:cs typeface="Verdana"/>
              </a:rPr>
              <a:t> </a:t>
            </a:r>
            <a:endParaRPr sz="1050" dirty="0">
              <a:latin typeface="Verdana"/>
              <a:cs typeface="Verdana"/>
            </a:endParaRPr>
          </a:p>
          <a:p>
            <a:pPr marL="177800" marR="5080" indent="-165735">
              <a:lnSpc>
                <a:spcPct val="120000"/>
              </a:lnSpc>
              <a:buFont typeface="Times New Roman"/>
              <a:buChar char="►"/>
              <a:tabLst>
                <a:tab pos="186055" algn="l"/>
              </a:tabLst>
            </a:pPr>
            <a:r>
              <a:rPr sz="1050" dirty="0">
                <a:latin typeface="Verdana"/>
                <a:cs typeface="Verdana"/>
              </a:rPr>
              <a:t>Rectangular</a:t>
            </a:r>
            <a:r>
              <a:rPr sz="1050" spc="10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full 	</a:t>
            </a:r>
            <a:r>
              <a:rPr sz="1050" spc="-10" dirty="0">
                <a:latin typeface="Verdana"/>
                <a:cs typeface="Verdana"/>
              </a:rPr>
              <a:t>sidewall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75297" y="3749166"/>
            <a:ext cx="85979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Tip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75297" y="4279213"/>
            <a:ext cx="1398270" cy="1873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9070" indent="-166370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9070" algn="l"/>
              </a:tabLst>
            </a:pPr>
            <a:r>
              <a:rPr sz="1050" dirty="0">
                <a:latin typeface="Verdana"/>
                <a:cs typeface="Verdana"/>
              </a:rPr>
              <a:t>Predictive</a:t>
            </a:r>
            <a:r>
              <a:rPr sz="1050" spc="5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64128" y="4018273"/>
            <a:ext cx="909407" cy="16565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237236" y="241807"/>
            <a:ext cx="1696720" cy="1093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95"/>
              </a:lnSpc>
              <a:spcBef>
                <a:spcPts val="100"/>
              </a:spcBef>
            </a:pPr>
            <a:r>
              <a:rPr sz="1100" spc="80" dirty="0">
                <a:solidFill>
                  <a:srgbClr val="7E7E7E"/>
                </a:solidFill>
                <a:latin typeface="Verdana"/>
                <a:cs typeface="Verdana"/>
              </a:rPr>
              <a:t>WOMEN</a:t>
            </a:r>
            <a:r>
              <a:rPr sz="1100" spc="-9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0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10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80" dirty="0">
                <a:solidFill>
                  <a:srgbClr val="7E7E7E"/>
                </a:solidFill>
                <a:latin typeface="Verdana"/>
                <a:cs typeface="Verdana"/>
              </a:rPr>
              <a:t>-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PISTE</a:t>
            </a:r>
            <a:endParaRPr sz="1100">
              <a:latin typeface="Verdana"/>
              <a:cs typeface="Verdana"/>
            </a:endParaRPr>
          </a:p>
          <a:p>
            <a:pPr marL="12700">
              <a:lnSpc>
                <a:spcPts val="2855"/>
              </a:lnSpc>
            </a:pP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S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9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0" dirty="0">
                <a:solidFill>
                  <a:srgbClr val="030505"/>
                </a:solidFill>
                <a:latin typeface="Tahoma"/>
                <a:cs typeface="Tahoma"/>
              </a:rPr>
              <a:t>V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9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50" dirty="0">
                <a:solidFill>
                  <a:srgbClr val="030505"/>
                </a:solidFill>
                <a:latin typeface="Tahoma"/>
                <a:cs typeface="Tahoma"/>
              </a:rPr>
              <a:t>G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8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b="1" spc="170" dirty="0">
                <a:solidFill>
                  <a:srgbClr val="030505"/>
                </a:solidFill>
                <a:latin typeface="Tahoma"/>
                <a:cs typeface="Tahoma"/>
              </a:rPr>
              <a:t>P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385" dirty="0">
                <a:solidFill>
                  <a:srgbClr val="030505"/>
                </a:solidFill>
                <a:latin typeface="Tahoma"/>
                <a:cs typeface="Tahoma"/>
              </a:rPr>
              <a:t>I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S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T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8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RAPSD05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7236" y="1468882"/>
            <a:ext cx="2410460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Verdana"/>
                <a:cs typeface="Verdana"/>
              </a:rPr>
              <a:t>RRPSD05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SAVAGE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PISTE </a:t>
            </a:r>
            <a:r>
              <a:rPr sz="1100" spc="-10" dirty="0">
                <a:latin typeface="Verdana"/>
                <a:cs typeface="Verdana"/>
              </a:rPr>
              <a:t>KONECT </a:t>
            </a:r>
            <a:r>
              <a:rPr sz="1100" dirty="0">
                <a:latin typeface="Verdana"/>
                <a:cs typeface="Verdana"/>
              </a:rPr>
              <a:t>NX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204" dirty="0">
                <a:latin typeface="Verdana"/>
                <a:cs typeface="Verdana"/>
              </a:rPr>
              <a:t>12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lang="cs-CZ" sz="1000" b="1" spc="40" dirty="0">
                <a:latin typeface="Tahoma"/>
                <a:cs typeface="Tahoma"/>
              </a:rPr>
              <a:t>24 490,- </a:t>
            </a:r>
            <a:endParaRPr sz="1000" dirty="0">
              <a:latin typeface="Tahoma"/>
              <a:cs typeface="Tahoma"/>
            </a:endParaRPr>
          </a:p>
        </p:txBody>
      </p:sp>
      <p:pic>
        <p:nvPicPr>
          <p:cNvPr id="12" name="object 12" descr="Une image contenant vaisseau spatial  Le contenu généré par l’IA peut être incorrect.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0263" y="3839209"/>
            <a:ext cx="2405888" cy="1102106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299580" y="2229230"/>
            <a:ext cx="2412365" cy="87630"/>
            <a:chOff x="299580" y="2229230"/>
            <a:chExt cx="2412365" cy="87630"/>
          </a:xfrm>
        </p:grpSpPr>
        <p:sp>
          <p:nvSpPr>
            <p:cNvPr id="14" name="object 14"/>
            <p:cNvSpPr/>
            <p:nvPr/>
          </p:nvSpPr>
          <p:spPr>
            <a:xfrm>
              <a:off x="299580" y="2229230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562" y="0"/>
                  </a:moveTo>
                  <a:lnTo>
                    <a:pt x="43535" y="0"/>
                  </a:lnTo>
                  <a:lnTo>
                    <a:pt x="26593" y="3429"/>
                  </a:lnTo>
                  <a:lnTo>
                    <a:pt x="12750" y="12827"/>
                  </a:lnTo>
                  <a:lnTo>
                    <a:pt x="3416" y="26670"/>
                  </a:lnTo>
                  <a:lnTo>
                    <a:pt x="0" y="43561"/>
                  </a:lnTo>
                  <a:lnTo>
                    <a:pt x="3416" y="60579"/>
                  </a:lnTo>
                  <a:lnTo>
                    <a:pt x="12750" y="74422"/>
                  </a:lnTo>
                  <a:lnTo>
                    <a:pt x="26593" y="83693"/>
                  </a:lnTo>
                  <a:lnTo>
                    <a:pt x="43535" y="87122"/>
                  </a:lnTo>
                  <a:lnTo>
                    <a:pt x="2368562" y="87122"/>
                  </a:lnTo>
                  <a:lnTo>
                    <a:pt x="2385453" y="83693"/>
                  </a:lnTo>
                  <a:lnTo>
                    <a:pt x="2399296" y="74422"/>
                  </a:lnTo>
                  <a:lnTo>
                    <a:pt x="2408567" y="60579"/>
                  </a:lnTo>
                  <a:lnTo>
                    <a:pt x="2411996" y="43561"/>
                  </a:lnTo>
                  <a:lnTo>
                    <a:pt x="2408567" y="26670"/>
                  </a:lnTo>
                  <a:lnTo>
                    <a:pt x="2399296" y="12827"/>
                  </a:lnTo>
                  <a:lnTo>
                    <a:pt x="2385453" y="3429"/>
                  </a:lnTo>
                  <a:lnTo>
                    <a:pt x="2368562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24231" y="2241803"/>
              <a:ext cx="684530" cy="61594"/>
            </a:xfrm>
            <a:custGeom>
              <a:avLst/>
              <a:gdLst/>
              <a:ahLst/>
              <a:cxnLst/>
              <a:rect l="l" t="t" r="r" b="b"/>
              <a:pathLst>
                <a:path w="684530" h="61594">
                  <a:moveTo>
                    <a:pt x="660361" y="0"/>
                  </a:moveTo>
                  <a:lnTo>
                    <a:pt x="23583" y="0"/>
                  </a:lnTo>
                  <a:lnTo>
                    <a:pt x="14401" y="2412"/>
                  </a:lnTo>
                  <a:lnTo>
                    <a:pt x="6908" y="8890"/>
                  </a:lnTo>
                  <a:lnTo>
                    <a:pt x="1854" y="18669"/>
                  </a:lnTo>
                  <a:lnTo>
                    <a:pt x="0" y="30607"/>
                  </a:lnTo>
                  <a:lnTo>
                    <a:pt x="1854" y="42545"/>
                  </a:lnTo>
                  <a:lnTo>
                    <a:pt x="6908" y="52197"/>
                  </a:lnTo>
                  <a:lnTo>
                    <a:pt x="14401" y="58800"/>
                  </a:lnTo>
                  <a:lnTo>
                    <a:pt x="23583" y="61213"/>
                  </a:lnTo>
                  <a:lnTo>
                    <a:pt x="660361" y="61213"/>
                  </a:lnTo>
                  <a:lnTo>
                    <a:pt x="669544" y="58800"/>
                  </a:lnTo>
                  <a:lnTo>
                    <a:pt x="677049" y="52197"/>
                  </a:lnTo>
                  <a:lnTo>
                    <a:pt x="682104" y="42545"/>
                  </a:lnTo>
                  <a:lnTo>
                    <a:pt x="683958" y="30607"/>
                  </a:lnTo>
                  <a:lnTo>
                    <a:pt x="682104" y="18669"/>
                  </a:lnTo>
                  <a:lnTo>
                    <a:pt x="677049" y="8890"/>
                  </a:lnTo>
                  <a:lnTo>
                    <a:pt x="669544" y="2412"/>
                  </a:lnTo>
                  <a:lnTo>
                    <a:pt x="660361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299580" y="2499614"/>
            <a:ext cx="2412365" cy="86995"/>
            <a:chOff x="299580" y="2499614"/>
            <a:chExt cx="2412365" cy="86995"/>
          </a:xfrm>
        </p:grpSpPr>
        <p:sp>
          <p:nvSpPr>
            <p:cNvPr id="17" name="object 17"/>
            <p:cNvSpPr/>
            <p:nvPr/>
          </p:nvSpPr>
          <p:spPr>
            <a:xfrm>
              <a:off x="299580" y="2499614"/>
              <a:ext cx="2412365" cy="86995"/>
            </a:xfrm>
            <a:custGeom>
              <a:avLst/>
              <a:gdLst/>
              <a:ahLst/>
              <a:cxnLst/>
              <a:rect l="l" t="t" r="r" b="b"/>
              <a:pathLst>
                <a:path w="2412365" h="86994">
                  <a:moveTo>
                    <a:pt x="2368562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700"/>
                  </a:lnTo>
                  <a:lnTo>
                    <a:pt x="3416" y="26543"/>
                  </a:lnTo>
                  <a:lnTo>
                    <a:pt x="0" y="43561"/>
                  </a:lnTo>
                  <a:lnTo>
                    <a:pt x="3416" y="60451"/>
                  </a:lnTo>
                  <a:lnTo>
                    <a:pt x="12750" y="74295"/>
                  </a:lnTo>
                  <a:lnTo>
                    <a:pt x="26593" y="83693"/>
                  </a:lnTo>
                  <a:lnTo>
                    <a:pt x="43535" y="86995"/>
                  </a:lnTo>
                  <a:lnTo>
                    <a:pt x="2368562" y="86995"/>
                  </a:lnTo>
                  <a:lnTo>
                    <a:pt x="2385453" y="83693"/>
                  </a:lnTo>
                  <a:lnTo>
                    <a:pt x="2399296" y="74295"/>
                  </a:lnTo>
                  <a:lnTo>
                    <a:pt x="2408567" y="60451"/>
                  </a:lnTo>
                  <a:lnTo>
                    <a:pt x="2411996" y="43561"/>
                  </a:lnTo>
                  <a:lnTo>
                    <a:pt x="2408567" y="26543"/>
                  </a:lnTo>
                  <a:lnTo>
                    <a:pt x="2399296" y="12700"/>
                  </a:lnTo>
                  <a:lnTo>
                    <a:pt x="2385453" y="3428"/>
                  </a:lnTo>
                  <a:lnTo>
                    <a:pt x="2368562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186218" y="2510663"/>
              <a:ext cx="684530" cy="61594"/>
            </a:xfrm>
            <a:custGeom>
              <a:avLst/>
              <a:gdLst/>
              <a:ahLst/>
              <a:cxnLst/>
              <a:rect l="l" t="t" r="r" b="b"/>
              <a:pathLst>
                <a:path w="684530" h="61594">
                  <a:moveTo>
                    <a:pt x="660361" y="0"/>
                  </a:moveTo>
                  <a:lnTo>
                    <a:pt x="23596" y="0"/>
                  </a:lnTo>
                  <a:lnTo>
                    <a:pt x="14401" y="2412"/>
                  </a:lnTo>
                  <a:lnTo>
                    <a:pt x="6908" y="8889"/>
                  </a:lnTo>
                  <a:lnTo>
                    <a:pt x="1854" y="18669"/>
                  </a:lnTo>
                  <a:lnTo>
                    <a:pt x="0" y="30607"/>
                  </a:lnTo>
                  <a:lnTo>
                    <a:pt x="1854" y="42417"/>
                  </a:lnTo>
                  <a:lnTo>
                    <a:pt x="6908" y="52197"/>
                  </a:lnTo>
                  <a:lnTo>
                    <a:pt x="14401" y="58800"/>
                  </a:lnTo>
                  <a:lnTo>
                    <a:pt x="23596" y="61213"/>
                  </a:lnTo>
                  <a:lnTo>
                    <a:pt x="660361" y="61213"/>
                  </a:lnTo>
                  <a:lnTo>
                    <a:pt x="669505" y="58800"/>
                  </a:lnTo>
                  <a:lnTo>
                    <a:pt x="676998" y="52197"/>
                  </a:lnTo>
                  <a:lnTo>
                    <a:pt x="682078" y="42417"/>
                  </a:lnTo>
                  <a:lnTo>
                    <a:pt x="683983" y="30607"/>
                  </a:lnTo>
                  <a:lnTo>
                    <a:pt x="682078" y="18669"/>
                  </a:lnTo>
                  <a:lnTo>
                    <a:pt x="676998" y="8889"/>
                  </a:lnTo>
                  <a:lnTo>
                    <a:pt x="669505" y="2412"/>
                  </a:lnTo>
                  <a:lnTo>
                    <a:pt x="660361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226007" y="2323338"/>
            <a:ext cx="5588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75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35025" y="2324176"/>
            <a:ext cx="245745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148585" y="2324861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58520" y="2594609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263522" y="2594609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120645" y="2594609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43027" y="3024377"/>
            <a:ext cx="151193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V Á Z Á N Í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000" spc="-10" dirty="0">
                <a:latin typeface="Verdana"/>
                <a:cs typeface="Verdana"/>
              </a:rPr>
              <a:t>FCPCN08</a:t>
            </a:r>
            <a:endParaRPr sz="1000" dirty="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</a:pPr>
            <a:r>
              <a:rPr sz="1000" dirty="0">
                <a:latin typeface="Verdana"/>
                <a:cs typeface="Verdana"/>
              </a:rPr>
              <a:t>NX</a:t>
            </a:r>
            <a:r>
              <a:rPr sz="1000" spc="-55" dirty="0">
                <a:latin typeface="Verdana"/>
                <a:cs typeface="Verdana"/>
              </a:rPr>
              <a:t> </a:t>
            </a:r>
            <a:r>
              <a:rPr sz="1000" spc="-185" dirty="0">
                <a:latin typeface="Verdana"/>
                <a:cs typeface="Verdana"/>
              </a:rPr>
              <a:t>12</a:t>
            </a:r>
            <a:r>
              <a:rPr sz="1000" spc="-60" dirty="0">
                <a:latin typeface="Verdana"/>
                <a:cs typeface="Verdana"/>
              </a:rPr>
              <a:t> </a:t>
            </a:r>
            <a:r>
              <a:rPr sz="1000" dirty="0">
                <a:latin typeface="Verdana"/>
                <a:cs typeface="Verdana"/>
              </a:rPr>
              <a:t>KONECT</a:t>
            </a:r>
            <a:r>
              <a:rPr sz="1000" spc="-40" dirty="0">
                <a:latin typeface="Verdana"/>
                <a:cs typeface="Verdana"/>
              </a:rPr>
              <a:t> </a:t>
            </a:r>
            <a:r>
              <a:rPr sz="1000" spc="50" dirty="0">
                <a:latin typeface="Verdana"/>
                <a:cs typeface="Verdana"/>
              </a:rPr>
              <a:t>GW</a:t>
            </a:r>
            <a:r>
              <a:rPr sz="1000" spc="-50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B80 </a:t>
            </a:r>
            <a:r>
              <a:rPr sz="1000" spc="-10" dirty="0">
                <a:latin typeface="Verdana"/>
                <a:cs typeface="Verdana"/>
              </a:rPr>
              <a:t>SAVAGE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241985" y="2979547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5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11777218" y="187528"/>
            <a:ext cx="396240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55" dirty="0">
                <a:solidFill>
                  <a:srgbClr val="FCFBFF"/>
                </a:solidFill>
                <a:latin typeface="Tahoma"/>
                <a:cs typeface="Tahoma"/>
              </a:rPr>
              <a:t>NEW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8720835" y="4649851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8723503" y="4606491"/>
            <a:ext cx="2713990" cy="630555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22225" marR="5080">
              <a:lnSpc>
                <a:spcPct val="100000"/>
              </a:lnSpc>
              <a:spcBef>
                <a:spcPts val="540"/>
              </a:spcBef>
            </a:pPr>
            <a:r>
              <a:rPr lang="cs-CZ" sz="1050" dirty="0">
                <a:latin typeface="Verdana"/>
                <a:cs typeface="Verdana"/>
              </a:rPr>
              <a:t>Středně pokročilí lyžaři, kteří hledají módní a originální lyže</a:t>
            </a:r>
          </a:p>
        </p:txBody>
      </p:sp>
      <p:grpSp>
        <p:nvGrpSpPr>
          <p:cNvPr id="31" name="object 31"/>
          <p:cNvGrpSpPr/>
          <p:nvPr/>
        </p:nvGrpSpPr>
        <p:grpSpPr>
          <a:xfrm>
            <a:off x="5114035" y="5010403"/>
            <a:ext cx="3098165" cy="523875"/>
            <a:chOff x="5114035" y="5010403"/>
            <a:chExt cx="3098165" cy="523875"/>
          </a:xfrm>
        </p:grpSpPr>
        <p:sp>
          <p:nvSpPr>
            <p:cNvPr id="32" name="object 32"/>
            <p:cNvSpPr/>
            <p:nvPr/>
          </p:nvSpPr>
          <p:spPr>
            <a:xfrm>
              <a:off x="5117210" y="5013578"/>
              <a:ext cx="2817495" cy="10795"/>
            </a:xfrm>
            <a:custGeom>
              <a:avLst/>
              <a:gdLst/>
              <a:ahLst/>
              <a:cxnLst/>
              <a:rect l="l" t="t" r="r" b="b"/>
              <a:pathLst>
                <a:path w="2817495" h="10795">
                  <a:moveTo>
                    <a:pt x="0" y="0"/>
                  </a:moveTo>
                  <a:lnTo>
                    <a:pt x="2816987" y="10668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81925" y="5024716"/>
              <a:ext cx="688390" cy="509181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849742" y="5126113"/>
              <a:ext cx="362153" cy="365366"/>
            </a:xfrm>
            <a:prstGeom prst="rect">
              <a:avLst/>
            </a:prstGeom>
          </p:spPr>
        </p:pic>
      </p:grpSp>
      <p:sp>
        <p:nvSpPr>
          <p:cNvPr id="35" name="object 35"/>
          <p:cNvSpPr txBox="1"/>
          <p:nvPr/>
        </p:nvSpPr>
        <p:spPr>
          <a:xfrm>
            <a:off x="8731757" y="5443778"/>
            <a:ext cx="2764155" cy="1179169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  <a:tabLst>
                <a:tab pos="2750820" algn="l"/>
              </a:tabLst>
            </a:pPr>
            <a:r>
              <a:rPr sz="1050" u="sng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	</a:t>
            </a:r>
            <a:endParaRPr sz="1050" dirty="0">
              <a:latin typeface="Verdana"/>
              <a:cs typeface="Verdana"/>
            </a:endParaRPr>
          </a:p>
          <a:p>
            <a:pPr marL="17145">
              <a:lnSpc>
                <a:spcPct val="100000"/>
              </a:lnSpc>
              <a:spcBef>
                <a:spcPts val="85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83515" indent="-165735">
              <a:lnSpc>
                <a:spcPct val="100000"/>
              </a:lnSpc>
              <a:spcBef>
                <a:spcPts val="525"/>
              </a:spcBef>
              <a:buFont typeface="Times New Roman"/>
              <a:buChar char="►"/>
              <a:tabLst>
                <a:tab pos="183515" algn="l"/>
              </a:tabLst>
            </a:pPr>
            <a:r>
              <a:rPr lang="cs-CZ" sz="1050" dirty="0">
                <a:latin typeface="Verdana"/>
                <a:cs typeface="Verdana"/>
              </a:rPr>
              <a:t>Nové zážitky z carvingu</a:t>
            </a:r>
            <a:endParaRPr sz="1050" dirty="0">
              <a:latin typeface="Verdana"/>
              <a:cs typeface="Verdana"/>
            </a:endParaRPr>
          </a:p>
          <a:p>
            <a:pPr marL="18351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83515" algn="l"/>
              </a:tabLst>
            </a:pPr>
            <a:r>
              <a:rPr lang="cs-CZ" sz="1050" dirty="0">
                <a:latin typeface="Verdana"/>
                <a:cs typeface="Verdana"/>
              </a:rPr>
              <a:t>Jistota: stabilita a přilnavost</a:t>
            </a:r>
          </a:p>
          <a:p>
            <a:pPr marL="18351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83515" algn="l"/>
              </a:tabLst>
            </a:pPr>
            <a:r>
              <a:rPr lang="cs-CZ" sz="1050" dirty="0">
                <a:latin typeface="Verdana"/>
                <a:cs typeface="Verdana"/>
              </a:rPr>
              <a:t>Originální a moderní design</a:t>
            </a:r>
          </a:p>
          <a:p>
            <a:pPr marL="18351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83515" algn="l"/>
              </a:tabLst>
            </a:pPr>
            <a:r>
              <a:rPr lang="cs-CZ" sz="1050" spc="-10" dirty="0">
                <a:latin typeface="Verdana"/>
                <a:cs typeface="Verdana"/>
              </a:rPr>
              <a:t>Nízká hmotnost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120385" y="4977643"/>
            <a:ext cx="2911984" cy="1831912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20955">
              <a:lnSpc>
                <a:spcPct val="100000"/>
              </a:lnSpc>
              <a:spcBef>
                <a:spcPts val="605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50"/>
              </a:spcBef>
              <a:buFont typeface="Tahoma"/>
              <a:buChar char="►"/>
              <a:tabLst>
                <a:tab pos="177800" algn="l"/>
              </a:tabLst>
            </a:pPr>
            <a:r>
              <a:rPr sz="1050" dirty="0">
                <a:latin typeface="Verdana"/>
                <a:cs typeface="Verdana"/>
              </a:rPr>
              <a:t>Made in</a:t>
            </a:r>
            <a:r>
              <a:rPr sz="1050" spc="1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Spain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pl-PL" sz="1050" spc="10" dirty="0">
                <a:latin typeface="Verdana"/>
                <a:cs typeface="Verdana"/>
              </a:rPr>
              <a:t>Výroba i zdroje materiálů z Evropy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05" dirty="0">
                <a:latin typeface="Verdana"/>
                <a:cs typeface="Verdana"/>
              </a:rPr>
              <a:t>30%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20%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Jádro z topolu s </a:t>
            </a: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PEFC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Certifikovaná "zelená energie" při výrobě</a:t>
            </a: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pl-PL" sz="1050" dirty="0">
                <a:latin typeface="Verdana"/>
                <a:cs typeface="Verdana"/>
              </a:rPr>
              <a:t>Výroba i zdroje materiálů z Evropy  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8720835" y="107797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8723503" y="1103122"/>
            <a:ext cx="227711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5123307" y="2464942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5125592" y="3532759"/>
            <a:ext cx="148272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096383" y="1113536"/>
            <a:ext cx="274574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dirty="0">
                <a:latin typeface="Tahoma"/>
                <a:cs typeface="Tahoma"/>
              </a:rPr>
              <a:t>T E C H N I C K É   S P E C I F I K A C E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5093715" y="108585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3" name="object 43"/>
          <p:cNvGraphicFramePr>
            <a:graphicFrameLocks noGrp="1"/>
          </p:cNvGraphicFramePr>
          <p:nvPr/>
        </p:nvGraphicFramePr>
        <p:xfrm>
          <a:off x="5107559" y="1330171"/>
          <a:ext cx="2924810" cy="11328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248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7325">
                <a:tc>
                  <a:txBody>
                    <a:bodyPr/>
                    <a:lstStyle/>
                    <a:p>
                      <a:pPr>
                        <a:lnSpc>
                          <a:spcPts val="1230"/>
                        </a:lnSpc>
                      </a:pPr>
                      <a:r>
                        <a:rPr sz="1050" spc="-65" dirty="0">
                          <a:latin typeface="Verdana"/>
                          <a:cs typeface="Verdana"/>
                        </a:rPr>
                        <a:t>X-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PRESS</a:t>
                      </a:r>
                      <a:r>
                        <a:rPr sz="1050" spc="-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40" dirty="0">
                          <a:latin typeface="Verdana"/>
                          <a:cs typeface="Verdana"/>
                        </a:rPr>
                        <a:t>157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162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167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0" dirty="0">
                          <a:latin typeface="Verdana"/>
                          <a:cs typeface="Verdana"/>
                        </a:rPr>
                        <a:t>172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3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123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68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103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80" dirty="0">
                          <a:latin typeface="Verdana"/>
                          <a:cs typeface="Verdana"/>
                        </a:rPr>
                        <a:t>12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(162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11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3,8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(162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44" name="object 44"/>
          <p:cNvGrpSpPr/>
          <p:nvPr/>
        </p:nvGrpSpPr>
        <p:grpSpPr>
          <a:xfrm>
            <a:off x="5120132" y="2833941"/>
            <a:ext cx="3030855" cy="681990"/>
            <a:chOff x="5120132" y="2833941"/>
            <a:chExt cx="3030855" cy="681990"/>
          </a:xfrm>
        </p:grpSpPr>
        <p:sp>
          <p:nvSpPr>
            <p:cNvPr id="45" name="object 45"/>
            <p:cNvSpPr/>
            <p:nvPr/>
          </p:nvSpPr>
          <p:spPr>
            <a:xfrm>
              <a:off x="5123307" y="3512312"/>
              <a:ext cx="2817495" cy="0"/>
            </a:xfrm>
            <a:custGeom>
              <a:avLst/>
              <a:gdLst/>
              <a:ahLst/>
              <a:cxnLst/>
              <a:rect l="l" t="t" r="r" b="b"/>
              <a:pathLst>
                <a:path w="2817495">
                  <a:moveTo>
                    <a:pt x="0" y="0"/>
                  </a:moveTo>
                  <a:lnTo>
                    <a:pt x="2816987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 descr="Une image contenant texte, carte de visite  Description générée automatiquement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073646" y="2833941"/>
              <a:ext cx="1077163" cy="678751"/>
            </a:xfrm>
            <a:prstGeom prst="rect">
              <a:avLst/>
            </a:prstGeom>
          </p:spPr>
        </p:pic>
      </p:grpSp>
      <p:sp>
        <p:nvSpPr>
          <p:cNvPr id="47" name="object 47"/>
          <p:cNvSpPr txBox="1"/>
          <p:nvPr/>
        </p:nvSpPr>
        <p:spPr>
          <a:xfrm>
            <a:off x="5116448" y="2413246"/>
            <a:ext cx="1464310" cy="64706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lang="pt-BR" sz="1000" b="1" dirty="0">
                <a:latin typeface="Tahoma"/>
                <a:cs typeface="Tahoma"/>
              </a:rPr>
              <a:t>T E C H N O L O G I E </a:t>
            </a:r>
            <a:endParaRPr sz="1000" dirty="0">
              <a:latin typeface="Tahoma"/>
              <a:cs typeface="Tahoma"/>
            </a:endParaRPr>
          </a:p>
          <a:p>
            <a:pPr marL="187960" indent="-166370">
              <a:lnSpc>
                <a:spcPct val="100000"/>
              </a:lnSpc>
              <a:spcBef>
                <a:spcPts val="605"/>
              </a:spcBef>
              <a:buFont typeface="Times New Roman"/>
              <a:buChar char="►"/>
              <a:tabLst>
                <a:tab pos="187960" algn="l"/>
              </a:tabLst>
            </a:pPr>
            <a:r>
              <a:rPr sz="1050" spc="75" dirty="0">
                <a:latin typeface="Verdana"/>
                <a:cs typeface="Verdana"/>
              </a:rPr>
              <a:t>POWER</a:t>
            </a:r>
            <a:r>
              <a:rPr sz="1050" spc="-140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TIP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spcBef>
                <a:spcPts val="5"/>
              </a:spcBef>
              <a:buFont typeface="Times New Roman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L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C</a:t>
            </a:r>
            <a:r>
              <a:rPr sz="1050" spc="-80" dirty="0">
                <a:latin typeface="Verdana"/>
                <a:cs typeface="Verdana"/>
              </a:rPr>
              <a:t> </a:t>
            </a:r>
            <a:r>
              <a:rPr sz="1050" spc="-50" dirty="0">
                <a:latin typeface="Verdana"/>
                <a:cs typeface="Verdana"/>
              </a:rPr>
              <a:t>T</a:t>
            </a:r>
            <a:endParaRPr sz="1050" dirty="0">
              <a:latin typeface="Verdana"/>
              <a:cs typeface="Verdana"/>
            </a:endParaRPr>
          </a:p>
        </p:txBody>
      </p:sp>
      <p:pic>
        <p:nvPicPr>
          <p:cNvPr id="48" name="object 48" descr="Une image contenant conception  Le contenu généré par l’IA peut être incorrect.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989954" y="2826677"/>
            <a:ext cx="1083678" cy="686015"/>
          </a:xfrm>
          <a:prstGeom prst="rect">
            <a:avLst/>
          </a:prstGeom>
        </p:spPr>
      </p:pic>
      <p:pic>
        <p:nvPicPr>
          <p:cNvPr id="49" name="object 4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727317" y="4453813"/>
            <a:ext cx="934961" cy="509600"/>
          </a:xfrm>
          <a:prstGeom prst="rect">
            <a:avLst/>
          </a:prstGeom>
        </p:spPr>
      </p:pic>
      <p:sp>
        <p:nvSpPr>
          <p:cNvPr id="50" name="object 50"/>
          <p:cNvSpPr txBox="1"/>
          <p:nvPr/>
        </p:nvSpPr>
        <p:spPr>
          <a:xfrm>
            <a:off x="5136260" y="336905"/>
            <a:ext cx="6051550" cy="39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lang="cs-CZ" sz="1100" b="1" i="1" spc="-90" dirty="0">
                <a:latin typeface="Verdana"/>
                <a:cs typeface="Verdana"/>
              </a:rPr>
              <a:t>Vysoce výkonné carvingové lyže, které dodávají jistotu všem středně pokročilým lyžařům, s originálním </a:t>
            </a:r>
            <a:r>
              <a:rPr lang="cs-CZ" sz="1100" b="1" i="1" spc="-90" dirty="0" err="1">
                <a:latin typeface="Verdana"/>
                <a:cs typeface="Verdana"/>
              </a:rPr>
              <a:t>Savage</a:t>
            </a:r>
            <a:r>
              <a:rPr lang="cs-CZ" sz="1100" b="1" i="1" spc="-90" dirty="0">
                <a:latin typeface="Verdana"/>
                <a:cs typeface="Verdana"/>
              </a:rPr>
              <a:t> designem.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54" name="TextovéPole 53">
            <a:extLst>
              <a:ext uri="{FF2B5EF4-FFF2-40B4-BE49-F238E27FC236}">
                <a16:creationId xmlns:a16="http://schemas.microsoft.com/office/drawing/2014/main" id="{726DB5F8-7700-534C-E9F9-1E8433D1306A}"/>
              </a:ext>
            </a:extLst>
          </p:cNvPr>
          <p:cNvSpPr txBox="1"/>
          <p:nvPr/>
        </p:nvSpPr>
        <p:spPr>
          <a:xfrm>
            <a:off x="8556167" y="1330657"/>
            <a:ext cx="3026232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Rossignol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Savage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Piste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je exkluzivní limitovaná edice na  platformě našich výkonných lyží HERO ST TI , zdobená výrazným zebrovým vzorem a barevnými akcenty, díky nimž na sjezdovce odhalíte svou divokou stránku. Tyto carvingové lyže inspirované závodním stylem jsou určeny pro zkušené lyžařky, které se chtějí vyjádřit každým obloukem, a nabízejí sílu a přesnost na závodní úrovni  navrženém pro SL krátké a rychlé oblouky. Technologie Line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Control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Technology (LCT) ve spojení s technologií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Power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Tip a prediktivním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sidecutem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optimalizuje přesnost a přilnavost, což umožňuje okamžité zahájení oblouku a maximální zrychlení. To vše v kombinaci s dřevěným topol PEFC jádrem a  celoplošnou vrstvou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titanalu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a svislých bočnic po celé délce lyží. </a:t>
            </a:r>
          </a:p>
        </p:txBody>
      </p:sp>
      <p:sp>
        <p:nvSpPr>
          <p:cNvPr id="51" name="object 32">
            <a:extLst>
              <a:ext uri="{FF2B5EF4-FFF2-40B4-BE49-F238E27FC236}">
                <a16:creationId xmlns:a16="http://schemas.microsoft.com/office/drawing/2014/main" id="{1AED18C3-99A1-C225-A195-6A8D24A50C7A}"/>
              </a:ext>
            </a:extLst>
          </p:cNvPr>
          <p:cNvSpPr txBox="1"/>
          <p:nvPr/>
        </p:nvSpPr>
        <p:spPr>
          <a:xfrm>
            <a:off x="189128" y="4987264"/>
            <a:ext cx="2913380" cy="1821011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66040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520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V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G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114" dirty="0">
                <a:latin typeface="Tahoma"/>
                <a:cs typeface="Tahoma"/>
              </a:rPr>
              <a:t> 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G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" dirty="0">
                <a:latin typeface="Tahoma"/>
                <a:cs typeface="Tahoma"/>
              </a:rPr>
              <a:t>E</a:t>
            </a:r>
            <a:endParaRPr sz="1000" dirty="0">
              <a:latin typeface="Tahoma"/>
              <a:cs typeface="Tahoma"/>
            </a:endParaRPr>
          </a:p>
          <a:p>
            <a:pPr marL="58419" marR="69850">
              <a:lnSpc>
                <a:spcPct val="100000"/>
              </a:lnSpc>
              <a:spcBef>
                <a:spcPts val="330"/>
              </a:spcBef>
            </a:pPr>
            <a:r>
              <a:rPr lang="en-US" sz="900" dirty="0" err="1">
                <a:latin typeface="Verdana"/>
                <a:cs typeface="Verdana"/>
              </a:rPr>
              <a:t>Kolekce</a:t>
            </a:r>
            <a:r>
              <a:rPr lang="en-US" sz="900" dirty="0">
                <a:latin typeface="Verdana"/>
                <a:cs typeface="Verdana"/>
              </a:rPr>
              <a:t> Savage, </a:t>
            </a:r>
            <a:r>
              <a:rPr lang="en-US" sz="900" dirty="0" err="1">
                <a:latin typeface="Verdana"/>
                <a:cs typeface="Verdana"/>
              </a:rPr>
              <a:t>určená</a:t>
            </a:r>
            <a:r>
              <a:rPr lang="en-US" sz="900" dirty="0">
                <a:latin typeface="Verdana"/>
                <a:cs typeface="Verdana"/>
              </a:rPr>
              <a:t> pro </a:t>
            </a:r>
            <a:r>
              <a:rPr lang="en-US" sz="900" dirty="0" err="1">
                <a:latin typeface="Verdana"/>
                <a:cs typeface="Verdana"/>
              </a:rPr>
              <a:t>lyžařky</a:t>
            </a:r>
            <a:r>
              <a:rPr lang="en-US" sz="900" dirty="0">
                <a:latin typeface="Verdana"/>
                <a:cs typeface="Verdana"/>
              </a:rPr>
              <a:t> bez </a:t>
            </a:r>
            <a:r>
              <a:rPr lang="en-US" sz="900" dirty="0" err="1">
                <a:latin typeface="Verdana"/>
                <a:cs typeface="Verdana"/>
              </a:rPr>
              <a:t>ohledu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na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jejich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úroveň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či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styl</a:t>
            </a:r>
            <a:r>
              <a:rPr lang="en-US" sz="900" dirty="0">
                <a:latin typeface="Verdana"/>
                <a:cs typeface="Verdana"/>
              </a:rPr>
              <a:t>, je </a:t>
            </a:r>
            <a:r>
              <a:rPr lang="en-US" sz="900" dirty="0" err="1">
                <a:latin typeface="Verdana"/>
                <a:cs typeface="Verdana"/>
              </a:rPr>
              <a:t>určena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všem</a:t>
            </a:r>
            <a:r>
              <a:rPr lang="en-US" sz="900" dirty="0">
                <a:latin typeface="Verdana"/>
                <a:cs typeface="Verdana"/>
              </a:rPr>
              <a:t>, </a:t>
            </a:r>
            <a:r>
              <a:rPr lang="en-US" sz="900" dirty="0" err="1">
                <a:latin typeface="Verdana"/>
                <a:cs typeface="Verdana"/>
              </a:rPr>
              <a:t>které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si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chtějí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užít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hory</a:t>
            </a:r>
            <a:r>
              <a:rPr lang="en-US" sz="900" dirty="0">
                <a:latin typeface="Verdana"/>
                <a:cs typeface="Verdana"/>
              </a:rPr>
              <a:t> po </a:t>
            </a:r>
            <a:r>
              <a:rPr lang="en-US" sz="900" dirty="0" err="1">
                <a:latin typeface="Verdana"/>
                <a:cs typeface="Verdana"/>
              </a:rPr>
              <a:t>svém</a:t>
            </a:r>
            <a:r>
              <a:rPr lang="en-US" sz="900" dirty="0">
                <a:latin typeface="Verdana"/>
                <a:cs typeface="Verdana"/>
              </a:rPr>
              <a:t>. </a:t>
            </a:r>
            <a:r>
              <a:rPr lang="en-US" sz="900" dirty="0" err="1">
                <a:latin typeface="Verdana"/>
                <a:cs typeface="Verdana"/>
              </a:rPr>
              <a:t>Ať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už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jste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milovnicemi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sjezdovek</a:t>
            </a:r>
            <a:r>
              <a:rPr lang="en-US" sz="900" dirty="0">
                <a:latin typeface="Verdana"/>
                <a:cs typeface="Verdana"/>
              </a:rPr>
              <a:t>, </a:t>
            </a:r>
            <a:r>
              <a:rPr lang="en-US" sz="900" dirty="0" err="1">
                <a:latin typeface="Verdana"/>
                <a:cs typeface="Verdana"/>
              </a:rPr>
              <a:t>freeridu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nebo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prostě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jen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hledáte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nové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zážitky</a:t>
            </a:r>
            <a:r>
              <a:rPr lang="en-US" sz="900" dirty="0">
                <a:latin typeface="Verdana"/>
                <a:cs typeface="Verdana"/>
              </a:rPr>
              <a:t>, </a:t>
            </a:r>
            <a:r>
              <a:rPr lang="en-US" sz="900" dirty="0" err="1">
                <a:latin typeface="Verdana"/>
                <a:cs typeface="Verdana"/>
              </a:rPr>
              <a:t>tato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kolekce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vás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bude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doprovázet</a:t>
            </a:r>
            <a:r>
              <a:rPr lang="en-US" sz="900" dirty="0">
                <a:latin typeface="Verdana"/>
                <a:cs typeface="Verdana"/>
              </a:rPr>
              <a:t> s </a:t>
            </a:r>
            <a:r>
              <a:rPr lang="en-US" sz="900" dirty="0" err="1">
                <a:latin typeface="Verdana"/>
                <a:cs typeface="Verdana"/>
              </a:rPr>
              <a:t>energií</a:t>
            </a:r>
            <a:r>
              <a:rPr lang="en-US" sz="900" dirty="0">
                <a:latin typeface="Verdana"/>
                <a:cs typeface="Verdana"/>
              </a:rPr>
              <a:t> a </a:t>
            </a:r>
            <a:r>
              <a:rPr lang="en-US" sz="900" dirty="0" err="1">
                <a:latin typeface="Verdana"/>
                <a:cs typeface="Verdana"/>
              </a:rPr>
              <a:t>elegancí</a:t>
            </a:r>
            <a:r>
              <a:rPr lang="en-US" sz="900" dirty="0">
                <a:latin typeface="Verdana"/>
                <a:cs typeface="Verdana"/>
              </a:rPr>
              <a:t>. </a:t>
            </a:r>
            <a:r>
              <a:rPr lang="en-US" sz="900" dirty="0" err="1">
                <a:latin typeface="Verdana"/>
                <a:cs typeface="Verdana"/>
              </a:rPr>
              <a:t>Kolekce</a:t>
            </a:r>
            <a:r>
              <a:rPr lang="en-US" sz="900" dirty="0">
                <a:latin typeface="Verdana"/>
                <a:cs typeface="Verdana"/>
              </a:rPr>
              <a:t> Savage, </a:t>
            </a:r>
            <a:r>
              <a:rPr lang="en-US" sz="900" dirty="0" err="1">
                <a:latin typeface="Verdana"/>
                <a:cs typeface="Verdana"/>
              </a:rPr>
              <a:t>přístupná</a:t>
            </a:r>
            <a:r>
              <a:rPr lang="en-US" sz="900" dirty="0">
                <a:latin typeface="Verdana"/>
                <a:cs typeface="Verdana"/>
              </a:rPr>
              <a:t> pro </a:t>
            </a:r>
            <a:r>
              <a:rPr lang="en-US" sz="900" dirty="0" err="1">
                <a:latin typeface="Verdana"/>
                <a:cs typeface="Verdana"/>
              </a:rPr>
              <a:t>všechny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typy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lyžařek</a:t>
            </a:r>
            <a:r>
              <a:rPr lang="en-US" sz="900" dirty="0">
                <a:latin typeface="Verdana"/>
                <a:cs typeface="Verdana"/>
              </a:rPr>
              <a:t>, </a:t>
            </a:r>
            <a:r>
              <a:rPr lang="en-US" sz="900" dirty="0" err="1">
                <a:latin typeface="Verdana"/>
                <a:cs typeface="Verdana"/>
              </a:rPr>
              <a:t>oslavuje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svobodu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pohybu</a:t>
            </a:r>
            <a:r>
              <a:rPr lang="en-US" sz="900" dirty="0">
                <a:latin typeface="Verdana"/>
                <a:cs typeface="Verdana"/>
              </a:rPr>
              <a:t> a </a:t>
            </a:r>
            <a:r>
              <a:rPr lang="en-US" sz="900" dirty="0" err="1">
                <a:latin typeface="Verdana"/>
                <a:cs typeface="Verdana"/>
              </a:rPr>
              <a:t>sebevyjádření</a:t>
            </a:r>
            <a:r>
              <a:rPr lang="en-US" sz="900" dirty="0">
                <a:latin typeface="Verdana"/>
                <a:cs typeface="Verdana"/>
              </a:rPr>
              <a:t>. </a:t>
            </a:r>
            <a:r>
              <a:rPr lang="en-US" sz="900" dirty="0" err="1">
                <a:latin typeface="Verdana"/>
                <a:cs typeface="Verdana"/>
              </a:rPr>
              <a:t>Její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odvážný</a:t>
            </a:r>
            <a:r>
              <a:rPr lang="en-US" sz="900" dirty="0">
                <a:latin typeface="Verdana"/>
                <a:cs typeface="Verdana"/>
              </a:rPr>
              <a:t> design </a:t>
            </a:r>
            <a:r>
              <a:rPr lang="en-US" sz="900" dirty="0" err="1">
                <a:latin typeface="Verdana"/>
                <a:cs typeface="Verdana"/>
              </a:rPr>
              <a:t>inspirovaný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zebrou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symbolizuje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sílu</a:t>
            </a:r>
            <a:r>
              <a:rPr lang="en-US" sz="900" dirty="0">
                <a:latin typeface="Verdana"/>
                <a:cs typeface="Verdana"/>
              </a:rPr>
              <a:t>, </a:t>
            </a:r>
            <a:r>
              <a:rPr lang="en-US" sz="900" dirty="0" err="1">
                <a:latin typeface="Verdana"/>
                <a:cs typeface="Verdana"/>
              </a:rPr>
              <a:t>svobodu</a:t>
            </a:r>
            <a:r>
              <a:rPr lang="en-US" sz="900" dirty="0">
                <a:latin typeface="Verdana"/>
                <a:cs typeface="Verdana"/>
              </a:rPr>
              <a:t> a </a:t>
            </a:r>
            <a:r>
              <a:rPr lang="en-US" sz="900" dirty="0" err="1">
                <a:latin typeface="Verdana"/>
                <a:cs typeface="Verdana"/>
              </a:rPr>
              <a:t>vzájemnou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podporu</a:t>
            </a:r>
            <a:r>
              <a:rPr lang="en-US" sz="900" dirty="0">
                <a:latin typeface="Verdana"/>
                <a:cs typeface="Verdana"/>
              </a:rPr>
              <a:t>.</a:t>
            </a:r>
            <a:endParaRPr lang="cs-CZ" sz="900" dirty="0">
              <a:latin typeface="Verdana"/>
              <a:cs typeface="Verdana"/>
            </a:endParaRPr>
          </a:p>
          <a:p>
            <a:pPr marL="58419" marR="69850">
              <a:lnSpc>
                <a:spcPct val="100000"/>
              </a:lnSpc>
              <a:spcBef>
                <a:spcPts val="330"/>
              </a:spcBef>
            </a:pPr>
            <a:endParaRPr lang="en-US" sz="9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155569" y="27564"/>
            <a:ext cx="1523365" cy="6830695"/>
            <a:chOff x="3155569" y="27564"/>
            <a:chExt cx="1523365" cy="6830695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55569" y="27564"/>
              <a:ext cx="1523034" cy="6830432"/>
            </a:xfrm>
            <a:prstGeom prst="rect">
              <a:avLst/>
            </a:prstGeom>
          </p:spPr>
        </p:pic>
        <p:pic>
          <p:nvPicPr>
            <p:cNvPr id="4" name="object 4" descr="Une image contenant habits, vêtement de protection  Le contenu généré par l’IA peut être incorrect.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95777" y="2735960"/>
              <a:ext cx="523430" cy="2186559"/>
            </a:xfrm>
            <a:prstGeom prst="rect">
              <a:avLst/>
            </a:prstGeom>
          </p:spPr>
        </p:pic>
        <p:pic>
          <p:nvPicPr>
            <p:cNvPr id="5" name="object 5" descr="Une image contenant habits, vêtement de protection  Le contenu généré par l’IA peut être incorrect.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51680" y="2806572"/>
              <a:ext cx="523430" cy="2186559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235102" y="243966"/>
            <a:ext cx="2657475" cy="1093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95"/>
              </a:lnSpc>
              <a:spcBef>
                <a:spcPts val="100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UNISEX</a:t>
            </a:r>
            <a:r>
              <a:rPr sz="1100" spc="-9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6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60" dirty="0">
                <a:solidFill>
                  <a:srgbClr val="7E7E7E"/>
                </a:solidFill>
                <a:latin typeface="Verdana"/>
                <a:cs typeface="Verdana"/>
              </a:rPr>
              <a:t>–</a:t>
            </a:r>
            <a:r>
              <a:rPr sz="1100" spc="-6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7E7E7E"/>
                </a:solidFill>
                <a:latin typeface="Verdana"/>
                <a:cs typeface="Verdana"/>
              </a:rPr>
              <a:t>ALL</a:t>
            </a:r>
            <a:r>
              <a:rPr sz="1100" spc="-7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MOUNTAIN</a:t>
            </a:r>
            <a:endParaRPr sz="1100">
              <a:latin typeface="Verdana"/>
              <a:cs typeface="Verdana"/>
            </a:endParaRPr>
          </a:p>
          <a:p>
            <a:pPr marL="12700">
              <a:lnSpc>
                <a:spcPts val="2855"/>
              </a:lnSpc>
              <a:tabLst>
                <a:tab pos="1905635" algn="l"/>
              </a:tabLst>
            </a:pP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S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9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0" dirty="0">
                <a:solidFill>
                  <a:srgbClr val="030505"/>
                </a:solidFill>
                <a:latin typeface="Tahoma"/>
                <a:cs typeface="Tahoma"/>
              </a:rPr>
              <a:t>V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9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50" dirty="0">
                <a:solidFill>
                  <a:srgbClr val="030505"/>
                </a:solidFill>
                <a:latin typeface="Tahoma"/>
                <a:cs typeface="Tahoma"/>
              </a:rPr>
              <a:t>G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8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	</a:t>
            </a:r>
            <a:r>
              <a:rPr sz="2400" b="1" spc="19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65" dirty="0">
                <a:solidFill>
                  <a:srgbClr val="030505"/>
                </a:solidFill>
                <a:latin typeface="Tahoma"/>
                <a:cs typeface="Tahoma"/>
              </a:rPr>
              <a:t>L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5" dirty="0">
                <a:solidFill>
                  <a:srgbClr val="030505"/>
                </a:solidFill>
                <a:latin typeface="Tahoma"/>
                <a:cs typeface="Tahoma"/>
              </a:rPr>
              <a:t>L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b="1" spc="145" dirty="0">
                <a:solidFill>
                  <a:srgbClr val="030505"/>
                </a:solidFill>
                <a:latin typeface="Tahoma"/>
                <a:cs typeface="Tahoma"/>
              </a:rPr>
              <a:t>M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5" dirty="0">
                <a:solidFill>
                  <a:srgbClr val="030505"/>
                </a:solidFill>
                <a:latin typeface="Tahoma"/>
                <a:cs typeface="Tahoma"/>
              </a:rPr>
              <a:t>O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05" dirty="0">
                <a:solidFill>
                  <a:srgbClr val="030505"/>
                </a:solidFill>
                <a:latin typeface="Tahoma"/>
                <a:cs typeface="Tahoma"/>
              </a:rPr>
              <a:t>U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70" dirty="0">
                <a:solidFill>
                  <a:srgbClr val="030505"/>
                </a:solidFill>
                <a:latin typeface="Tahoma"/>
                <a:cs typeface="Tahoma"/>
              </a:rPr>
              <a:t>N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T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9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385" dirty="0">
                <a:solidFill>
                  <a:srgbClr val="030505"/>
                </a:solidFill>
                <a:latin typeface="Tahoma"/>
                <a:cs typeface="Tahoma"/>
              </a:rPr>
              <a:t>I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20" dirty="0">
                <a:solidFill>
                  <a:srgbClr val="030505"/>
                </a:solidFill>
                <a:latin typeface="Tahoma"/>
                <a:cs typeface="Tahoma"/>
              </a:rPr>
              <a:t>N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RAPFV01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5102" y="1471040"/>
            <a:ext cx="2430780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100" spc="-10" dirty="0">
                <a:latin typeface="Verdana"/>
                <a:cs typeface="Verdana"/>
              </a:rPr>
              <a:t>RRPFV01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SAVAGE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ALL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MOUNTAIN </a:t>
            </a:r>
            <a:r>
              <a:rPr sz="1100" dirty="0">
                <a:latin typeface="Verdana"/>
                <a:cs typeface="Verdana"/>
              </a:rPr>
              <a:t>KONECT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95" dirty="0">
                <a:latin typeface="Verdana"/>
                <a:cs typeface="Verdana"/>
              </a:rPr>
              <a:t>NX12</a:t>
            </a:r>
            <a:r>
              <a:rPr sz="1100" spc="-30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lang="cs-CZ" sz="1100" b="1" spc="-20" dirty="0">
                <a:latin typeface="Tahoma"/>
                <a:cs typeface="Tahoma"/>
              </a:rPr>
              <a:t>18 990,- </a:t>
            </a:r>
            <a:endParaRPr sz="1100" dirty="0">
              <a:latin typeface="Tahoma"/>
              <a:cs typeface="Tahoma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5107559" y="1330171"/>
          <a:ext cx="2929255" cy="11328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29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7325">
                <a:tc>
                  <a:txBody>
                    <a:bodyPr/>
                    <a:lstStyle/>
                    <a:p>
                      <a:pPr>
                        <a:lnSpc>
                          <a:spcPts val="1230"/>
                        </a:lnSpc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KONECT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00" dirty="0">
                          <a:latin typeface="Verdana"/>
                          <a:cs typeface="Verdana"/>
                        </a:rPr>
                        <a:t>146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50" dirty="0">
                          <a:latin typeface="Verdana"/>
                          <a:cs typeface="Verdana"/>
                        </a:rPr>
                        <a:t>152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160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168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176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184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3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132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84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120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85" dirty="0">
                          <a:latin typeface="Verdana"/>
                          <a:cs typeface="Verdana"/>
                        </a:rPr>
                        <a:t>13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(160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11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3,7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(160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5123815" y="3723284"/>
            <a:ext cx="1255395" cy="79375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3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LCT</a:t>
            </a:r>
            <a:r>
              <a:rPr sz="1050" spc="-4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wood</a:t>
            </a:r>
            <a:r>
              <a:rPr sz="1050" spc="-10" dirty="0">
                <a:latin typeface="Verdana"/>
                <a:cs typeface="Verdana"/>
              </a:rPr>
              <a:t> </a:t>
            </a:r>
            <a:r>
              <a:rPr sz="1050" spc="35" dirty="0">
                <a:latin typeface="Verdana"/>
                <a:cs typeface="Verdana"/>
              </a:rPr>
              <a:t>PEFC</a:t>
            </a:r>
            <a:endParaRPr sz="105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Central</a:t>
            </a:r>
            <a:r>
              <a:rPr sz="1050" spc="-5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titanal</a:t>
            </a:r>
            <a:endParaRPr sz="105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-10" dirty="0">
                <a:latin typeface="Verdana"/>
                <a:cs typeface="Verdana"/>
              </a:rPr>
              <a:t>Rectangular</a:t>
            </a:r>
            <a:endParaRPr sz="1050">
              <a:latin typeface="Verdana"/>
              <a:cs typeface="Verdana"/>
            </a:endParaRPr>
          </a:p>
          <a:p>
            <a:pPr marL="195580">
              <a:lnSpc>
                <a:spcPct val="100000"/>
              </a:lnSpc>
              <a:spcBef>
                <a:spcPts val="250"/>
              </a:spcBef>
            </a:pPr>
            <a:r>
              <a:rPr sz="1050" spc="-10" dirty="0">
                <a:latin typeface="Verdana"/>
                <a:cs typeface="Verdana"/>
              </a:rPr>
              <a:t>sidewall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71615" y="3754373"/>
            <a:ext cx="122428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Tip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spc="-70" dirty="0">
                <a:latin typeface="Verdana"/>
                <a:cs typeface="Verdana"/>
              </a:rPr>
              <a:t>&amp;</a:t>
            </a:r>
            <a:r>
              <a:rPr sz="1050" spc="-8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tail</a:t>
            </a:r>
            <a:r>
              <a:rPr sz="1050" spc="-7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571615" y="4426711"/>
            <a:ext cx="136969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Extended</a:t>
            </a:r>
            <a:r>
              <a:rPr sz="1050" spc="6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114035" y="4601946"/>
            <a:ext cx="2823845" cy="426084"/>
            <a:chOff x="5114035" y="4601946"/>
            <a:chExt cx="2823845" cy="426084"/>
          </a:xfrm>
        </p:grpSpPr>
        <p:pic>
          <p:nvPicPr>
            <p:cNvPr id="13" name="object 13" descr="Une image contenant flèche  Description générée automatiquement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20585" y="4601946"/>
              <a:ext cx="982433" cy="385343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117210" y="5013579"/>
              <a:ext cx="2817495" cy="10795"/>
            </a:xfrm>
            <a:custGeom>
              <a:avLst/>
              <a:gdLst/>
              <a:ahLst/>
              <a:cxnLst/>
              <a:rect l="l" t="t" r="r" b="b"/>
              <a:pathLst>
                <a:path w="2817495" h="10795">
                  <a:moveTo>
                    <a:pt x="0" y="0"/>
                  </a:moveTo>
                  <a:lnTo>
                    <a:pt x="2816987" y="10668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120384" y="4977643"/>
            <a:ext cx="3185416" cy="1870384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20955">
              <a:lnSpc>
                <a:spcPct val="100000"/>
              </a:lnSpc>
              <a:spcBef>
                <a:spcPts val="605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50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05" dirty="0">
                <a:latin typeface="Verdana"/>
                <a:cs typeface="Verdana"/>
              </a:rPr>
              <a:t>30%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Bio pryskyřice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Snížení uhlíkové stopy o 8 %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80%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</a:t>
            </a:r>
            <a:r>
              <a:rPr lang="cs-CZ" sz="1050" spc="65" dirty="0" err="1">
                <a:latin typeface="Verdana"/>
                <a:cs typeface="Verdana"/>
              </a:rPr>
              <a:t>titanalu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20%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LCT PEFC </a:t>
            </a: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dřevěné jádro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Certifikovaná "zelená energie" při výrobě</a:t>
            </a: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pl-PL" sz="1050" dirty="0">
                <a:latin typeface="Verdana"/>
                <a:cs typeface="Verdana"/>
              </a:rPr>
              <a:t>Výroba i zdroje materiálů z Evropy  </a:t>
            </a:r>
            <a:endParaRPr sz="1050" dirty="0">
              <a:latin typeface="Verdana"/>
              <a:cs typeface="Verdana"/>
            </a:endParaRPr>
          </a:p>
        </p:txBody>
      </p:sp>
      <p:pic>
        <p:nvPicPr>
          <p:cNvPr id="16" name="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787125" y="4087675"/>
            <a:ext cx="849355" cy="154045"/>
          </a:xfrm>
          <a:prstGeom prst="rect">
            <a:avLst/>
          </a:prstGeom>
        </p:spPr>
      </p:pic>
      <p:pic>
        <p:nvPicPr>
          <p:cNvPr id="17" name="object 17" descr="Une image contenant vaisseau spatial  Le contenu généré par l’IA peut être incorrect.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25958" y="3498596"/>
            <a:ext cx="2405888" cy="1102105"/>
          </a:xfrm>
          <a:prstGeom prst="rect">
            <a:avLst/>
          </a:prstGeom>
        </p:spPr>
      </p:pic>
      <p:grpSp>
        <p:nvGrpSpPr>
          <p:cNvPr id="18" name="object 18"/>
          <p:cNvGrpSpPr/>
          <p:nvPr/>
        </p:nvGrpSpPr>
        <p:grpSpPr>
          <a:xfrm>
            <a:off x="250913" y="2007870"/>
            <a:ext cx="2412365" cy="86995"/>
            <a:chOff x="250913" y="2007870"/>
            <a:chExt cx="2412365" cy="86995"/>
          </a:xfrm>
        </p:grpSpPr>
        <p:sp>
          <p:nvSpPr>
            <p:cNvPr id="19" name="object 19"/>
            <p:cNvSpPr/>
            <p:nvPr/>
          </p:nvSpPr>
          <p:spPr>
            <a:xfrm>
              <a:off x="250913" y="2007870"/>
              <a:ext cx="2412365" cy="86995"/>
            </a:xfrm>
            <a:custGeom>
              <a:avLst/>
              <a:gdLst/>
              <a:ahLst/>
              <a:cxnLst/>
              <a:rect l="l" t="t" r="r" b="b"/>
              <a:pathLst>
                <a:path w="2412365" h="86994">
                  <a:moveTo>
                    <a:pt x="2368461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700"/>
                  </a:lnTo>
                  <a:lnTo>
                    <a:pt x="3416" y="26542"/>
                  </a:lnTo>
                  <a:lnTo>
                    <a:pt x="0" y="43560"/>
                  </a:lnTo>
                  <a:lnTo>
                    <a:pt x="3416" y="60451"/>
                  </a:lnTo>
                  <a:lnTo>
                    <a:pt x="12750" y="74294"/>
                  </a:lnTo>
                  <a:lnTo>
                    <a:pt x="26593" y="83692"/>
                  </a:lnTo>
                  <a:lnTo>
                    <a:pt x="43535" y="86994"/>
                  </a:lnTo>
                  <a:lnTo>
                    <a:pt x="2368461" y="86994"/>
                  </a:lnTo>
                  <a:lnTo>
                    <a:pt x="2385479" y="83692"/>
                  </a:lnTo>
                  <a:lnTo>
                    <a:pt x="2399322" y="74294"/>
                  </a:lnTo>
                  <a:lnTo>
                    <a:pt x="2408593" y="60451"/>
                  </a:lnTo>
                  <a:lnTo>
                    <a:pt x="2412022" y="43560"/>
                  </a:lnTo>
                  <a:lnTo>
                    <a:pt x="2408593" y="26542"/>
                  </a:lnTo>
                  <a:lnTo>
                    <a:pt x="2399322" y="12700"/>
                  </a:lnTo>
                  <a:lnTo>
                    <a:pt x="2385479" y="3428"/>
                  </a:lnTo>
                  <a:lnTo>
                    <a:pt x="2368461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108684" y="2020316"/>
              <a:ext cx="684530" cy="61594"/>
            </a:xfrm>
            <a:custGeom>
              <a:avLst/>
              <a:gdLst/>
              <a:ahLst/>
              <a:cxnLst/>
              <a:rect l="l" t="t" r="r" b="b"/>
              <a:pathLst>
                <a:path w="684530" h="61594">
                  <a:moveTo>
                    <a:pt x="660425" y="0"/>
                  </a:moveTo>
                  <a:lnTo>
                    <a:pt x="23583" y="0"/>
                  </a:lnTo>
                  <a:lnTo>
                    <a:pt x="14401" y="2412"/>
                  </a:lnTo>
                  <a:lnTo>
                    <a:pt x="6908" y="9017"/>
                  </a:lnTo>
                  <a:lnTo>
                    <a:pt x="1854" y="18796"/>
                  </a:lnTo>
                  <a:lnTo>
                    <a:pt x="0" y="30607"/>
                  </a:lnTo>
                  <a:lnTo>
                    <a:pt x="1854" y="42545"/>
                  </a:lnTo>
                  <a:lnTo>
                    <a:pt x="6908" y="52324"/>
                  </a:lnTo>
                  <a:lnTo>
                    <a:pt x="14401" y="58800"/>
                  </a:lnTo>
                  <a:lnTo>
                    <a:pt x="23583" y="61213"/>
                  </a:lnTo>
                  <a:lnTo>
                    <a:pt x="660425" y="61213"/>
                  </a:lnTo>
                  <a:lnTo>
                    <a:pt x="669569" y="58800"/>
                  </a:lnTo>
                  <a:lnTo>
                    <a:pt x="677062" y="52324"/>
                  </a:lnTo>
                  <a:lnTo>
                    <a:pt x="682142" y="42545"/>
                  </a:lnTo>
                  <a:lnTo>
                    <a:pt x="683920" y="30607"/>
                  </a:lnTo>
                  <a:lnTo>
                    <a:pt x="682142" y="18796"/>
                  </a:lnTo>
                  <a:lnTo>
                    <a:pt x="677062" y="9017"/>
                  </a:lnTo>
                  <a:lnTo>
                    <a:pt x="669569" y="2412"/>
                  </a:lnTo>
                  <a:lnTo>
                    <a:pt x="660425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250913" y="2278126"/>
            <a:ext cx="2412365" cy="87630"/>
            <a:chOff x="250913" y="2278126"/>
            <a:chExt cx="2412365" cy="87630"/>
          </a:xfrm>
        </p:grpSpPr>
        <p:sp>
          <p:nvSpPr>
            <p:cNvPr id="22" name="object 22"/>
            <p:cNvSpPr/>
            <p:nvPr/>
          </p:nvSpPr>
          <p:spPr>
            <a:xfrm>
              <a:off x="250913" y="2278126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61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826"/>
                  </a:lnTo>
                  <a:lnTo>
                    <a:pt x="3416" y="26670"/>
                  </a:lnTo>
                  <a:lnTo>
                    <a:pt x="0" y="43561"/>
                  </a:lnTo>
                  <a:lnTo>
                    <a:pt x="3416" y="60578"/>
                  </a:lnTo>
                  <a:lnTo>
                    <a:pt x="12750" y="74422"/>
                  </a:lnTo>
                  <a:lnTo>
                    <a:pt x="26593" y="83693"/>
                  </a:lnTo>
                  <a:lnTo>
                    <a:pt x="43535" y="87122"/>
                  </a:lnTo>
                  <a:lnTo>
                    <a:pt x="2368461" y="87122"/>
                  </a:lnTo>
                  <a:lnTo>
                    <a:pt x="2385479" y="83693"/>
                  </a:lnTo>
                  <a:lnTo>
                    <a:pt x="2399322" y="74422"/>
                  </a:lnTo>
                  <a:lnTo>
                    <a:pt x="2408593" y="60578"/>
                  </a:lnTo>
                  <a:lnTo>
                    <a:pt x="2412022" y="43561"/>
                  </a:lnTo>
                  <a:lnTo>
                    <a:pt x="2408593" y="26670"/>
                  </a:lnTo>
                  <a:lnTo>
                    <a:pt x="2399322" y="12826"/>
                  </a:lnTo>
                  <a:lnTo>
                    <a:pt x="2385479" y="3428"/>
                  </a:lnTo>
                  <a:lnTo>
                    <a:pt x="2368461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137551" y="2289175"/>
              <a:ext cx="684530" cy="61594"/>
            </a:xfrm>
            <a:custGeom>
              <a:avLst/>
              <a:gdLst/>
              <a:ahLst/>
              <a:cxnLst/>
              <a:rect l="l" t="t" r="r" b="b"/>
              <a:pathLst>
                <a:path w="684530" h="61594">
                  <a:moveTo>
                    <a:pt x="660387" y="0"/>
                  </a:moveTo>
                  <a:lnTo>
                    <a:pt x="23596" y="0"/>
                  </a:lnTo>
                  <a:lnTo>
                    <a:pt x="14414" y="2412"/>
                  </a:lnTo>
                  <a:lnTo>
                    <a:pt x="6908" y="9016"/>
                  </a:lnTo>
                  <a:lnTo>
                    <a:pt x="1854" y="18669"/>
                  </a:lnTo>
                  <a:lnTo>
                    <a:pt x="0" y="30607"/>
                  </a:lnTo>
                  <a:lnTo>
                    <a:pt x="1854" y="42545"/>
                  </a:lnTo>
                  <a:lnTo>
                    <a:pt x="6908" y="52324"/>
                  </a:lnTo>
                  <a:lnTo>
                    <a:pt x="14414" y="58800"/>
                  </a:lnTo>
                  <a:lnTo>
                    <a:pt x="23596" y="61213"/>
                  </a:lnTo>
                  <a:lnTo>
                    <a:pt x="660387" y="61213"/>
                  </a:lnTo>
                  <a:lnTo>
                    <a:pt x="669531" y="58800"/>
                  </a:lnTo>
                  <a:lnTo>
                    <a:pt x="677024" y="52324"/>
                  </a:lnTo>
                  <a:lnTo>
                    <a:pt x="682104" y="42545"/>
                  </a:lnTo>
                  <a:lnTo>
                    <a:pt x="684009" y="30607"/>
                  </a:lnTo>
                  <a:lnTo>
                    <a:pt x="682104" y="18669"/>
                  </a:lnTo>
                  <a:lnTo>
                    <a:pt x="677024" y="9016"/>
                  </a:lnTo>
                  <a:lnTo>
                    <a:pt x="669531" y="2412"/>
                  </a:lnTo>
                  <a:lnTo>
                    <a:pt x="660387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1177239" y="2101722"/>
            <a:ext cx="5588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75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86257" y="2103246"/>
            <a:ext cx="24574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099817" y="2103501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10057" y="2372995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214729" y="2372995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071877" y="2372995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43027" y="2714701"/>
            <a:ext cx="150876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75" dirty="0">
                <a:latin typeface="Tahoma"/>
                <a:cs typeface="Tahoma"/>
              </a:rPr>
              <a:t>V Á Z Á N Í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10" dirty="0">
                <a:latin typeface="Verdana"/>
                <a:cs typeface="Verdana"/>
              </a:rPr>
              <a:t>FCPCN02</a:t>
            </a:r>
            <a:endParaRPr sz="1000" dirty="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</a:pPr>
            <a:r>
              <a:rPr sz="1000" dirty="0">
                <a:latin typeface="Verdana"/>
                <a:cs typeface="Verdana"/>
              </a:rPr>
              <a:t>NX</a:t>
            </a:r>
            <a:r>
              <a:rPr sz="1000" spc="-55" dirty="0">
                <a:latin typeface="Verdana"/>
                <a:cs typeface="Verdana"/>
              </a:rPr>
              <a:t> </a:t>
            </a:r>
            <a:r>
              <a:rPr sz="1000" spc="-185" dirty="0">
                <a:latin typeface="Verdana"/>
                <a:cs typeface="Verdana"/>
              </a:rPr>
              <a:t>12</a:t>
            </a:r>
            <a:r>
              <a:rPr sz="1000" spc="-60" dirty="0">
                <a:latin typeface="Verdana"/>
                <a:cs typeface="Verdana"/>
              </a:rPr>
              <a:t> </a:t>
            </a:r>
            <a:r>
              <a:rPr sz="1000" dirty="0">
                <a:latin typeface="Verdana"/>
                <a:cs typeface="Verdana"/>
              </a:rPr>
              <a:t>KONECT</a:t>
            </a:r>
            <a:r>
              <a:rPr sz="1000" spc="-40" dirty="0">
                <a:latin typeface="Verdana"/>
                <a:cs typeface="Verdana"/>
              </a:rPr>
              <a:t> </a:t>
            </a:r>
            <a:r>
              <a:rPr sz="1000" spc="50" dirty="0">
                <a:latin typeface="Verdana"/>
                <a:cs typeface="Verdana"/>
              </a:rPr>
              <a:t>GW</a:t>
            </a:r>
            <a:r>
              <a:rPr sz="1000" spc="-50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B90 </a:t>
            </a:r>
            <a:r>
              <a:rPr sz="1000" spc="-10" dirty="0">
                <a:latin typeface="Verdana"/>
                <a:cs typeface="Verdana"/>
              </a:rPr>
              <a:t>SAVAGE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241985" y="2670429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5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189128" y="4987264"/>
            <a:ext cx="2913380" cy="1821011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66040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520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V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G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114" dirty="0">
                <a:latin typeface="Tahoma"/>
                <a:cs typeface="Tahoma"/>
              </a:rPr>
              <a:t> 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G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" dirty="0">
                <a:latin typeface="Tahoma"/>
                <a:cs typeface="Tahoma"/>
              </a:rPr>
              <a:t>E</a:t>
            </a:r>
            <a:endParaRPr sz="1000" dirty="0">
              <a:latin typeface="Tahoma"/>
              <a:cs typeface="Tahoma"/>
            </a:endParaRPr>
          </a:p>
          <a:p>
            <a:pPr marL="58419" marR="69850">
              <a:lnSpc>
                <a:spcPct val="100000"/>
              </a:lnSpc>
              <a:spcBef>
                <a:spcPts val="330"/>
              </a:spcBef>
            </a:pPr>
            <a:r>
              <a:rPr lang="en-US" sz="900" dirty="0" err="1">
                <a:latin typeface="Verdana"/>
                <a:cs typeface="Verdana"/>
              </a:rPr>
              <a:t>Kolekce</a:t>
            </a:r>
            <a:r>
              <a:rPr lang="en-US" sz="900" dirty="0">
                <a:latin typeface="Verdana"/>
                <a:cs typeface="Verdana"/>
              </a:rPr>
              <a:t> Savage, </a:t>
            </a:r>
            <a:r>
              <a:rPr lang="en-US" sz="900" dirty="0" err="1">
                <a:latin typeface="Verdana"/>
                <a:cs typeface="Verdana"/>
              </a:rPr>
              <a:t>určená</a:t>
            </a:r>
            <a:r>
              <a:rPr lang="en-US" sz="900" dirty="0">
                <a:latin typeface="Verdana"/>
                <a:cs typeface="Verdana"/>
              </a:rPr>
              <a:t> pro </a:t>
            </a:r>
            <a:r>
              <a:rPr lang="en-US" sz="900" dirty="0" err="1">
                <a:latin typeface="Verdana"/>
                <a:cs typeface="Verdana"/>
              </a:rPr>
              <a:t>lyžařky</a:t>
            </a:r>
            <a:r>
              <a:rPr lang="en-US" sz="900" dirty="0">
                <a:latin typeface="Verdana"/>
                <a:cs typeface="Verdana"/>
              </a:rPr>
              <a:t> bez </a:t>
            </a:r>
            <a:r>
              <a:rPr lang="en-US" sz="900" dirty="0" err="1">
                <a:latin typeface="Verdana"/>
                <a:cs typeface="Verdana"/>
              </a:rPr>
              <a:t>ohledu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na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jejich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úroveň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či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styl</a:t>
            </a:r>
            <a:r>
              <a:rPr lang="en-US" sz="900" dirty="0">
                <a:latin typeface="Verdana"/>
                <a:cs typeface="Verdana"/>
              </a:rPr>
              <a:t>, je </a:t>
            </a:r>
            <a:r>
              <a:rPr lang="en-US" sz="900" dirty="0" err="1">
                <a:latin typeface="Verdana"/>
                <a:cs typeface="Verdana"/>
              </a:rPr>
              <a:t>určena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všem</a:t>
            </a:r>
            <a:r>
              <a:rPr lang="en-US" sz="900" dirty="0">
                <a:latin typeface="Verdana"/>
                <a:cs typeface="Verdana"/>
              </a:rPr>
              <a:t>, </a:t>
            </a:r>
            <a:r>
              <a:rPr lang="en-US" sz="900" dirty="0" err="1">
                <a:latin typeface="Verdana"/>
                <a:cs typeface="Verdana"/>
              </a:rPr>
              <a:t>které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si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chtějí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užít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hory</a:t>
            </a:r>
            <a:r>
              <a:rPr lang="en-US" sz="900" dirty="0">
                <a:latin typeface="Verdana"/>
                <a:cs typeface="Verdana"/>
              </a:rPr>
              <a:t> po </a:t>
            </a:r>
            <a:r>
              <a:rPr lang="en-US" sz="900" dirty="0" err="1">
                <a:latin typeface="Verdana"/>
                <a:cs typeface="Verdana"/>
              </a:rPr>
              <a:t>svém</a:t>
            </a:r>
            <a:r>
              <a:rPr lang="en-US" sz="900" dirty="0">
                <a:latin typeface="Verdana"/>
                <a:cs typeface="Verdana"/>
              </a:rPr>
              <a:t>. </a:t>
            </a:r>
            <a:r>
              <a:rPr lang="en-US" sz="900" dirty="0" err="1">
                <a:latin typeface="Verdana"/>
                <a:cs typeface="Verdana"/>
              </a:rPr>
              <a:t>Ať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už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jste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milovnicemi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sjezdovek</a:t>
            </a:r>
            <a:r>
              <a:rPr lang="en-US" sz="900" dirty="0">
                <a:latin typeface="Verdana"/>
                <a:cs typeface="Verdana"/>
              </a:rPr>
              <a:t>, </a:t>
            </a:r>
            <a:r>
              <a:rPr lang="en-US" sz="900" dirty="0" err="1">
                <a:latin typeface="Verdana"/>
                <a:cs typeface="Verdana"/>
              </a:rPr>
              <a:t>freeridu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nebo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prostě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jen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hledáte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nové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zážitky</a:t>
            </a:r>
            <a:r>
              <a:rPr lang="en-US" sz="900" dirty="0">
                <a:latin typeface="Verdana"/>
                <a:cs typeface="Verdana"/>
              </a:rPr>
              <a:t>, </a:t>
            </a:r>
            <a:r>
              <a:rPr lang="en-US" sz="900" dirty="0" err="1">
                <a:latin typeface="Verdana"/>
                <a:cs typeface="Verdana"/>
              </a:rPr>
              <a:t>tato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kolekce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vás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bude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doprovázet</a:t>
            </a:r>
            <a:r>
              <a:rPr lang="en-US" sz="900" dirty="0">
                <a:latin typeface="Verdana"/>
                <a:cs typeface="Verdana"/>
              </a:rPr>
              <a:t> s </a:t>
            </a:r>
            <a:r>
              <a:rPr lang="en-US" sz="900" dirty="0" err="1">
                <a:latin typeface="Verdana"/>
                <a:cs typeface="Verdana"/>
              </a:rPr>
              <a:t>energií</a:t>
            </a:r>
            <a:r>
              <a:rPr lang="en-US" sz="900" dirty="0">
                <a:latin typeface="Verdana"/>
                <a:cs typeface="Verdana"/>
              </a:rPr>
              <a:t> a </a:t>
            </a:r>
            <a:r>
              <a:rPr lang="en-US" sz="900" dirty="0" err="1">
                <a:latin typeface="Verdana"/>
                <a:cs typeface="Verdana"/>
              </a:rPr>
              <a:t>elegancí</a:t>
            </a:r>
            <a:r>
              <a:rPr lang="en-US" sz="900" dirty="0">
                <a:latin typeface="Verdana"/>
                <a:cs typeface="Verdana"/>
              </a:rPr>
              <a:t>. </a:t>
            </a:r>
            <a:r>
              <a:rPr lang="en-US" sz="900" dirty="0" err="1">
                <a:latin typeface="Verdana"/>
                <a:cs typeface="Verdana"/>
              </a:rPr>
              <a:t>Kolekce</a:t>
            </a:r>
            <a:r>
              <a:rPr lang="en-US" sz="900" dirty="0">
                <a:latin typeface="Verdana"/>
                <a:cs typeface="Verdana"/>
              </a:rPr>
              <a:t> Savage, </a:t>
            </a:r>
            <a:r>
              <a:rPr lang="en-US" sz="900" dirty="0" err="1">
                <a:latin typeface="Verdana"/>
                <a:cs typeface="Verdana"/>
              </a:rPr>
              <a:t>přístupná</a:t>
            </a:r>
            <a:r>
              <a:rPr lang="en-US" sz="900" dirty="0">
                <a:latin typeface="Verdana"/>
                <a:cs typeface="Verdana"/>
              </a:rPr>
              <a:t> pro </a:t>
            </a:r>
            <a:r>
              <a:rPr lang="en-US" sz="900" dirty="0" err="1">
                <a:latin typeface="Verdana"/>
                <a:cs typeface="Verdana"/>
              </a:rPr>
              <a:t>všechny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typy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lyžařek</a:t>
            </a:r>
            <a:r>
              <a:rPr lang="en-US" sz="900" dirty="0">
                <a:latin typeface="Verdana"/>
                <a:cs typeface="Verdana"/>
              </a:rPr>
              <a:t>, </a:t>
            </a:r>
            <a:r>
              <a:rPr lang="en-US" sz="900" dirty="0" err="1">
                <a:latin typeface="Verdana"/>
                <a:cs typeface="Verdana"/>
              </a:rPr>
              <a:t>oslavuje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svobodu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pohybu</a:t>
            </a:r>
            <a:r>
              <a:rPr lang="en-US" sz="900" dirty="0">
                <a:latin typeface="Verdana"/>
                <a:cs typeface="Verdana"/>
              </a:rPr>
              <a:t> a </a:t>
            </a:r>
            <a:r>
              <a:rPr lang="en-US" sz="900" dirty="0" err="1">
                <a:latin typeface="Verdana"/>
                <a:cs typeface="Verdana"/>
              </a:rPr>
              <a:t>sebevyjádření</a:t>
            </a:r>
            <a:r>
              <a:rPr lang="en-US" sz="900" dirty="0">
                <a:latin typeface="Verdana"/>
                <a:cs typeface="Verdana"/>
              </a:rPr>
              <a:t>. </a:t>
            </a:r>
            <a:r>
              <a:rPr lang="en-US" sz="900" dirty="0" err="1">
                <a:latin typeface="Verdana"/>
                <a:cs typeface="Verdana"/>
              </a:rPr>
              <a:t>Její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odvážný</a:t>
            </a:r>
            <a:r>
              <a:rPr lang="en-US" sz="900" dirty="0">
                <a:latin typeface="Verdana"/>
                <a:cs typeface="Verdana"/>
              </a:rPr>
              <a:t> design </a:t>
            </a:r>
            <a:r>
              <a:rPr lang="en-US" sz="900" dirty="0" err="1">
                <a:latin typeface="Verdana"/>
                <a:cs typeface="Verdana"/>
              </a:rPr>
              <a:t>inspirovaný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zebrou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symbolizuje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sílu</a:t>
            </a:r>
            <a:r>
              <a:rPr lang="en-US" sz="900" dirty="0">
                <a:latin typeface="Verdana"/>
                <a:cs typeface="Verdana"/>
              </a:rPr>
              <a:t>, </a:t>
            </a:r>
            <a:r>
              <a:rPr lang="en-US" sz="900" dirty="0" err="1">
                <a:latin typeface="Verdana"/>
                <a:cs typeface="Verdana"/>
              </a:rPr>
              <a:t>svobodu</a:t>
            </a:r>
            <a:r>
              <a:rPr lang="en-US" sz="900" dirty="0">
                <a:latin typeface="Verdana"/>
                <a:cs typeface="Verdana"/>
              </a:rPr>
              <a:t> a </a:t>
            </a:r>
            <a:r>
              <a:rPr lang="en-US" sz="900" dirty="0" err="1">
                <a:latin typeface="Verdana"/>
                <a:cs typeface="Verdana"/>
              </a:rPr>
              <a:t>vzájemnou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podporu</a:t>
            </a:r>
            <a:r>
              <a:rPr lang="en-US" sz="900" dirty="0">
                <a:latin typeface="Verdana"/>
                <a:cs typeface="Verdana"/>
              </a:rPr>
              <a:t>.</a:t>
            </a:r>
            <a:endParaRPr lang="cs-CZ" sz="900" dirty="0">
              <a:latin typeface="Verdana"/>
              <a:cs typeface="Verdana"/>
            </a:endParaRPr>
          </a:p>
          <a:p>
            <a:pPr marL="58419" marR="69850">
              <a:lnSpc>
                <a:spcPct val="100000"/>
              </a:lnSpc>
              <a:spcBef>
                <a:spcPts val="330"/>
              </a:spcBef>
            </a:pPr>
            <a:endParaRPr lang="en-US" sz="900" dirty="0">
              <a:latin typeface="Verdana"/>
              <a:cs typeface="Verdana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8720835" y="48768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8717660" y="4800600"/>
            <a:ext cx="2682875" cy="888365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8415">
              <a:lnSpc>
                <a:spcPct val="100000"/>
              </a:lnSpc>
              <a:spcBef>
                <a:spcPts val="730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12700" marR="5080">
              <a:lnSpc>
                <a:spcPct val="120000"/>
              </a:lnSpc>
              <a:spcBef>
                <a:spcPts val="425"/>
              </a:spcBef>
            </a:pPr>
            <a:r>
              <a:rPr lang="cs-CZ" sz="1050" dirty="0">
                <a:latin typeface="Verdana"/>
                <a:cs typeface="Verdana"/>
              </a:rPr>
              <a:t>Pokročilé lyžařky, které hledají jedny lyže pro celodenní zážitek s originálním designem.</a:t>
            </a:r>
          </a:p>
        </p:txBody>
      </p:sp>
      <p:sp>
        <p:nvSpPr>
          <p:cNvPr id="35" name="object 35"/>
          <p:cNvSpPr/>
          <p:nvPr/>
        </p:nvSpPr>
        <p:spPr>
          <a:xfrm>
            <a:off x="8744457" y="57150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8736330" y="5715000"/>
            <a:ext cx="2922270" cy="1054776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5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25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Progresivní carving a hravost</a:t>
            </a: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-25" dirty="0">
                <a:latin typeface="Verdana"/>
                <a:cs typeface="Verdana"/>
              </a:rPr>
              <a:t>Pocit jistoty</a:t>
            </a:r>
            <a:r>
              <a:rPr sz="1050" spc="-25" dirty="0">
                <a:latin typeface="Verdana"/>
                <a:cs typeface="Verdana"/>
              </a:rPr>
              <a:t> </a:t>
            </a:r>
            <a:r>
              <a:rPr sz="1050" spc="-70" dirty="0">
                <a:latin typeface="Verdana"/>
                <a:cs typeface="Verdana"/>
              </a:rPr>
              <a:t>&amp;</a:t>
            </a:r>
            <a:r>
              <a:rPr sz="1050" spc="30" dirty="0">
                <a:latin typeface="Verdana"/>
                <a:cs typeface="Verdana"/>
              </a:rPr>
              <a:t> </a:t>
            </a:r>
            <a:r>
              <a:rPr lang="cs-CZ" sz="1050" spc="-10" dirty="0">
                <a:latin typeface="Verdana"/>
                <a:cs typeface="Verdana"/>
              </a:rPr>
              <a:t>k</a:t>
            </a:r>
            <a:r>
              <a:rPr sz="1050" spc="-10" dirty="0" err="1">
                <a:latin typeface="Verdana"/>
                <a:cs typeface="Verdana"/>
              </a:rPr>
              <a:t>ontrol</a:t>
            </a:r>
            <a:r>
              <a:rPr lang="cs-CZ" sz="1050" spc="-10" dirty="0">
                <a:latin typeface="Verdana"/>
                <a:cs typeface="Verdana"/>
              </a:rPr>
              <a:t>a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lang="cs-CZ" sz="1050" dirty="0">
                <a:latin typeface="Verdana"/>
                <a:cs typeface="Verdana"/>
              </a:rPr>
              <a:t>Manévrovatelnost a snadné ovládání </a:t>
            </a: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lang="cs-CZ" sz="1050" spc="-10" dirty="0">
                <a:latin typeface="Verdana"/>
                <a:cs typeface="Verdana"/>
              </a:rPr>
              <a:t>Bez námahy, pohodlné</a:t>
            </a:r>
          </a:p>
        </p:txBody>
      </p:sp>
      <p:sp>
        <p:nvSpPr>
          <p:cNvPr id="37" name="object 37"/>
          <p:cNvSpPr/>
          <p:nvPr/>
        </p:nvSpPr>
        <p:spPr>
          <a:xfrm>
            <a:off x="8720835" y="107797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8723503" y="1103122"/>
            <a:ext cx="227711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5123307" y="2464942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0" name="object 40"/>
          <p:cNvGrpSpPr/>
          <p:nvPr/>
        </p:nvGrpSpPr>
        <p:grpSpPr>
          <a:xfrm>
            <a:off x="5123307" y="2833814"/>
            <a:ext cx="3027680" cy="681990"/>
            <a:chOff x="5123307" y="2833814"/>
            <a:chExt cx="3027680" cy="681990"/>
          </a:xfrm>
        </p:grpSpPr>
        <p:sp>
          <p:nvSpPr>
            <p:cNvPr id="41" name="object 41"/>
            <p:cNvSpPr/>
            <p:nvPr/>
          </p:nvSpPr>
          <p:spPr>
            <a:xfrm>
              <a:off x="5123307" y="3512311"/>
              <a:ext cx="2817495" cy="0"/>
            </a:xfrm>
            <a:custGeom>
              <a:avLst/>
              <a:gdLst/>
              <a:ahLst/>
              <a:cxnLst/>
              <a:rect l="l" t="t" r="r" b="b"/>
              <a:pathLst>
                <a:path w="2817495">
                  <a:moveTo>
                    <a:pt x="0" y="0"/>
                  </a:moveTo>
                  <a:lnTo>
                    <a:pt x="2816987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987034" y="2833814"/>
              <a:ext cx="2163775" cy="678878"/>
            </a:xfrm>
            <a:prstGeom prst="rect">
              <a:avLst/>
            </a:prstGeom>
          </p:spPr>
        </p:pic>
      </p:grpSp>
      <p:sp>
        <p:nvSpPr>
          <p:cNvPr id="43" name="object 43"/>
          <p:cNvSpPr txBox="1"/>
          <p:nvPr/>
        </p:nvSpPr>
        <p:spPr>
          <a:xfrm>
            <a:off x="5116448" y="2413246"/>
            <a:ext cx="1464310" cy="64706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lang="pt-BR" sz="1000" b="1" dirty="0">
                <a:latin typeface="Tahoma"/>
                <a:cs typeface="Tahoma"/>
              </a:rPr>
              <a:t>T E C H N O L O G I E </a:t>
            </a:r>
            <a:endParaRPr sz="1000" dirty="0">
              <a:latin typeface="Tahoma"/>
              <a:cs typeface="Tahoma"/>
            </a:endParaRPr>
          </a:p>
          <a:p>
            <a:pPr marL="187960" indent="-166370">
              <a:lnSpc>
                <a:spcPct val="100000"/>
              </a:lnSpc>
              <a:spcBef>
                <a:spcPts val="605"/>
              </a:spcBef>
              <a:buFont typeface="Times New Roman"/>
              <a:buChar char="►"/>
              <a:tabLst>
                <a:tab pos="187960" algn="l"/>
              </a:tabLst>
            </a:pPr>
            <a:r>
              <a:rPr sz="1050" dirty="0">
                <a:latin typeface="Verdana"/>
                <a:cs typeface="Verdana"/>
              </a:rPr>
              <a:t>V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A</a:t>
            </a:r>
            <a:r>
              <a:rPr sz="1050" spc="-80" dirty="0">
                <a:latin typeface="Verdana"/>
                <a:cs typeface="Verdana"/>
              </a:rPr>
              <a:t> </a:t>
            </a:r>
            <a:r>
              <a:rPr sz="1050" spc="-50" dirty="0">
                <a:latin typeface="Verdana"/>
                <a:cs typeface="Verdana"/>
              </a:rPr>
              <a:t>S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spcBef>
                <a:spcPts val="5"/>
              </a:spcBef>
              <a:buFont typeface="Times New Roman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L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C</a:t>
            </a:r>
            <a:r>
              <a:rPr sz="1050" spc="-80" dirty="0">
                <a:latin typeface="Verdana"/>
                <a:cs typeface="Verdana"/>
              </a:rPr>
              <a:t> </a:t>
            </a:r>
            <a:r>
              <a:rPr sz="1050" spc="-50" dirty="0">
                <a:latin typeface="Verdana"/>
                <a:cs typeface="Verdana"/>
              </a:rPr>
              <a:t>T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125592" y="3532759"/>
            <a:ext cx="148272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096383" y="1113536"/>
            <a:ext cx="274574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dirty="0">
                <a:latin typeface="Tahoma"/>
                <a:cs typeface="Tahoma"/>
              </a:rPr>
              <a:t>T E C H N I C K É   S P E C I F I K A C E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093715" y="108585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7" name="object 47"/>
          <p:cNvGrpSpPr/>
          <p:nvPr/>
        </p:nvGrpSpPr>
        <p:grpSpPr>
          <a:xfrm>
            <a:off x="7281926" y="5024716"/>
            <a:ext cx="930275" cy="509270"/>
            <a:chOff x="7281926" y="5024716"/>
            <a:chExt cx="930275" cy="509270"/>
          </a:xfrm>
        </p:grpSpPr>
        <p:pic>
          <p:nvPicPr>
            <p:cNvPr id="48" name="object 4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281926" y="5024716"/>
              <a:ext cx="688390" cy="509181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849743" y="5126113"/>
              <a:ext cx="362153" cy="365366"/>
            </a:xfrm>
            <a:prstGeom prst="rect">
              <a:avLst/>
            </a:prstGeom>
          </p:spPr>
        </p:pic>
      </p:grpSp>
      <p:sp>
        <p:nvSpPr>
          <p:cNvPr id="50" name="object 50"/>
          <p:cNvSpPr txBox="1"/>
          <p:nvPr/>
        </p:nvSpPr>
        <p:spPr>
          <a:xfrm>
            <a:off x="5136260" y="336905"/>
            <a:ext cx="5875020" cy="39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lang="cs-CZ" sz="1100" b="1" i="1" dirty="0">
                <a:latin typeface="Verdana"/>
                <a:cs typeface="Verdana"/>
              </a:rPr>
              <a:t>Jsou určené pro všechny typy terénu a vyznačují se jedinečným designem </a:t>
            </a:r>
            <a:r>
              <a:rPr lang="cs-CZ" sz="1100" b="1" i="1" dirty="0" err="1">
                <a:latin typeface="Verdana"/>
                <a:cs typeface="Verdana"/>
              </a:rPr>
              <a:t>Savage</a:t>
            </a:r>
            <a:r>
              <a:rPr lang="cs-CZ" sz="1100" b="1" i="1" dirty="0">
                <a:latin typeface="Verdana"/>
                <a:cs typeface="Verdana"/>
              </a:rPr>
              <a:t>.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11777218" y="187528"/>
            <a:ext cx="396240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55" dirty="0">
                <a:solidFill>
                  <a:srgbClr val="FCFBFF"/>
                </a:solidFill>
                <a:latin typeface="Tahoma"/>
                <a:cs typeface="Tahoma"/>
              </a:rPr>
              <a:t>NEW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55" name="TextovéPole 54">
            <a:extLst>
              <a:ext uri="{FF2B5EF4-FFF2-40B4-BE49-F238E27FC236}">
                <a16:creationId xmlns:a16="http://schemas.microsoft.com/office/drawing/2014/main" id="{125200A5-C1F0-E3D2-81B7-5796B3A18CBE}"/>
              </a:ext>
            </a:extLst>
          </p:cNvPr>
          <p:cNvSpPr txBox="1"/>
          <p:nvPr/>
        </p:nvSpPr>
        <p:spPr>
          <a:xfrm>
            <a:off x="8211896" y="1236735"/>
            <a:ext cx="3911989" cy="3647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Rossignol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Savage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All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Mountain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je exkluzivní limitovaná edice našeho modelu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Arcade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84, oblíbeného mezi lyžařkami, který se vyznačuje výrazným zebrovým vzorem a odvážnými barevnými akcenty, díky nimž na sjezdovkách můžete dát průchod své divoké stránce. Tyto obratné lyže jsou určeny pro pokročilé až zkušené lyžařky, které chtějí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carvovat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a prozkoumávat celý resort , a jsou navrženy tak, aby podávaly špičkový výkon v jakémkoli sněhu i terénu. Jedná se o sjezdové lyže s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freeridovým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charakterem, které nabízejí širokou platformu a krátký poloměr oblouku v kombinaci s technologiemi pro závodní i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freeridové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lyžování. Díky AIR TIP společně s VAS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techologií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na tlumení vibrací nabízejí rychlou iniciaci oblouků a plynulé ovládání v rychlosti. Skvělé držení pak zabezpečí LCT konstrukce jádra s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Titanalem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ve středu lyže - v dámské nejtvrdší  flexi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Boost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Flex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. Špička a pata s rockerem udržují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freeridovou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přizpůsobivost v měnících se sněhových podmínkách a rozšířené boční krojení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Extended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s obdélníkovou konstrukcí 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Rectangular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Sidewall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nabízí přesnost při carvingu. Lyže mají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Sintrovanou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HD skluznici pro maximální skluz. 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0" y="0"/>
            <a:ext cx="1460449" cy="680821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604761" y="3765625"/>
            <a:ext cx="976630" cy="1873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Twin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604761" y="4197477"/>
            <a:ext cx="150368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Progressive</a:t>
            </a:r>
            <a:r>
              <a:rPr sz="1050" spc="-8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5102" y="241807"/>
            <a:ext cx="1851660" cy="1093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95"/>
              </a:lnSpc>
              <a:spcBef>
                <a:spcPts val="100"/>
              </a:spcBef>
            </a:pPr>
            <a:r>
              <a:rPr sz="1100" spc="80" dirty="0">
                <a:solidFill>
                  <a:srgbClr val="7E7E7E"/>
                </a:solidFill>
                <a:latin typeface="Verdana"/>
                <a:cs typeface="Verdana"/>
              </a:rPr>
              <a:t>WOMEN</a:t>
            </a:r>
            <a:r>
              <a:rPr sz="1100" spc="-9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9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80" dirty="0">
                <a:solidFill>
                  <a:srgbClr val="7E7E7E"/>
                </a:solidFill>
                <a:latin typeface="Verdana"/>
                <a:cs typeface="Verdana"/>
              </a:rPr>
              <a:t>-</a:t>
            </a:r>
            <a:r>
              <a:rPr sz="1100" spc="-7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FREERIDE</a:t>
            </a:r>
            <a:endParaRPr sz="1100" dirty="0">
              <a:latin typeface="Verdana"/>
              <a:cs typeface="Verdana"/>
            </a:endParaRPr>
          </a:p>
          <a:p>
            <a:pPr marL="12700">
              <a:lnSpc>
                <a:spcPts val="2855"/>
              </a:lnSpc>
            </a:pP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S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9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0" dirty="0">
                <a:solidFill>
                  <a:srgbClr val="030505"/>
                </a:solidFill>
                <a:latin typeface="Tahoma"/>
                <a:cs typeface="Tahoma"/>
              </a:rPr>
              <a:t>V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9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50" dirty="0">
                <a:solidFill>
                  <a:srgbClr val="030505"/>
                </a:solidFill>
                <a:latin typeface="Tahoma"/>
                <a:cs typeface="Tahoma"/>
              </a:rPr>
              <a:t>G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8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endParaRPr sz="24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b="1" spc="125" dirty="0">
                <a:solidFill>
                  <a:srgbClr val="030505"/>
                </a:solidFill>
                <a:latin typeface="Tahoma"/>
                <a:cs typeface="Tahoma"/>
              </a:rPr>
              <a:t>F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R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3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8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endParaRPr sz="24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100" spc="45" dirty="0">
                <a:solidFill>
                  <a:srgbClr val="7E7E7E"/>
                </a:solidFill>
                <a:latin typeface="Verdana"/>
                <a:cs typeface="Verdana"/>
              </a:rPr>
              <a:t>RAPMR04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5102" y="1468882"/>
            <a:ext cx="1781810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100" spc="55" dirty="0">
                <a:latin typeface="Verdana"/>
                <a:cs typeface="Verdana"/>
              </a:rPr>
              <a:t>RAPMR04</a:t>
            </a:r>
            <a:r>
              <a:rPr sz="1100" spc="-11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SAVAGE</a:t>
            </a:r>
            <a:r>
              <a:rPr sz="1100" spc="-105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FREE </a:t>
            </a:r>
            <a:r>
              <a:rPr sz="1100" spc="75" dirty="0">
                <a:latin typeface="Verdana"/>
                <a:cs typeface="Verdana"/>
              </a:rPr>
              <a:t>OPEN</a:t>
            </a:r>
            <a:r>
              <a:rPr sz="1100" spc="-90" dirty="0">
                <a:latin typeface="Verdana"/>
                <a:cs typeface="Verdana"/>
              </a:rPr>
              <a:t> </a:t>
            </a:r>
            <a:r>
              <a:rPr sz="1100" spc="-160" dirty="0">
                <a:latin typeface="Verdana"/>
                <a:cs typeface="Verdana"/>
              </a:rPr>
              <a:t>–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lang="cs-CZ" sz="1100" b="1" spc="-70" dirty="0">
                <a:latin typeface="Tahoma"/>
                <a:cs typeface="Tahoma"/>
              </a:rPr>
              <a:t>17 990,- </a:t>
            </a:r>
            <a:endParaRPr sz="1100" dirty="0">
              <a:latin typeface="Tahoma"/>
              <a:cs typeface="Tahoma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5106923" y="1329917"/>
          <a:ext cx="2929890" cy="11334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298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7325">
                <a:tc>
                  <a:txBody>
                    <a:bodyPr/>
                    <a:lstStyle/>
                    <a:p>
                      <a:pPr>
                        <a:lnSpc>
                          <a:spcPts val="1230"/>
                        </a:lnSpc>
                      </a:pPr>
                      <a:r>
                        <a:rPr sz="1050" spc="70" dirty="0">
                          <a:latin typeface="Verdana"/>
                          <a:cs typeface="Verdana"/>
                        </a:rPr>
                        <a:t>OPEN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KONECT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35" dirty="0">
                          <a:latin typeface="Verdana"/>
                          <a:cs typeface="Verdana"/>
                        </a:rPr>
                        <a:t>156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164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0" dirty="0">
                          <a:latin typeface="Verdana"/>
                          <a:cs typeface="Verdana"/>
                        </a:rPr>
                        <a:t>172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180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188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3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135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85" dirty="0">
                          <a:latin typeface="Verdana"/>
                          <a:cs typeface="Verdana"/>
                        </a:rPr>
                        <a:t>101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125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85" dirty="0">
                          <a:latin typeface="Verdana"/>
                          <a:cs typeface="Verdana"/>
                        </a:rPr>
                        <a:t>15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(164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17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3,7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(164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8" name="object 8" descr="Une image contenant logo  Description générée automatiquement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93933" y="4485663"/>
            <a:ext cx="1058392" cy="30212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74611" y="3901808"/>
            <a:ext cx="1273682" cy="368693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299580" y="2229230"/>
            <a:ext cx="2412365" cy="87630"/>
            <a:chOff x="299580" y="2229230"/>
            <a:chExt cx="2412365" cy="87630"/>
          </a:xfrm>
        </p:grpSpPr>
        <p:sp>
          <p:nvSpPr>
            <p:cNvPr id="11" name="object 11"/>
            <p:cNvSpPr/>
            <p:nvPr/>
          </p:nvSpPr>
          <p:spPr>
            <a:xfrm>
              <a:off x="299580" y="2229230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562" y="0"/>
                  </a:moveTo>
                  <a:lnTo>
                    <a:pt x="43535" y="0"/>
                  </a:lnTo>
                  <a:lnTo>
                    <a:pt x="26593" y="3429"/>
                  </a:lnTo>
                  <a:lnTo>
                    <a:pt x="12750" y="12827"/>
                  </a:lnTo>
                  <a:lnTo>
                    <a:pt x="3416" y="26670"/>
                  </a:lnTo>
                  <a:lnTo>
                    <a:pt x="0" y="43561"/>
                  </a:lnTo>
                  <a:lnTo>
                    <a:pt x="3416" y="60579"/>
                  </a:lnTo>
                  <a:lnTo>
                    <a:pt x="12750" y="74422"/>
                  </a:lnTo>
                  <a:lnTo>
                    <a:pt x="26593" y="83693"/>
                  </a:lnTo>
                  <a:lnTo>
                    <a:pt x="43535" y="87122"/>
                  </a:lnTo>
                  <a:lnTo>
                    <a:pt x="2368562" y="87122"/>
                  </a:lnTo>
                  <a:lnTo>
                    <a:pt x="2385453" y="83693"/>
                  </a:lnTo>
                  <a:lnTo>
                    <a:pt x="2399296" y="74422"/>
                  </a:lnTo>
                  <a:lnTo>
                    <a:pt x="2408567" y="60579"/>
                  </a:lnTo>
                  <a:lnTo>
                    <a:pt x="2411996" y="43561"/>
                  </a:lnTo>
                  <a:lnTo>
                    <a:pt x="2408567" y="26670"/>
                  </a:lnTo>
                  <a:lnTo>
                    <a:pt x="2399296" y="12827"/>
                  </a:lnTo>
                  <a:lnTo>
                    <a:pt x="2385453" y="3429"/>
                  </a:lnTo>
                  <a:lnTo>
                    <a:pt x="2368562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571243" y="2242311"/>
              <a:ext cx="1028065" cy="61594"/>
            </a:xfrm>
            <a:custGeom>
              <a:avLst/>
              <a:gdLst/>
              <a:ahLst/>
              <a:cxnLst/>
              <a:rect l="l" t="t" r="r" b="b"/>
              <a:pathLst>
                <a:path w="1028064" h="61594">
                  <a:moveTo>
                    <a:pt x="997204" y="0"/>
                  </a:moveTo>
                  <a:lnTo>
                    <a:pt x="30606" y="0"/>
                  </a:lnTo>
                  <a:lnTo>
                    <a:pt x="18668" y="2412"/>
                  </a:lnTo>
                  <a:lnTo>
                    <a:pt x="8890" y="8889"/>
                  </a:lnTo>
                  <a:lnTo>
                    <a:pt x="2412" y="18668"/>
                  </a:lnTo>
                  <a:lnTo>
                    <a:pt x="0" y="30607"/>
                  </a:lnTo>
                  <a:lnTo>
                    <a:pt x="2412" y="42545"/>
                  </a:lnTo>
                  <a:lnTo>
                    <a:pt x="8890" y="52197"/>
                  </a:lnTo>
                  <a:lnTo>
                    <a:pt x="18668" y="58800"/>
                  </a:lnTo>
                  <a:lnTo>
                    <a:pt x="30606" y="61213"/>
                  </a:lnTo>
                  <a:lnTo>
                    <a:pt x="997204" y="61213"/>
                  </a:lnTo>
                  <a:lnTo>
                    <a:pt x="1009142" y="58800"/>
                  </a:lnTo>
                  <a:lnTo>
                    <a:pt x="1018794" y="52197"/>
                  </a:lnTo>
                  <a:lnTo>
                    <a:pt x="1025398" y="42545"/>
                  </a:lnTo>
                  <a:lnTo>
                    <a:pt x="1027811" y="30607"/>
                  </a:lnTo>
                  <a:lnTo>
                    <a:pt x="1025398" y="18668"/>
                  </a:lnTo>
                  <a:lnTo>
                    <a:pt x="1018794" y="8889"/>
                  </a:lnTo>
                  <a:lnTo>
                    <a:pt x="1009142" y="2412"/>
                  </a:lnTo>
                  <a:lnTo>
                    <a:pt x="997204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299580" y="2499614"/>
            <a:ext cx="2412365" cy="86995"/>
            <a:chOff x="299580" y="2499614"/>
            <a:chExt cx="2412365" cy="86995"/>
          </a:xfrm>
        </p:grpSpPr>
        <p:sp>
          <p:nvSpPr>
            <p:cNvPr id="14" name="object 14"/>
            <p:cNvSpPr/>
            <p:nvPr/>
          </p:nvSpPr>
          <p:spPr>
            <a:xfrm>
              <a:off x="299580" y="2499614"/>
              <a:ext cx="2412365" cy="86995"/>
            </a:xfrm>
            <a:custGeom>
              <a:avLst/>
              <a:gdLst/>
              <a:ahLst/>
              <a:cxnLst/>
              <a:rect l="l" t="t" r="r" b="b"/>
              <a:pathLst>
                <a:path w="2412365" h="86994">
                  <a:moveTo>
                    <a:pt x="2368562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700"/>
                  </a:lnTo>
                  <a:lnTo>
                    <a:pt x="3416" y="26543"/>
                  </a:lnTo>
                  <a:lnTo>
                    <a:pt x="0" y="43561"/>
                  </a:lnTo>
                  <a:lnTo>
                    <a:pt x="3416" y="60451"/>
                  </a:lnTo>
                  <a:lnTo>
                    <a:pt x="12750" y="74295"/>
                  </a:lnTo>
                  <a:lnTo>
                    <a:pt x="26593" y="83693"/>
                  </a:lnTo>
                  <a:lnTo>
                    <a:pt x="43535" y="86995"/>
                  </a:lnTo>
                  <a:lnTo>
                    <a:pt x="2368562" y="86995"/>
                  </a:lnTo>
                  <a:lnTo>
                    <a:pt x="2385453" y="83693"/>
                  </a:lnTo>
                  <a:lnTo>
                    <a:pt x="2399296" y="74295"/>
                  </a:lnTo>
                  <a:lnTo>
                    <a:pt x="2408567" y="60451"/>
                  </a:lnTo>
                  <a:lnTo>
                    <a:pt x="2411996" y="43561"/>
                  </a:lnTo>
                  <a:lnTo>
                    <a:pt x="2408567" y="26543"/>
                  </a:lnTo>
                  <a:lnTo>
                    <a:pt x="2399296" y="12700"/>
                  </a:lnTo>
                  <a:lnTo>
                    <a:pt x="2385453" y="3428"/>
                  </a:lnTo>
                  <a:lnTo>
                    <a:pt x="2368562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590040" y="2514727"/>
              <a:ext cx="1028065" cy="61594"/>
            </a:xfrm>
            <a:custGeom>
              <a:avLst/>
              <a:gdLst/>
              <a:ahLst/>
              <a:cxnLst/>
              <a:rect l="l" t="t" r="r" b="b"/>
              <a:pathLst>
                <a:path w="1028064" h="61594">
                  <a:moveTo>
                    <a:pt x="997204" y="0"/>
                  </a:moveTo>
                  <a:lnTo>
                    <a:pt x="30606" y="0"/>
                  </a:lnTo>
                  <a:lnTo>
                    <a:pt x="18668" y="2412"/>
                  </a:lnTo>
                  <a:lnTo>
                    <a:pt x="8890" y="9017"/>
                  </a:lnTo>
                  <a:lnTo>
                    <a:pt x="2412" y="18669"/>
                  </a:lnTo>
                  <a:lnTo>
                    <a:pt x="0" y="30607"/>
                  </a:lnTo>
                  <a:lnTo>
                    <a:pt x="2412" y="42545"/>
                  </a:lnTo>
                  <a:lnTo>
                    <a:pt x="8890" y="52197"/>
                  </a:lnTo>
                  <a:lnTo>
                    <a:pt x="18668" y="58800"/>
                  </a:lnTo>
                  <a:lnTo>
                    <a:pt x="30606" y="61213"/>
                  </a:lnTo>
                  <a:lnTo>
                    <a:pt x="997204" y="61213"/>
                  </a:lnTo>
                  <a:lnTo>
                    <a:pt x="1009141" y="58800"/>
                  </a:lnTo>
                  <a:lnTo>
                    <a:pt x="1018793" y="52197"/>
                  </a:lnTo>
                  <a:lnTo>
                    <a:pt x="1025397" y="42545"/>
                  </a:lnTo>
                  <a:lnTo>
                    <a:pt x="1027810" y="30607"/>
                  </a:lnTo>
                  <a:lnTo>
                    <a:pt x="1025397" y="18669"/>
                  </a:lnTo>
                  <a:lnTo>
                    <a:pt x="1018793" y="9017"/>
                  </a:lnTo>
                  <a:lnTo>
                    <a:pt x="1009141" y="2412"/>
                  </a:lnTo>
                  <a:lnTo>
                    <a:pt x="997204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226007" y="2323338"/>
            <a:ext cx="5588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75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35025" y="2324176"/>
            <a:ext cx="245745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148585" y="2324861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58520" y="2594609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263522" y="2594609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120645" y="2594609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8749156" y="49530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772779" y="57912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24"/>
          <p:cNvGrpSpPr/>
          <p:nvPr/>
        </p:nvGrpSpPr>
        <p:grpSpPr>
          <a:xfrm>
            <a:off x="5114035" y="5010403"/>
            <a:ext cx="3098165" cy="523875"/>
            <a:chOff x="5114035" y="5010403"/>
            <a:chExt cx="3098165" cy="523875"/>
          </a:xfrm>
        </p:grpSpPr>
        <p:sp>
          <p:nvSpPr>
            <p:cNvPr id="25" name="object 25"/>
            <p:cNvSpPr/>
            <p:nvPr/>
          </p:nvSpPr>
          <p:spPr>
            <a:xfrm>
              <a:off x="5117210" y="5013578"/>
              <a:ext cx="2817495" cy="10795"/>
            </a:xfrm>
            <a:custGeom>
              <a:avLst/>
              <a:gdLst/>
              <a:ahLst/>
              <a:cxnLst/>
              <a:rect l="l" t="t" r="r" b="b"/>
              <a:pathLst>
                <a:path w="2817495" h="10795">
                  <a:moveTo>
                    <a:pt x="0" y="0"/>
                  </a:moveTo>
                  <a:lnTo>
                    <a:pt x="2816987" y="10668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81925" y="5024716"/>
              <a:ext cx="688390" cy="509181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849742" y="5126113"/>
              <a:ext cx="362153" cy="365366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8764651" y="5739131"/>
            <a:ext cx="2053589" cy="113172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5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25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-10" dirty="0">
                <a:latin typeface="Verdana"/>
                <a:cs typeface="Verdana"/>
              </a:rPr>
              <a:t>Předvídatelné </a:t>
            </a:r>
          </a:p>
          <a:p>
            <a:pPr marL="177800" indent="-165100">
              <a:lnSpc>
                <a:spcPct val="100000"/>
              </a:lnSpc>
              <a:spcBef>
                <a:spcPts val="525"/>
              </a:spcBef>
              <a:buFont typeface="Tahoma"/>
              <a:buChar char="►"/>
              <a:tabLst>
                <a:tab pos="177800" algn="l"/>
              </a:tabLst>
            </a:pPr>
            <a:r>
              <a:rPr sz="1050" dirty="0">
                <a:latin typeface="Verdana"/>
                <a:cs typeface="Verdana"/>
              </a:rPr>
              <a:t>Agi</a:t>
            </a:r>
            <a:r>
              <a:rPr lang="cs-CZ" sz="1050" dirty="0" err="1">
                <a:latin typeface="Verdana"/>
                <a:cs typeface="Verdana"/>
              </a:rPr>
              <a:t>lní</a:t>
            </a:r>
            <a:r>
              <a:rPr lang="cs-CZ" sz="1050" spc="254" dirty="0">
                <a:latin typeface="Verdana"/>
                <a:cs typeface="Verdana"/>
              </a:rPr>
              <a:t> </a:t>
            </a:r>
            <a:r>
              <a:rPr sz="1050" spc="-70" dirty="0">
                <a:latin typeface="Verdana"/>
                <a:cs typeface="Verdana"/>
              </a:rPr>
              <a:t>&amp;</a:t>
            </a:r>
            <a:r>
              <a:rPr sz="1050" spc="-75" dirty="0">
                <a:latin typeface="Verdana"/>
                <a:cs typeface="Verdana"/>
              </a:rPr>
              <a:t> </a:t>
            </a:r>
            <a:r>
              <a:rPr lang="cs-CZ" sz="1050" spc="-75" dirty="0">
                <a:latin typeface="Verdana"/>
                <a:cs typeface="Verdana"/>
              </a:rPr>
              <a:t>snadno ovladatelné</a:t>
            </a:r>
          </a:p>
          <a:p>
            <a:pPr marL="177800" indent="-165100">
              <a:lnSpc>
                <a:spcPct val="100000"/>
              </a:lnSpc>
              <a:spcBef>
                <a:spcPts val="525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-10" dirty="0">
                <a:latin typeface="Verdana"/>
                <a:cs typeface="Verdana"/>
              </a:rPr>
              <a:t>Lyžování bez námahy </a:t>
            </a:r>
          </a:p>
          <a:p>
            <a:pPr marL="177800" indent="-165100">
              <a:lnSpc>
                <a:spcPct val="100000"/>
              </a:lnSpc>
              <a:spcBef>
                <a:spcPts val="525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-10" dirty="0">
                <a:latin typeface="Verdana"/>
                <a:cs typeface="Verdana"/>
              </a:rPr>
              <a:t>Nízká hmotnost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120385" y="4977643"/>
            <a:ext cx="2801620" cy="1831912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20955">
              <a:lnSpc>
                <a:spcPct val="100000"/>
              </a:lnSpc>
              <a:spcBef>
                <a:spcPts val="605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50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05" dirty="0">
                <a:latin typeface="Verdana"/>
                <a:cs typeface="Verdana"/>
              </a:rPr>
              <a:t>30%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Bio pryskyřice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70" dirty="0">
                <a:latin typeface="Verdana"/>
                <a:cs typeface="Verdana"/>
              </a:rPr>
              <a:t>Až 80% </a:t>
            </a:r>
            <a:r>
              <a:rPr lang="cs-CZ" sz="1050" spc="70" dirty="0" err="1">
                <a:latin typeface="Verdana"/>
                <a:cs typeface="Verdana"/>
              </a:rPr>
              <a:t>recykl</a:t>
            </a:r>
            <a:r>
              <a:rPr lang="cs-CZ" sz="1050" spc="70" dirty="0">
                <a:latin typeface="Verdana"/>
                <a:cs typeface="Verdana"/>
              </a:rPr>
              <a:t>. </a:t>
            </a:r>
            <a:r>
              <a:rPr lang="cs-CZ" sz="1050" spc="70" dirty="0" err="1">
                <a:latin typeface="Verdana"/>
                <a:cs typeface="Verdana"/>
              </a:rPr>
              <a:t>titanalu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20%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sz="1050" dirty="0">
                <a:latin typeface="Verdana"/>
                <a:cs typeface="Verdana"/>
              </a:rPr>
              <a:t>LCT</a:t>
            </a:r>
            <a:r>
              <a:rPr sz="1050" spc="-55" dirty="0">
                <a:latin typeface="Verdana"/>
                <a:cs typeface="Verdana"/>
              </a:rPr>
              <a:t> </a:t>
            </a:r>
            <a:r>
              <a:rPr sz="1050" spc="55" dirty="0">
                <a:latin typeface="Verdana"/>
                <a:cs typeface="Verdana"/>
              </a:rPr>
              <a:t>PEFC</a:t>
            </a:r>
            <a:r>
              <a:rPr sz="1050" spc="-7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certified</a:t>
            </a:r>
            <a:r>
              <a:rPr sz="1050" spc="-5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wood</a:t>
            </a:r>
            <a:r>
              <a:rPr sz="1050" spc="-20" dirty="0">
                <a:latin typeface="Verdana"/>
                <a:cs typeface="Verdana"/>
              </a:rPr>
              <a:t> core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Certifikovaná "zelená energie" při výrobě</a:t>
            </a: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pl-PL" sz="1050" dirty="0">
                <a:latin typeface="Verdana"/>
                <a:cs typeface="Verdana"/>
              </a:rPr>
              <a:t>Výroba i zdroje materiálů z Evropy  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751823" y="4900295"/>
            <a:ext cx="3440177" cy="861198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22225" marR="5080">
              <a:lnSpc>
                <a:spcPct val="120000"/>
              </a:lnSpc>
              <a:spcBef>
                <a:spcPts val="434"/>
              </a:spcBef>
            </a:pPr>
            <a:r>
              <a:rPr lang="cs-CZ" sz="1050" dirty="0">
                <a:latin typeface="Verdana"/>
                <a:cs typeface="Verdana"/>
              </a:rPr>
              <a:t>Pro pokročilé a středně pokročilé </a:t>
            </a:r>
            <a:r>
              <a:rPr lang="cs-CZ" sz="1050" dirty="0" err="1">
                <a:latin typeface="Verdana"/>
                <a:cs typeface="Verdana"/>
              </a:rPr>
              <a:t>freeriderky</a:t>
            </a:r>
            <a:r>
              <a:rPr lang="cs-CZ" sz="1050" dirty="0">
                <a:latin typeface="Verdana"/>
                <a:cs typeface="Verdana"/>
              </a:rPr>
              <a:t>, které rády lyžují v nejrůznějších terénech a sněhových podmínkách, s ikonickým designem.</a:t>
            </a:r>
          </a:p>
        </p:txBody>
      </p:sp>
      <p:sp>
        <p:nvSpPr>
          <p:cNvPr id="31" name="object 31"/>
          <p:cNvSpPr/>
          <p:nvPr/>
        </p:nvSpPr>
        <p:spPr>
          <a:xfrm>
            <a:off x="8720835" y="107797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8723503" y="1103122"/>
            <a:ext cx="227711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5123307" y="2464942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123307" y="3512311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5125592" y="3456462"/>
            <a:ext cx="1482725" cy="107251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  <a:p>
            <a:pPr marL="179070" indent="-165735">
              <a:lnSpc>
                <a:spcPct val="100000"/>
              </a:lnSpc>
              <a:spcBef>
                <a:spcPts val="645"/>
              </a:spcBef>
              <a:buFont typeface="Times New Roman"/>
              <a:buChar char="►"/>
              <a:tabLst>
                <a:tab pos="179070" algn="l"/>
              </a:tabLst>
            </a:pPr>
            <a:r>
              <a:rPr sz="1050" dirty="0">
                <a:latin typeface="Verdana"/>
                <a:cs typeface="Verdana"/>
              </a:rPr>
              <a:t>LCT</a:t>
            </a:r>
            <a:r>
              <a:rPr sz="1050" spc="-114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wood</a:t>
            </a:r>
            <a:endParaRPr sz="1050" dirty="0">
              <a:latin typeface="Verdana"/>
              <a:cs typeface="Verdana"/>
            </a:endParaRPr>
          </a:p>
          <a:p>
            <a:pPr marL="178435" marR="452120" indent="-165735">
              <a:lnSpc>
                <a:spcPct val="120000"/>
              </a:lnSpc>
              <a:spcBef>
                <a:spcPts val="5"/>
              </a:spcBef>
              <a:buFont typeface="Times New Roman"/>
              <a:buChar char="►"/>
              <a:tabLst>
                <a:tab pos="189865" algn="l"/>
              </a:tabLst>
            </a:pPr>
            <a:r>
              <a:rPr sz="1050" dirty="0">
                <a:latin typeface="Verdana"/>
                <a:cs typeface="Verdana"/>
              </a:rPr>
              <a:t>Poplar</a:t>
            </a:r>
            <a:r>
              <a:rPr sz="1050" spc="65" dirty="0">
                <a:latin typeface="Verdana"/>
                <a:cs typeface="Verdana"/>
              </a:rPr>
              <a:t> </a:t>
            </a:r>
            <a:r>
              <a:rPr sz="1050" spc="35" dirty="0">
                <a:latin typeface="Verdana"/>
                <a:cs typeface="Verdana"/>
              </a:rPr>
              <a:t>PEFC 	</a:t>
            </a:r>
            <a:r>
              <a:rPr sz="1050" spc="-10" dirty="0">
                <a:latin typeface="Verdana"/>
                <a:cs typeface="Verdana"/>
              </a:rPr>
              <a:t>woodcore</a:t>
            </a:r>
            <a:endParaRPr sz="1050" dirty="0">
              <a:latin typeface="Verdana"/>
              <a:cs typeface="Verdana"/>
            </a:endParaRPr>
          </a:p>
          <a:p>
            <a:pPr marL="179070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9070" algn="l"/>
              </a:tabLst>
            </a:pPr>
            <a:r>
              <a:rPr sz="1050" dirty="0">
                <a:latin typeface="Verdana"/>
                <a:cs typeface="Verdana"/>
              </a:rPr>
              <a:t>Titanal</a:t>
            </a:r>
            <a:r>
              <a:rPr sz="1050" spc="-11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beam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096383" y="1113536"/>
            <a:ext cx="274574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dirty="0">
                <a:latin typeface="Tahoma"/>
                <a:cs typeface="Tahoma"/>
              </a:rPr>
              <a:t>T E C H N I C K É   S P E C I F I K A C E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5093715" y="108585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8" name="object 3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987034" y="2833814"/>
            <a:ext cx="2163775" cy="678878"/>
          </a:xfrm>
          <a:prstGeom prst="rect">
            <a:avLst/>
          </a:prstGeom>
        </p:spPr>
      </p:pic>
      <p:sp>
        <p:nvSpPr>
          <p:cNvPr id="39" name="object 39"/>
          <p:cNvSpPr txBox="1"/>
          <p:nvPr/>
        </p:nvSpPr>
        <p:spPr>
          <a:xfrm>
            <a:off x="5116448" y="2413246"/>
            <a:ext cx="1464310" cy="64706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lang="pt-BR" sz="1000" b="1" dirty="0">
                <a:latin typeface="Tahoma"/>
                <a:cs typeface="Tahoma"/>
              </a:rPr>
              <a:t>T E C H N O L O G I E </a:t>
            </a:r>
            <a:endParaRPr sz="1000" dirty="0">
              <a:latin typeface="Tahoma"/>
              <a:cs typeface="Tahoma"/>
            </a:endParaRPr>
          </a:p>
          <a:p>
            <a:pPr marL="187960" indent="-166370">
              <a:lnSpc>
                <a:spcPct val="100000"/>
              </a:lnSpc>
              <a:spcBef>
                <a:spcPts val="605"/>
              </a:spcBef>
              <a:buFont typeface="Times New Roman"/>
              <a:buChar char="►"/>
              <a:tabLst>
                <a:tab pos="187960" algn="l"/>
              </a:tabLst>
            </a:pPr>
            <a:r>
              <a:rPr sz="1050" dirty="0">
                <a:latin typeface="Verdana"/>
                <a:cs typeface="Verdana"/>
              </a:rPr>
              <a:t>V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A</a:t>
            </a:r>
            <a:r>
              <a:rPr sz="1050" spc="-80" dirty="0">
                <a:latin typeface="Verdana"/>
                <a:cs typeface="Verdana"/>
              </a:rPr>
              <a:t> </a:t>
            </a:r>
            <a:r>
              <a:rPr sz="1050" spc="-50" dirty="0">
                <a:latin typeface="Verdana"/>
                <a:cs typeface="Verdana"/>
              </a:rPr>
              <a:t>S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spcBef>
                <a:spcPts val="5"/>
              </a:spcBef>
              <a:buFont typeface="Times New Roman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L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C</a:t>
            </a:r>
            <a:r>
              <a:rPr sz="1050" spc="-80" dirty="0">
                <a:latin typeface="Verdana"/>
                <a:cs typeface="Verdana"/>
              </a:rPr>
              <a:t> </a:t>
            </a:r>
            <a:r>
              <a:rPr sz="1050" spc="-50" dirty="0">
                <a:latin typeface="Verdana"/>
                <a:cs typeface="Verdana"/>
              </a:rPr>
              <a:t>T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11777218" y="187528"/>
            <a:ext cx="396240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55" dirty="0">
                <a:solidFill>
                  <a:srgbClr val="FCFBFF"/>
                </a:solidFill>
                <a:latin typeface="Tahoma"/>
                <a:cs typeface="Tahoma"/>
              </a:rPr>
              <a:t>NEW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43027" y="3024377"/>
            <a:ext cx="151193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O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M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0" dirty="0">
                <a:latin typeface="Tahoma"/>
                <a:cs typeface="Tahoma"/>
              </a:rPr>
              <a:t>M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0" dirty="0">
                <a:latin typeface="Tahoma"/>
                <a:cs typeface="Tahoma"/>
              </a:rPr>
              <a:t>D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D</a:t>
            </a:r>
            <a:endParaRPr sz="1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000" spc="-10" dirty="0">
                <a:solidFill>
                  <a:srgbClr val="FF0000"/>
                </a:solidFill>
                <a:latin typeface="Verdana"/>
                <a:cs typeface="Verdana"/>
              </a:rPr>
              <a:t>FCPCN08</a:t>
            </a:r>
            <a:endParaRPr sz="100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</a:pPr>
            <a:r>
              <a:rPr sz="1000" dirty="0">
                <a:solidFill>
                  <a:srgbClr val="FF0000"/>
                </a:solidFill>
                <a:latin typeface="Verdana"/>
                <a:cs typeface="Verdana"/>
              </a:rPr>
              <a:t>NX</a:t>
            </a:r>
            <a:r>
              <a:rPr sz="1000" spc="-5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000" spc="-185" dirty="0">
                <a:solidFill>
                  <a:srgbClr val="FF0000"/>
                </a:solidFill>
                <a:latin typeface="Verdana"/>
                <a:cs typeface="Verdana"/>
              </a:rPr>
              <a:t>12</a:t>
            </a:r>
            <a:r>
              <a:rPr sz="1000" spc="-6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FF0000"/>
                </a:solidFill>
                <a:latin typeface="Verdana"/>
                <a:cs typeface="Verdana"/>
              </a:rPr>
              <a:t>KONECT</a:t>
            </a:r>
            <a:r>
              <a:rPr sz="1000" spc="-4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000" spc="50" dirty="0">
                <a:solidFill>
                  <a:srgbClr val="FF0000"/>
                </a:solidFill>
                <a:latin typeface="Verdana"/>
                <a:cs typeface="Verdana"/>
              </a:rPr>
              <a:t>GW</a:t>
            </a:r>
            <a:r>
              <a:rPr sz="1000" spc="-5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000" spc="-25" dirty="0">
                <a:solidFill>
                  <a:srgbClr val="FF0000"/>
                </a:solidFill>
                <a:latin typeface="Verdana"/>
                <a:cs typeface="Verdana"/>
              </a:rPr>
              <a:t>B80 </a:t>
            </a:r>
            <a:r>
              <a:rPr sz="1000" spc="-10" dirty="0">
                <a:solidFill>
                  <a:srgbClr val="FF0000"/>
                </a:solidFill>
                <a:latin typeface="Verdana"/>
                <a:cs typeface="Verdana"/>
              </a:rPr>
              <a:t>SAVAGE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798878" y="3024377"/>
            <a:ext cx="93726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V Á Z Á N Í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241985" y="2979547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5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TextovéPole 49">
            <a:extLst>
              <a:ext uri="{FF2B5EF4-FFF2-40B4-BE49-F238E27FC236}">
                <a16:creationId xmlns:a16="http://schemas.microsoft.com/office/drawing/2014/main" id="{3DA80776-144C-E68D-435F-4183A91483F1}"/>
              </a:ext>
            </a:extLst>
          </p:cNvPr>
          <p:cNvSpPr txBox="1"/>
          <p:nvPr/>
        </p:nvSpPr>
        <p:spPr>
          <a:xfrm>
            <a:off x="8324087" y="1371600"/>
            <a:ext cx="3791713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Rossignol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Savage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Free je exkluzivní limitovaná edice našich výjimečných lyží  Soul 102, s výrazným zebrovým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printem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a barevnými akcenty, díky nimž  odhalíte svou divokou stránku. Tyto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freeridové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lyže, určené pro pokročilé lyžařky, které chtějí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upotat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pozornost. Design lyží podtrhuje jejich hbitost, obratnost a rychlé zatáčení. Nabízejí nenáročný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freeridový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zážitek, díky kterému se dostanete kamkoli, kam vás sníh zavede. Technologii tlumení vibrací  VAS doplňuje lehké dřevěné jádro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Paulownia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 a odlehčená špička s  technologií  Air Tip, díky čemuž jsou tyto lyže skutečně všestranné – můžete na nich klidně klouzat, útočit na svah,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carvovat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i plavat na sněhu podle potřeby. Centrální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titanalový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nosník pod vázáním nabízí předvídatelnost a sílu, kdykoli je potřebujete. Můžete lyžovat na  měkkém sněhu i ve smíšených sněhových podmínkách.</a:t>
            </a:r>
          </a:p>
          <a:p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Jsou určené pro pokročilé a středně pokročilé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freeridérky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, které rády lyžují v nejrůznějších terénech a za různých sněhových podmínek</a:t>
            </a:r>
          </a:p>
        </p:txBody>
      </p:sp>
      <p:sp>
        <p:nvSpPr>
          <p:cNvPr id="44" name="object 32">
            <a:extLst>
              <a:ext uri="{FF2B5EF4-FFF2-40B4-BE49-F238E27FC236}">
                <a16:creationId xmlns:a16="http://schemas.microsoft.com/office/drawing/2014/main" id="{006CBF23-FE67-8EDB-C689-85D15F41A1B2}"/>
              </a:ext>
            </a:extLst>
          </p:cNvPr>
          <p:cNvSpPr txBox="1"/>
          <p:nvPr/>
        </p:nvSpPr>
        <p:spPr>
          <a:xfrm>
            <a:off x="189128" y="4987264"/>
            <a:ext cx="2913380" cy="1821011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66040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520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V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G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114" dirty="0">
                <a:latin typeface="Tahoma"/>
                <a:cs typeface="Tahoma"/>
              </a:rPr>
              <a:t>  </a:t>
            </a:r>
            <a:r>
              <a:rPr sz="1000" b="1" dirty="0">
                <a:latin typeface="Tahoma"/>
                <a:cs typeface="Tahoma"/>
              </a:rPr>
              <a:t>R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G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" dirty="0">
                <a:latin typeface="Tahoma"/>
                <a:cs typeface="Tahoma"/>
              </a:rPr>
              <a:t>E</a:t>
            </a:r>
            <a:endParaRPr sz="1000" dirty="0">
              <a:latin typeface="Tahoma"/>
              <a:cs typeface="Tahoma"/>
            </a:endParaRPr>
          </a:p>
          <a:p>
            <a:pPr marL="58419" marR="69850">
              <a:lnSpc>
                <a:spcPct val="100000"/>
              </a:lnSpc>
              <a:spcBef>
                <a:spcPts val="330"/>
              </a:spcBef>
            </a:pPr>
            <a:r>
              <a:rPr lang="en-US" sz="900" dirty="0" err="1">
                <a:latin typeface="Verdana"/>
                <a:cs typeface="Verdana"/>
              </a:rPr>
              <a:t>Kolekce</a:t>
            </a:r>
            <a:r>
              <a:rPr lang="en-US" sz="900" dirty="0">
                <a:latin typeface="Verdana"/>
                <a:cs typeface="Verdana"/>
              </a:rPr>
              <a:t> Savage, </a:t>
            </a:r>
            <a:r>
              <a:rPr lang="en-US" sz="900" dirty="0" err="1">
                <a:latin typeface="Verdana"/>
                <a:cs typeface="Verdana"/>
              </a:rPr>
              <a:t>určená</a:t>
            </a:r>
            <a:r>
              <a:rPr lang="en-US" sz="900" dirty="0">
                <a:latin typeface="Verdana"/>
                <a:cs typeface="Verdana"/>
              </a:rPr>
              <a:t> pro </a:t>
            </a:r>
            <a:r>
              <a:rPr lang="en-US" sz="900" dirty="0" err="1">
                <a:latin typeface="Verdana"/>
                <a:cs typeface="Verdana"/>
              </a:rPr>
              <a:t>lyžařky</a:t>
            </a:r>
            <a:r>
              <a:rPr lang="en-US" sz="900" dirty="0">
                <a:latin typeface="Verdana"/>
                <a:cs typeface="Verdana"/>
              </a:rPr>
              <a:t> bez </a:t>
            </a:r>
            <a:r>
              <a:rPr lang="en-US" sz="900" dirty="0" err="1">
                <a:latin typeface="Verdana"/>
                <a:cs typeface="Verdana"/>
              </a:rPr>
              <a:t>ohledu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na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jejich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úroveň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či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styl</a:t>
            </a:r>
            <a:r>
              <a:rPr lang="en-US" sz="900" dirty="0">
                <a:latin typeface="Verdana"/>
                <a:cs typeface="Verdana"/>
              </a:rPr>
              <a:t>, je </a:t>
            </a:r>
            <a:r>
              <a:rPr lang="en-US" sz="900" dirty="0" err="1">
                <a:latin typeface="Verdana"/>
                <a:cs typeface="Verdana"/>
              </a:rPr>
              <a:t>určena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všem</a:t>
            </a:r>
            <a:r>
              <a:rPr lang="en-US" sz="900" dirty="0">
                <a:latin typeface="Verdana"/>
                <a:cs typeface="Verdana"/>
              </a:rPr>
              <a:t>, </a:t>
            </a:r>
            <a:r>
              <a:rPr lang="en-US" sz="900" dirty="0" err="1">
                <a:latin typeface="Verdana"/>
                <a:cs typeface="Verdana"/>
              </a:rPr>
              <a:t>které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si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chtějí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užít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hory</a:t>
            </a:r>
            <a:r>
              <a:rPr lang="en-US" sz="900" dirty="0">
                <a:latin typeface="Verdana"/>
                <a:cs typeface="Verdana"/>
              </a:rPr>
              <a:t> po </a:t>
            </a:r>
            <a:r>
              <a:rPr lang="en-US" sz="900" dirty="0" err="1">
                <a:latin typeface="Verdana"/>
                <a:cs typeface="Verdana"/>
              </a:rPr>
              <a:t>svém</a:t>
            </a:r>
            <a:r>
              <a:rPr lang="en-US" sz="900" dirty="0">
                <a:latin typeface="Verdana"/>
                <a:cs typeface="Verdana"/>
              </a:rPr>
              <a:t>. </a:t>
            </a:r>
            <a:r>
              <a:rPr lang="en-US" sz="900" dirty="0" err="1">
                <a:latin typeface="Verdana"/>
                <a:cs typeface="Verdana"/>
              </a:rPr>
              <a:t>Ať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už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jste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milovnicemi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sjezdovek</a:t>
            </a:r>
            <a:r>
              <a:rPr lang="en-US" sz="900" dirty="0">
                <a:latin typeface="Verdana"/>
                <a:cs typeface="Verdana"/>
              </a:rPr>
              <a:t>, </a:t>
            </a:r>
            <a:r>
              <a:rPr lang="en-US" sz="900" dirty="0" err="1">
                <a:latin typeface="Verdana"/>
                <a:cs typeface="Verdana"/>
              </a:rPr>
              <a:t>freeridu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nebo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prostě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jen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hledáte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nové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zážitky</a:t>
            </a:r>
            <a:r>
              <a:rPr lang="en-US" sz="900" dirty="0">
                <a:latin typeface="Verdana"/>
                <a:cs typeface="Verdana"/>
              </a:rPr>
              <a:t>, </a:t>
            </a:r>
            <a:r>
              <a:rPr lang="en-US" sz="900" dirty="0" err="1">
                <a:latin typeface="Verdana"/>
                <a:cs typeface="Verdana"/>
              </a:rPr>
              <a:t>tato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kolekce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vás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bude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doprovázet</a:t>
            </a:r>
            <a:r>
              <a:rPr lang="en-US" sz="900" dirty="0">
                <a:latin typeface="Verdana"/>
                <a:cs typeface="Verdana"/>
              </a:rPr>
              <a:t> s </a:t>
            </a:r>
            <a:r>
              <a:rPr lang="en-US" sz="900" dirty="0" err="1">
                <a:latin typeface="Verdana"/>
                <a:cs typeface="Verdana"/>
              </a:rPr>
              <a:t>energií</a:t>
            </a:r>
            <a:r>
              <a:rPr lang="en-US" sz="900" dirty="0">
                <a:latin typeface="Verdana"/>
                <a:cs typeface="Verdana"/>
              </a:rPr>
              <a:t> a </a:t>
            </a:r>
            <a:r>
              <a:rPr lang="en-US" sz="900" dirty="0" err="1">
                <a:latin typeface="Verdana"/>
                <a:cs typeface="Verdana"/>
              </a:rPr>
              <a:t>elegancí</a:t>
            </a:r>
            <a:r>
              <a:rPr lang="en-US" sz="900" dirty="0">
                <a:latin typeface="Verdana"/>
                <a:cs typeface="Verdana"/>
              </a:rPr>
              <a:t>. </a:t>
            </a:r>
            <a:r>
              <a:rPr lang="en-US" sz="900" dirty="0" err="1">
                <a:latin typeface="Verdana"/>
                <a:cs typeface="Verdana"/>
              </a:rPr>
              <a:t>Kolekce</a:t>
            </a:r>
            <a:r>
              <a:rPr lang="en-US" sz="900" dirty="0">
                <a:latin typeface="Verdana"/>
                <a:cs typeface="Verdana"/>
              </a:rPr>
              <a:t> Savage, </a:t>
            </a:r>
            <a:r>
              <a:rPr lang="en-US" sz="900" dirty="0" err="1">
                <a:latin typeface="Verdana"/>
                <a:cs typeface="Verdana"/>
              </a:rPr>
              <a:t>přístupná</a:t>
            </a:r>
            <a:r>
              <a:rPr lang="en-US" sz="900" dirty="0">
                <a:latin typeface="Verdana"/>
                <a:cs typeface="Verdana"/>
              </a:rPr>
              <a:t> pro </a:t>
            </a:r>
            <a:r>
              <a:rPr lang="en-US" sz="900" dirty="0" err="1">
                <a:latin typeface="Verdana"/>
                <a:cs typeface="Verdana"/>
              </a:rPr>
              <a:t>všechny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typy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lyžařek</a:t>
            </a:r>
            <a:r>
              <a:rPr lang="en-US" sz="900" dirty="0">
                <a:latin typeface="Verdana"/>
                <a:cs typeface="Verdana"/>
              </a:rPr>
              <a:t>, </a:t>
            </a:r>
            <a:r>
              <a:rPr lang="en-US" sz="900" dirty="0" err="1">
                <a:latin typeface="Verdana"/>
                <a:cs typeface="Verdana"/>
              </a:rPr>
              <a:t>oslavuje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svobodu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pohybu</a:t>
            </a:r>
            <a:r>
              <a:rPr lang="en-US" sz="900" dirty="0">
                <a:latin typeface="Verdana"/>
                <a:cs typeface="Verdana"/>
              </a:rPr>
              <a:t> a </a:t>
            </a:r>
            <a:r>
              <a:rPr lang="en-US" sz="900" dirty="0" err="1">
                <a:latin typeface="Verdana"/>
                <a:cs typeface="Verdana"/>
              </a:rPr>
              <a:t>sebevyjádření</a:t>
            </a:r>
            <a:r>
              <a:rPr lang="en-US" sz="900" dirty="0">
                <a:latin typeface="Verdana"/>
                <a:cs typeface="Verdana"/>
              </a:rPr>
              <a:t>. </a:t>
            </a:r>
            <a:r>
              <a:rPr lang="en-US" sz="900" dirty="0" err="1">
                <a:latin typeface="Verdana"/>
                <a:cs typeface="Verdana"/>
              </a:rPr>
              <a:t>Její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odvážný</a:t>
            </a:r>
            <a:r>
              <a:rPr lang="en-US" sz="900" dirty="0">
                <a:latin typeface="Verdana"/>
                <a:cs typeface="Verdana"/>
              </a:rPr>
              <a:t> design </a:t>
            </a:r>
            <a:r>
              <a:rPr lang="en-US" sz="900" dirty="0" err="1">
                <a:latin typeface="Verdana"/>
                <a:cs typeface="Verdana"/>
              </a:rPr>
              <a:t>inspirovaný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zebrou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symbolizuje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sílu</a:t>
            </a:r>
            <a:r>
              <a:rPr lang="en-US" sz="900" dirty="0">
                <a:latin typeface="Verdana"/>
                <a:cs typeface="Verdana"/>
              </a:rPr>
              <a:t>, </a:t>
            </a:r>
            <a:r>
              <a:rPr lang="en-US" sz="900" dirty="0" err="1">
                <a:latin typeface="Verdana"/>
                <a:cs typeface="Verdana"/>
              </a:rPr>
              <a:t>svobodu</a:t>
            </a:r>
            <a:r>
              <a:rPr lang="en-US" sz="900" dirty="0">
                <a:latin typeface="Verdana"/>
                <a:cs typeface="Verdana"/>
              </a:rPr>
              <a:t> a </a:t>
            </a:r>
            <a:r>
              <a:rPr lang="en-US" sz="900" dirty="0" err="1">
                <a:latin typeface="Verdana"/>
                <a:cs typeface="Verdana"/>
              </a:rPr>
              <a:t>vzájemnou</a:t>
            </a:r>
            <a:r>
              <a:rPr lang="en-US" sz="900" dirty="0">
                <a:latin typeface="Verdana"/>
                <a:cs typeface="Verdana"/>
              </a:rPr>
              <a:t> </a:t>
            </a:r>
            <a:r>
              <a:rPr lang="en-US" sz="900" dirty="0" err="1">
                <a:latin typeface="Verdana"/>
                <a:cs typeface="Verdana"/>
              </a:rPr>
              <a:t>podporu</a:t>
            </a:r>
            <a:r>
              <a:rPr lang="en-US" sz="900" dirty="0">
                <a:latin typeface="Verdana"/>
                <a:cs typeface="Verdana"/>
              </a:rPr>
              <a:t>.</a:t>
            </a:r>
            <a:endParaRPr lang="cs-CZ" sz="900" dirty="0">
              <a:latin typeface="Verdana"/>
              <a:cs typeface="Verdana"/>
            </a:endParaRPr>
          </a:p>
          <a:p>
            <a:pPr marL="58419" marR="69850">
              <a:lnSpc>
                <a:spcPct val="100000"/>
              </a:lnSpc>
              <a:spcBef>
                <a:spcPts val="330"/>
              </a:spcBef>
            </a:pPr>
            <a:endParaRPr lang="en-US" sz="900" dirty="0">
              <a:latin typeface="Verdana"/>
              <a:cs typeface="Verdana"/>
            </a:endParaRPr>
          </a:p>
        </p:txBody>
      </p:sp>
      <p:sp>
        <p:nvSpPr>
          <p:cNvPr id="51" name="TextovéPole 50">
            <a:extLst>
              <a:ext uri="{FF2B5EF4-FFF2-40B4-BE49-F238E27FC236}">
                <a16:creationId xmlns:a16="http://schemas.microsoft.com/office/drawing/2014/main" id="{214261BC-BCB7-BD58-FA28-45CD88F57B4A}"/>
              </a:ext>
            </a:extLst>
          </p:cNvPr>
          <p:cNvSpPr txBox="1"/>
          <p:nvPr/>
        </p:nvSpPr>
        <p:spPr>
          <a:xfrm>
            <a:off x="5008034" y="228600"/>
            <a:ext cx="6117166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tabLst>
                <a:tab pos="3451860" algn="l"/>
              </a:tabLst>
            </a:pPr>
            <a:r>
              <a:rPr lang="cs-CZ" sz="1100" b="1" i="1" kern="100" spc="-90" dirty="0">
                <a:effectLst/>
                <a:latin typeface="Verdana" panose="020B0604030504040204" pitchFamily="34" charset="0"/>
                <a:ea typeface="Aptos" panose="020B0004020202020204" pitchFamily="34" charset="0"/>
                <a:cs typeface="Verdana" panose="020B0604030504040204" pitchFamily="34" charset="0"/>
              </a:rPr>
              <a:t>Všestranné a obratné </a:t>
            </a:r>
            <a:r>
              <a:rPr lang="cs-CZ" sz="1100" b="1" i="1" kern="100" spc="-90" dirty="0" err="1">
                <a:effectLst/>
                <a:latin typeface="Verdana" panose="020B0604030504040204" pitchFamily="34" charset="0"/>
                <a:ea typeface="Aptos" panose="020B0004020202020204" pitchFamily="34" charset="0"/>
                <a:cs typeface="Verdana" panose="020B0604030504040204" pitchFamily="34" charset="0"/>
              </a:rPr>
              <a:t>freeridové</a:t>
            </a:r>
            <a:r>
              <a:rPr lang="cs-CZ" sz="1100" b="1" i="1" kern="100" spc="-90" dirty="0">
                <a:effectLst/>
                <a:latin typeface="Verdana" panose="020B0604030504040204" pitchFamily="34" charset="0"/>
                <a:ea typeface="Aptos" panose="020B0004020202020204" pitchFamily="34" charset="0"/>
                <a:cs typeface="Verdana" panose="020B0604030504040204" pitchFamily="34" charset="0"/>
              </a:rPr>
              <a:t> lyže pro zkušené </a:t>
            </a:r>
            <a:r>
              <a:rPr lang="cs-CZ" sz="1100" b="1" i="1" kern="100" spc="-90" dirty="0" err="1">
                <a:effectLst/>
                <a:latin typeface="Verdana" panose="020B0604030504040204" pitchFamily="34" charset="0"/>
                <a:ea typeface="Aptos" panose="020B0004020202020204" pitchFamily="34" charset="0"/>
                <a:cs typeface="Verdana" panose="020B0604030504040204" pitchFamily="34" charset="0"/>
              </a:rPr>
              <a:t>freeriderky</a:t>
            </a:r>
            <a:r>
              <a:rPr lang="cs-CZ" sz="1100" b="1" i="1" kern="100" spc="-90" dirty="0">
                <a:effectLst/>
                <a:latin typeface="Verdana" panose="020B0604030504040204" pitchFamily="34" charset="0"/>
                <a:ea typeface="Aptos" panose="020B0004020202020204" pitchFamily="34" charset="0"/>
                <a:cs typeface="Verdana" panose="020B0604030504040204" pitchFamily="34" charset="0"/>
              </a:rPr>
              <a:t> s výrazným, dravým designem.</a:t>
            </a:r>
            <a:endParaRPr lang="cs-CZ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652011" y="1181900"/>
            <a:ext cx="1673860" cy="4986655"/>
            <a:chOff x="3652011" y="1181900"/>
            <a:chExt cx="1673860" cy="4986655"/>
          </a:xfrm>
        </p:grpSpPr>
        <p:pic>
          <p:nvPicPr>
            <p:cNvPr id="3" name="object 3" descr="Une image contenant texte  Le contenu généré par l’IA peut être incorrect.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82972" y="2131352"/>
              <a:ext cx="842886" cy="3943350"/>
            </a:xfrm>
            <a:prstGeom prst="rect">
              <a:avLst/>
            </a:prstGeom>
          </p:spPr>
        </p:pic>
        <p:pic>
          <p:nvPicPr>
            <p:cNvPr id="4" name="object 4" descr="Une image contenant vert, léger, boisson gazeuse, texte  Le contenu généré par l’IA peut être incorrect.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52011" y="1181900"/>
              <a:ext cx="1063320" cy="4986401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6226302" y="6248501"/>
            <a:ext cx="1910714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solidFill>
                  <a:srgbClr val="292729"/>
                </a:solidFill>
                <a:latin typeface="Tahoma"/>
                <a:cs typeface="Tahoma"/>
              </a:rPr>
              <a:t>SUPER</a:t>
            </a:r>
            <a:r>
              <a:rPr sz="1000" b="1" spc="170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000" b="1" spc="-10" dirty="0">
                <a:solidFill>
                  <a:srgbClr val="292729"/>
                </a:solidFill>
                <a:latin typeface="Tahoma"/>
                <a:cs typeface="Tahoma"/>
              </a:rPr>
              <a:t>BLACKOPS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000" b="1" spc="20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000" spc="40" dirty="0">
                <a:solidFill>
                  <a:srgbClr val="292729"/>
                </a:solidFill>
                <a:latin typeface="Verdana"/>
                <a:cs typeface="Verdana"/>
              </a:rPr>
              <a:t>OPEN</a:t>
            </a:r>
            <a:endParaRPr sz="10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000" b="1" spc="40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000" spc="-10" dirty="0">
                <a:solidFill>
                  <a:srgbClr val="292729"/>
                </a:solidFill>
                <a:latin typeface="Verdana"/>
                <a:cs typeface="Verdana"/>
              </a:rPr>
              <a:t>PIVOT</a:t>
            </a:r>
            <a:r>
              <a:rPr sz="1000" spc="-45" dirty="0">
                <a:solidFill>
                  <a:srgbClr val="292729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292729"/>
                </a:solidFill>
                <a:latin typeface="Verdana"/>
                <a:cs typeface="Verdana"/>
              </a:rPr>
              <a:t>SUPER</a:t>
            </a:r>
            <a:r>
              <a:rPr sz="1000" spc="-60" dirty="0">
                <a:solidFill>
                  <a:srgbClr val="292729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292729"/>
                </a:solidFill>
                <a:latin typeface="Verdana"/>
                <a:cs typeface="Verdana"/>
              </a:rPr>
              <a:t>GREEN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4525" y="2768854"/>
            <a:ext cx="167830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315" dirty="0">
                <a:latin typeface="Tahoma"/>
                <a:cs typeface="Tahoma"/>
              </a:rPr>
              <a:t>+</a:t>
            </a:r>
            <a:r>
              <a:rPr sz="1400" b="1" spc="105" dirty="0"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0FEF11"/>
                </a:solidFill>
                <a:latin typeface="Tahoma"/>
                <a:cs typeface="Tahoma"/>
              </a:rPr>
              <a:t>SUPER</a:t>
            </a:r>
            <a:r>
              <a:rPr sz="1400" b="1" spc="65" dirty="0">
                <a:solidFill>
                  <a:srgbClr val="0FEF11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0FEF11"/>
                </a:solidFill>
                <a:latin typeface="Tahoma"/>
                <a:cs typeface="Tahoma"/>
              </a:rPr>
              <a:t>HERETIC</a:t>
            </a:r>
            <a:endParaRPr sz="14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400" spc="-50" dirty="0">
                <a:latin typeface="Verdana"/>
                <a:cs typeface="Verdana"/>
              </a:rPr>
              <a:t>IN</a:t>
            </a:r>
            <a:r>
              <a:rPr sz="1400" spc="-125" dirty="0">
                <a:latin typeface="Verdana"/>
                <a:cs typeface="Verdana"/>
              </a:rPr>
              <a:t> </a:t>
            </a:r>
            <a:r>
              <a:rPr sz="1400" spc="-10" dirty="0">
                <a:latin typeface="Verdana"/>
                <a:cs typeface="Verdana"/>
              </a:rPr>
              <a:t>PROGRESS</a:t>
            </a:r>
            <a:endParaRPr sz="1400" dirty="0">
              <a:latin typeface="Verdana"/>
              <a:cs typeface="Verdana"/>
            </a:endParaRPr>
          </a:p>
        </p:txBody>
      </p:sp>
      <p:pic>
        <p:nvPicPr>
          <p:cNvPr id="7" name="object 7" descr="Une image contenant texte, snowboard, marqueur  Le contenu généré par l’IA peut être incorrect.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32195" y="832243"/>
            <a:ext cx="516293" cy="5442458"/>
          </a:xfrm>
          <a:prstGeom prst="rect">
            <a:avLst/>
          </a:prstGeom>
        </p:spPr>
      </p:pic>
      <p:pic>
        <p:nvPicPr>
          <p:cNvPr id="8" name="object 8" descr="Une image contenant texte, snowboard, marqueur  Le contenu généré par l’IA peut être incorrect.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22778" y="1845410"/>
            <a:ext cx="318790" cy="432684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143492" y="6295440"/>
            <a:ext cx="210502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solidFill>
                  <a:srgbClr val="292729"/>
                </a:solidFill>
                <a:latin typeface="Tahoma"/>
                <a:cs typeface="Tahoma"/>
              </a:rPr>
              <a:t>PIVOT</a:t>
            </a:r>
            <a:r>
              <a:rPr sz="1000" b="1" spc="45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000" b="1" spc="-10" dirty="0">
                <a:solidFill>
                  <a:srgbClr val="292729"/>
                </a:solidFill>
                <a:latin typeface="Tahoma"/>
                <a:cs typeface="Tahoma"/>
              </a:rPr>
              <a:t>2.0</a:t>
            </a:r>
            <a:r>
              <a:rPr sz="1000" b="1" spc="15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000" b="1" spc="-155" dirty="0">
                <a:solidFill>
                  <a:srgbClr val="292729"/>
                </a:solidFill>
                <a:latin typeface="Tahoma"/>
                <a:cs typeface="Tahoma"/>
              </a:rPr>
              <a:t>15</a:t>
            </a:r>
            <a:r>
              <a:rPr sz="1000" b="1" spc="15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000" b="1" spc="70" dirty="0">
                <a:solidFill>
                  <a:srgbClr val="292729"/>
                </a:solidFill>
                <a:latin typeface="Tahoma"/>
                <a:cs typeface="Tahoma"/>
              </a:rPr>
              <a:t>GW</a:t>
            </a:r>
            <a:r>
              <a:rPr sz="1000" b="1" spc="45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000" b="1" dirty="0">
                <a:solidFill>
                  <a:srgbClr val="292729"/>
                </a:solidFill>
                <a:latin typeface="Tahoma"/>
                <a:cs typeface="Tahoma"/>
              </a:rPr>
              <a:t>SUPER</a:t>
            </a:r>
            <a:r>
              <a:rPr sz="1000" b="1" spc="40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000" b="1" spc="-20" dirty="0">
                <a:solidFill>
                  <a:srgbClr val="292729"/>
                </a:solidFill>
                <a:latin typeface="Tahoma"/>
                <a:cs typeface="Tahoma"/>
              </a:rPr>
              <a:t>GREEN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endParaRPr sz="1000" dirty="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66266" y="6272276"/>
            <a:ext cx="98933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solidFill>
                  <a:srgbClr val="292729"/>
                </a:solidFill>
                <a:latin typeface="Tahoma"/>
                <a:cs typeface="Tahoma"/>
              </a:rPr>
              <a:t>SUPER</a:t>
            </a:r>
            <a:r>
              <a:rPr sz="1000" b="1" spc="170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000" b="1" spc="40" dirty="0">
                <a:solidFill>
                  <a:srgbClr val="292729"/>
                </a:solidFill>
                <a:latin typeface="Tahoma"/>
                <a:cs typeface="Tahoma"/>
              </a:rPr>
              <a:t>OTAVA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endParaRPr sz="1000" dirty="0">
              <a:latin typeface="Tahoma"/>
              <a:cs typeface="Tahoma"/>
            </a:endParaRPr>
          </a:p>
        </p:txBody>
      </p:sp>
      <p:pic>
        <p:nvPicPr>
          <p:cNvPr id="11" name="object 11" descr="Une image contenant outil  Le contenu généré par l’IA peut être incorrect.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734552" y="4350042"/>
            <a:ext cx="2862833" cy="1851532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3848227" y="6300012"/>
            <a:ext cx="125476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solidFill>
                  <a:srgbClr val="292729"/>
                </a:solidFill>
                <a:latin typeface="Tahoma"/>
                <a:cs typeface="Tahoma"/>
              </a:rPr>
              <a:t>SUPER</a:t>
            </a:r>
            <a:r>
              <a:rPr sz="1000" b="1" spc="165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000" b="1" spc="-10" dirty="0">
                <a:solidFill>
                  <a:srgbClr val="292729"/>
                </a:solidFill>
                <a:latin typeface="Tahoma"/>
                <a:cs typeface="Tahoma"/>
              </a:rPr>
              <a:t>REVENANT</a:t>
            </a:r>
            <a:endParaRPr sz="1000" dirty="0">
              <a:latin typeface="Tahoma"/>
              <a:cs typeface="Tahom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0" y="4103027"/>
            <a:ext cx="3067685" cy="2332355"/>
            <a:chOff x="0" y="4103027"/>
            <a:chExt cx="3067685" cy="2332355"/>
          </a:xfrm>
        </p:grpSpPr>
        <p:pic>
          <p:nvPicPr>
            <p:cNvPr id="14" name="object 14" descr="Une image contenant texte, capture d’écran, Graphique, graphisme  Le contenu généré par l’IA peut être incorrect.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4103027"/>
              <a:ext cx="3067430" cy="1184998"/>
            </a:xfrm>
            <a:prstGeom prst="rect">
              <a:avLst/>
            </a:prstGeom>
          </p:spPr>
        </p:pic>
        <p:pic>
          <p:nvPicPr>
            <p:cNvPr id="15" name="object 15" descr="Une image contenant texte, capture d’écran, Graphique, graphisme  Le contenu généré par l’IA peut être incorrect.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854" y="5250738"/>
              <a:ext cx="2844545" cy="1184313"/>
            </a:xfrm>
            <a:prstGeom prst="rect">
              <a:avLst/>
            </a:prstGeom>
          </p:spPr>
        </p:pic>
      </p:grpSp>
      <p:pic>
        <p:nvPicPr>
          <p:cNvPr id="16" name="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729094" y="866343"/>
            <a:ext cx="385318" cy="5351653"/>
          </a:xfrm>
          <a:prstGeom prst="rect">
            <a:avLst/>
          </a:prstGeom>
        </p:spPr>
      </p:pic>
      <p:grpSp>
        <p:nvGrpSpPr>
          <p:cNvPr id="17" name="object 17"/>
          <p:cNvGrpSpPr/>
          <p:nvPr/>
        </p:nvGrpSpPr>
        <p:grpSpPr>
          <a:xfrm>
            <a:off x="7409053" y="117246"/>
            <a:ext cx="4507230" cy="1903730"/>
            <a:chOff x="7409053" y="117246"/>
            <a:chExt cx="4507230" cy="1903730"/>
          </a:xfrm>
        </p:grpSpPr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087412" y="234245"/>
              <a:ext cx="1828514" cy="174543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401304" y="414274"/>
              <a:ext cx="1738249" cy="160642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409053" y="117246"/>
              <a:ext cx="1012317" cy="939393"/>
            </a:xfrm>
            <a:prstGeom prst="rect">
              <a:avLst/>
            </a:prstGeom>
          </p:spPr>
        </p:pic>
      </p:grpSp>
      <p:pic>
        <p:nvPicPr>
          <p:cNvPr id="21" name="object 2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911508" y="2183272"/>
            <a:ext cx="909985" cy="1590819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478340" y="2119660"/>
            <a:ext cx="1656513" cy="1792713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9489440" y="3912234"/>
            <a:ext cx="155702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50" dirty="0">
                <a:solidFill>
                  <a:srgbClr val="292729"/>
                </a:solidFill>
                <a:latin typeface="Tahoma"/>
                <a:cs typeface="Tahoma"/>
              </a:rPr>
              <a:t>APPAREL</a:t>
            </a:r>
            <a:r>
              <a:rPr sz="1000" b="1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000" b="1" spc="-10" dirty="0">
                <a:solidFill>
                  <a:srgbClr val="292729"/>
                </a:solidFill>
                <a:latin typeface="Tahoma"/>
                <a:cs typeface="Tahoma"/>
              </a:rPr>
              <a:t>COLLECTION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35991" y="279907"/>
            <a:ext cx="1377315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50" dirty="0">
                <a:solidFill>
                  <a:srgbClr val="292729"/>
                </a:solidFill>
                <a:latin typeface="Verdana"/>
                <a:cs typeface="Verdana"/>
              </a:rPr>
              <a:t>SUPER</a:t>
            </a:r>
            <a:r>
              <a:rPr sz="1250" spc="80" dirty="0">
                <a:solidFill>
                  <a:srgbClr val="292729"/>
                </a:solidFill>
                <a:latin typeface="Verdana"/>
                <a:cs typeface="Verdana"/>
              </a:rPr>
              <a:t> </a:t>
            </a:r>
            <a:r>
              <a:rPr sz="1250" spc="-10" dirty="0">
                <a:solidFill>
                  <a:srgbClr val="292729"/>
                </a:solidFill>
                <a:latin typeface="Verdana"/>
                <a:cs typeface="Verdana"/>
              </a:rPr>
              <a:t>PROJECT</a:t>
            </a:r>
            <a:endParaRPr sz="1250" dirty="0">
              <a:latin typeface="Verdana"/>
              <a:cs typeface="Verdana"/>
            </a:endParaRPr>
          </a:p>
        </p:txBody>
      </p:sp>
      <p:sp>
        <p:nvSpPr>
          <p:cNvPr id="25" name="object 25" descr="$PPTXTitle"/>
          <p:cNvSpPr txBox="1">
            <a:spLocks noGrp="1"/>
          </p:cNvSpPr>
          <p:nvPr>
            <p:ph type="title"/>
          </p:nvPr>
        </p:nvSpPr>
        <p:spPr>
          <a:xfrm>
            <a:off x="335991" y="459740"/>
            <a:ext cx="40386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365" dirty="0">
                <a:solidFill>
                  <a:srgbClr val="292729"/>
                </a:solidFill>
              </a:rPr>
              <a:t> </a:t>
            </a:r>
            <a:r>
              <a:rPr sz="3000" spc="204" dirty="0">
                <a:solidFill>
                  <a:srgbClr val="292729"/>
                </a:solidFill>
              </a:rPr>
              <a:t>O</a:t>
            </a:r>
            <a:r>
              <a:rPr sz="3000" spc="365" dirty="0">
                <a:solidFill>
                  <a:srgbClr val="292729"/>
                </a:solidFill>
              </a:rPr>
              <a:t> </a:t>
            </a:r>
            <a:r>
              <a:rPr sz="3000" spc="85" dirty="0">
                <a:solidFill>
                  <a:srgbClr val="292729"/>
                </a:solidFill>
              </a:rPr>
              <a:t>L</a:t>
            </a:r>
            <a:r>
              <a:rPr sz="3000" spc="365" dirty="0">
                <a:solidFill>
                  <a:srgbClr val="292729"/>
                </a:solidFill>
              </a:rPr>
              <a:t> </a:t>
            </a:r>
            <a:r>
              <a:rPr sz="3000" spc="85" dirty="0">
                <a:solidFill>
                  <a:srgbClr val="292729"/>
                </a:solidFill>
              </a:rPr>
              <a:t>L</a:t>
            </a:r>
            <a:r>
              <a:rPr sz="3000" spc="370" dirty="0">
                <a:solidFill>
                  <a:srgbClr val="292729"/>
                </a:solidFill>
              </a:rPr>
              <a:t> </a:t>
            </a:r>
            <a:r>
              <a:rPr sz="3000" spc="145" dirty="0">
                <a:solidFill>
                  <a:srgbClr val="292729"/>
                </a:solidFill>
              </a:rPr>
              <a:t>E</a:t>
            </a:r>
            <a:r>
              <a:rPr sz="3000" spc="370" dirty="0">
                <a:solidFill>
                  <a:srgbClr val="292729"/>
                </a:solidFill>
              </a:rPr>
              <a:t> </a:t>
            </a:r>
            <a:r>
              <a:rPr sz="3000" spc="180" dirty="0">
                <a:solidFill>
                  <a:srgbClr val="292729"/>
                </a:solidFill>
              </a:rPr>
              <a:t>C</a:t>
            </a:r>
            <a:r>
              <a:rPr sz="3000" spc="365" dirty="0">
                <a:solidFill>
                  <a:srgbClr val="292729"/>
                </a:solidFill>
              </a:rPr>
              <a:t> </a:t>
            </a:r>
            <a:r>
              <a:rPr sz="3000" dirty="0">
                <a:solidFill>
                  <a:srgbClr val="292729"/>
                </a:solidFill>
              </a:rPr>
              <a:t>T</a:t>
            </a:r>
            <a:r>
              <a:rPr sz="3000" spc="375" dirty="0">
                <a:solidFill>
                  <a:srgbClr val="292729"/>
                </a:solidFill>
              </a:rPr>
              <a:t> </a:t>
            </a:r>
            <a:r>
              <a:rPr sz="3000" spc="-480" dirty="0">
                <a:solidFill>
                  <a:srgbClr val="292729"/>
                </a:solidFill>
              </a:rPr>
              <a:t>I</a:t>
            </a:r>
            <a:r>
              <a:rPr sz="3000" spc="370" dirty="0">
                <a:solidFill>
                  <a:srgbClr val="292729"/>
                </a:solidFill>
              </a:rPr>
              <a:t> </a:t>
            </a:r>
            <a:r>
              <a:rPr sz="3000" spc="204" dirty="0">
                <a:solidFill>
                  <a:srgbClr val="292729"/>
                </a:solidFill>
              </a:rPr>
              <a:t>O</a:t>
            </a:r>
            <a:r>
              <a:rPr sz="3000" spc="365" dirty="0">
                <a:solidFill>
                  <a:srgbClr val="292729"/>
                </a:solidFill>
              </a:rPr>
              <a:t> </a:t>
            </a:r>
            <a:r>
              <a:rPr sz="3000" spc="40" dirty="0">
                <a:solidFill>
                  <a:srgbClr val="292729"/>
                </a:solidFill>
              </a:rPr>
              <a:t>N</a:t>
            </a:r>
            <a:endParaRPr sz="3000" dirty="0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Une image contenant texte, snowboard, marqueur  Le contenu généré par l’IA peut être incorrect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93364" y="-3"/>
            <a:ext cx="575538" cy="6857999"/>
          </a:xfrm>
          <a:prstGeom prst="rect">
            <a:avLst/>
          </a:prstGeom>
        </p:spPr>
      </p:pic>
      <p:pic>
        <p:nvPicPr>
          <p:cNvPr id="3" name="object 3" descr="Une image contenant texte, snowboard, marqueur  Le contenu généré par l’IA peut être incorrect.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34967" y="-3"/>
            <a:ext cx="587121" cy="685799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117084" y="3532759"/>
            <a:ext cx="1490980" cy="12134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0955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  <a:p>
            <a:pPr marL="177800" marR="461645" indent="-165735">
              <a:lnSpc>
                <a:spcPct val="120000"/>
              </a:lnSpc>
              <a:spcBef>
                <a:spcPts val="590"/>
              </a:spcBef>
              <a:buFont typeface="Times New Roman"/>
              <a:buChar char="►"/>
              <a:tabLst>
                <a:tab pos="189230" algn="l"/>
              </a:tabLst>
            </a:pPr>
            <a:r>
              <a:rPr sz="1050" dirty="0">
                <a:latin typeface="Verdana"/>
                <a:cs typeface="Verdana"/>
              </a:rPr>
              <a:t>Poplar</a:t>
            </a:r>
            <a:r>
              <a:rPr sz="1050" spc="65" dirty="0">
                <a:latin typeface="Verdana"/>
                <a:cs typeface="Verdana"/>
              </a:rPr>
              <a:t> </a:t>
            </a:r>
            <a:r>
              <a:rPr sz="1050" spc="35" dirty="0">
                <a:latin typeface="Verdana"/>
                <a:cs typeface="Verdana"/>
              </a:rPr>
              <a:t>PEFC 	</a:t>
            </a:r>
            <a:r>
              <a:rPr sz="1050" spc="-10" dirty="0">
                <a:latin typeface="Verdana"/>
                <a:cs typeface="Verdana"/>
              </a:rPr>
              <a:t>Woodcore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Central</a:t>
            </a:r>
            <a:r>
              <a:rPr sz="1050" spc="-5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titanal</a:t>
            </a:r>
            <a:endParaRPr sz="1050" dirty="0">
              <a:latin typeface="Verdana"/>
              <a:cs typeface="Verdana"/>
            </a:endParaRPr>
          </a:p>
          <a:p>
            <a:pPr marL="177800" marR="474345" indent="-165735">
              <a:lnSpc>
                <a:spcPct val="120000"/>
              </a:lnSpc>
              <a:buFont typeface="Times New Roman"/>
              <a:buChar char="►"/>
              <a:tabLst>
                <a:tab pos="189230" algn="l"/>
              </a:tabLst>
            </a:pPr>
            <a:r>
              <a:rPr sz="1050" spc="-10" dirty="0">
                <a:latin typeface="Verdana"/>
                <a:cs typeface="Verdana"/>
              </a:rPr>
              <a:t>Rectangular 	sidewall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635242" y="3790950"/>
            <a:ext cx="97663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Twin</a:t>
            </a:r>
            <a:r>
              <a:rPr sz="1050" spc="-5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635242" y="4302709"/>
            <a:ext cx="1503680" cy="1873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Progressive</a:t>
            </a:r>
            <a:r>
              <a:rPr sz="1050" spc="-5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 dirty="0">
              <a:latin typeface="Verdana"/>
              <a:cs typeface="Verdana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5102605" y="1332457"/>
          <a:ext cx="2837815" cy="112775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37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7325">
                <a:tc>
                  <a:txBody>
                    <a:bodyPr/>
                    <a:lstStyle/>
                    <a:p>
                      <a:pPr>
                        <a:lnSpc>
                          <a:spcPts val="1230"/>
                        </a:lnSpc>
                      </a:pPr>
                      <a:r>
                        <a:rPr sz="1050" spc="50" dirty="0">
                          <a:latin typeface="Verdana"/>
                          <a:cs typeface="Verdana"/>
                        </a:rPr>
                        <a:t>OPEN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30" dirty="0">
                          <a:latin typeface="Verdana"/>
                          <a:cs typeface="Verdana"/>
                        </a:rPr>
                        <a:t>162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0" dirty="0">
                          <a:latin typeface="Verdana"/>
                          <a:cs typeface="Verdana"/>
                        </a:rPr>
                        <a:t>172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182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192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35" dirty="0">
                          <a:latin typeface="Verdana"/>
                          <a:cs typeface="Verdana"/>
                        </a:rPr>
                        <a:t>CM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85" dirty="0">
                          <a:latin typeface="Verdana"/>
                          <a:cs typeface="Verdana"/>
                        </a:rPr>
                        <a:t>131-</a:t>
                      </a:r>
                      <a:r>
                        <a:rPr sz="1050" spc="-40" dirty="0">
                          <a:latin typeface="Verdana"/>
                          <a:cs typeface="Verdana"/>
                        </a:rPr>
                        <a:t>98-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121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1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60" dirty="0">
                          <a:latin typeface="Verdana"/>
                          <a:cs typeface="Verdana"/>
                        </a:rPr>
                        <a:t>19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(182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0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4</a:t>
                      </a:r>
                      <a:r>
                        <a:rPr sz="1050" spc="-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Kg/</a:t>
                      </a:r>
                      <a:r>
                        <a:rPr lang="cs-CZ" sz="1050" spc="-10" dirty="0">
                          <a:latin typeface="Verdana"/>
                          <a:cs typeface="Verdana"/>
                        </a:rPr>
                        <a:t>pár bez vázání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5125592" y="5042661"/>
            <a:ext cx="3197508" cy="1430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875">
              <a:lnSpc>
                <a:spcPct val="100000"/>
              </a:lnSpc>
              <a:spcBef>
                <a:spcPts val="95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8435" indent="-165735">
              <a:lnSpc>
                <a:spcPct val="100000"/>
              </a:lnSpc>
              <a:spcBef>
                <a:spcPts val="775"/>
              </a:spcBef>
              <a:buFont typeface="Tahoma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Made in</a:t>
            </a:r>
            <a:r>
              <a:rPr sz="1050" spc="1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Spain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8435" algn="l"/>
              </a:tabLst>
            </a:pPr>
            <a:r>
              <a:rPr lang="pl-PL" sz="1050" spc="10" dirty="0">
                <a:latin typeface="Verdana"/>
                <a:cs typeface="Verdana"/>
              </a:rPr>
              <a:t>Výroba i zdroje materiálů z Evropy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8435" algn="l"/>
              </a:tabLst>
            </a:pPr>
            <a:r>
              <a:rPr lang="cs-CZ" sz="1050" spc="70" dirty="0">
                <a:latin typeface="Verdana"/>
                <a:cs typeface="Verdana"/>
              </a:rPr>
              <a:t>Až 20% </a:t>
            </a:r>
            <a:r>
              <a:rPr lang="cs-CZ" sz="1050" spc="70" dirty="0" err="1">
                <a:latin typeface="Verdana"/>
                <a:cs typeface="Verdana"/>
              </a:rPr>
              <a:t>recykl</a:t>
            </a:r>
            <a:r>
              <a:rPr lang="cs-CZ" sz="1050" spc="70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8435" algn="l"/>
              </a:tabLst>
            </a:pPr>
            <a:r>
              <a:rPr lang="cs-CZ" sz="1050" spc="65" dirty="0">
                <a:latin typeface="Verdana"/>
                <a:cs typeface="Verdana"/>
              </a:rPr>
              <a:t>Až 80%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</a:t>
            </a:r>
            <a:r>
              <a:rPr lang="cs-CZ" sz="1050" spc="65" dirty="0" err="1">
                <a:latin typeface="Verdana"/>
                <a:cs typeface="Verdana"/>
              </a:rPr>
              <a:t>titanalu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8435" algn="l"/>
              </a:tabLst>
            </a:pP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PEFC dřevěné topolové jádro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8435" algn="l"/>
              </a:tabLst>
            </a:pPr>
            <a:r>
              <a:rPr lang="cs-CZ" sz="1050" dirty="0">
                <a:latin typeface="Verdana"/>
                <a:cs typeface="Verdana"/>
              </a:rPr>
              <a:t>Certifikovaná "zelená energie" při výrobě</a:t>
            </a:r>
            <a:endParaRPr sz="1050" dirty="0">
              <a:latin typeface="Verdana"/>
              <a:cs typeface="Verdana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12930" y="4564559"/>
            <a:ext cx="894085" cy="25770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36409" y="3954132"/>
            <a:ext cx="1081951" cy="31319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86283" y="3746246"/>
            <a:ext cx="2007743" cy="1298828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221221" y="2332101"/>
            <a:ext cx="2412365" cy="86995"/>
            <a:chOff x="221221" y="2332101"/>
            <a:chExt cx="2412365" cy="86995"/>
          </a:xfrm>
        </p:grpSpPr>
        <p:sp>
          <p:nvSpPr>
            <p:cNvPr id="13" name="object 13"/>
            <p:cNvSpPr/>
            <p:nvPr/>
          </p:nvSpPr>
          <p:spPr>
            <a:xfrm>
              <a:off x="221221" y="2332101"/>
              <a:ext cx="2412365" cy="86995"/>
            </a:xfrm>
            <a:custGeom>
              <a:avLst/>
              <a:gdLst/>
              <a:ahLst/>
              <a:cxnLst/>
              <a:rect l="l" t="t" r="r" b="b"/>
              <a:pathLst>
                <a:path w="2412365" h="86994">
                  <a:moveTo>
                    <a:pt x="2368562" y="0"/>
                  </a:moveTo>
                  <a:lnTo>
                    <a:pt x="43535" y="0"/>
                  </a:lnTo>
                  <a:lnTo>
                    <a:pt x="26581" y="3428"/>
                  </a:lnTo>
                  <a:lnTo>
                    <a:pt x="12750" y="12700"/>
                  </a:lnTo>
                  <a:lnTo>
                    <a:pt x="3416" y="26543"/>
                  </a:lnTo>
                  <a:lnTo>
                    <a:pt x="0" y="43561"/>
                  </a:lnTo>
                  <a:lnTo>
                    <a:pt x="3416" y="60451"/>
                  </a:lnTo>
                  <a:lnTo>
                    <a:pt x="12750" y="74295"/>
                  </a:lnTo>
                  <a:lnTo>
                    <a:pt x="26581" y="83693"/>
                  </a:lnTo>
                  <a:lnTo>
                    <a:pt x="43535" y="86995"/>
                  </a:lnTo>
                  <a:lnTo>
                    <a:pt x="2368562" y="86995"/>
                  </a:lnTo>
                  <a:lnTo>
                    <a:pt x="2385453" y="83693"/>
                  </a:lnTo>
                  <a:lnTo>
                    <a:pt x="2399296" y="74295"/>
                  </a:lnTo>
                  <a:lnTo>
                    <a:pt x="2408567" y="60451"/>
                  </a:lnTo>
                  <a:lnTo>
                    <a:pt x="2411996" y="43561"/>
                  </a:lnTo>
                  <a:lnTo>
                    <a:pt x="2408567" y="26543"/>
                  </a:lnTo>
                  <a:lnTo>
                    <a:pt x="2399296" y="12700"/>
                  </a:lnTo>
                  <a:lnTo>
                    <a:pt x="2385453" y="3428"/>
                  </a:lnTo>
                  <a:lnTo>
                    <a:pt x="2368562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" name="object 14"/>
            <p:cNvSpPr/>
            <p:nvPr/>
          </p:nvSpPr>
          <p:spPr>
            <a:xfrm>
              <a:off x="1923542" y="2345182"/>
              <a:ext cx="684530" cy="61594"/>
            </a:xfrm>
            <a:custGeom>
              <a:avLst/>
              <a:gdLst/>
              <a:ahLst/>
              <a:cxnLst/>
              <a:rect l="l" t="t" r="r" b="b"/>
              <a:pathLst>
                <a:path w="684530" h="61594">
                  <a:moveTo>
                    <a:pt x="660400" y="0"/>
                  </a:moveTo>
                  <a:lnTo>
                    <a:pt x="23621" y="0"/>
                  </a:lnTo>
                  <a:lnTo>
                    <a:pt x="14477" y="2412"/>
                  </a:lnTo>
                  <a:lnTo>
                    <a:pt x="6984" y="9016"/>
                  </a:lnTo>
                  <a:lnTo>
                    <a:pt x="1905" y="18668"/>
                  </a:lnTo>
                  <a:lnTo>
                    <a:pt x="0" y="30606"/>
                  </a:lnTo>
                  <a:lnTo>
                    <a:pt x="1905" y="42544"/>
                  </a:lnTo>
                  <a:lnTo>
                    <a:pt x="6984" y="52196"/>
                  </a:lnTo>
                  <a:lnTo>
                    <a:pt x="14477" y="58800"/>
                  </a:lnTo>
                  <a:lnTo>
                    <a:pt x="23621" y="61213"/>
                  </a:lnTo>
                  <a:lnTo>
                    <a:pt x="660400" y="61213"/>
                  </a:lnTo>
                  <a:lnTo>
                    <a:pt x="669544" y="58800"/>
                  </a:lnTo>
                  <a:lnTo>
                    <a:pt x="677037" y="52196"/>
                  </a:lnTo>
                  <a:lnTo>
                    <a:pt x="682116" y="42544"/>
                  </a:lnTo>
                  <a:lnTo>
                    <a:pt x="684021" y="30606"/>
                  </a:lnTo>
                  <a:lnTo>
                    <a:pt x="682116" y="18668"/>
                  </a:lnTo>
                  <a:lnTo>
                    <a:pt x="677037" y="9016"/>
                  </a:lnTo>
                  <a:lnTo>
                    <a:pt x="669544" y="2412"/>
                  </a:lnTo>
                  <a:lnTo>
                    <a:pt x="660400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221221" y="2602357"/>
            <a:ext cx="2412365" cy="87630"/>
            <a:chOff x="221221" y="2602357"/>
            <a:chExt cx="2412365" cy="87630"/>
          </a:xfrm>
        </p:grpSpPr>
        <p:sp>
          <p:nvSpPr>
            <p:cNvPr id="16" name="object 16"/>
            <p:cNvSpPr/>
            <p:nvPr/>
          </p:nvSpPr>
          <p:spPr>
            <a:xfrm>
              <a:off x="221221" y="2602357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562" y="0"/>
                  </a:moveTo>
                  <a:lnTo>
                    <a:pt x="43535" y="0"/>
                  </a:lnTo>
                  <a:lnTo>
                    <a:pt x="26581" y="3428"/>
                  </a:lnTo>
                  <a:lnTo>
                    <a:pt x="12750" y="12826"/>
                  </a:lnTo>
                  <a:lnTo>
                    <a:pt x="3416" y="26669"/>
                  </a:lnTo>
                  <a:lnTo>
                    <a:pt x="0" y="43560"/>
                  </a:lnTo>
                  <a:lnTo>
                    <a:pt x="3416" y="60578"/>
                  </a:lnTo>
                  <a:lnTo>
                    <a:pt x="12750" y="74421"/>
                  </a:lnTo>
                  <a:lnTo>
                    <a:pt x="26581" y="83692"/>
                  </a:lnTo>
                  <a:lnTo>
                    <a:pt x="43535" y="87121"/>
                  </a:lnTo>
                  <a:lnTo>
                    <a:pt x="2368562" y="87121"/>
                  </a:lnTo>
                  <a:lnTo>
                    <a:pt x="2385453" y="83692"/>
                  </a:lnTo>
                  <a:lnTo>
                    <a:pt x="2399296" y="74421"/>
                  </a:lnTo>
                  <a:lnTo>
                    <a:pt x="2408567" y="60578"/>
                  </a:lnTo>
                  <a:lnTo>
                    <a:pt x="2411996" y="43560"/>
                  </a:lnTo>
                  <a:lnTo>
                    <a:pt x="2408567" y="26669"/>
                  </a:lnTo>
                  <a:lnTo>
                    <a:pt x="2399296" y="12826"/>
                  </a:lnTo>
                  <a:lnTo>
                    <a:pt x="2385453" y="3428"/>
                  </a:lnTo>
                  <a:lnTo>
                    <a:pt x="2368562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7" name="object 17"/>
            <p:cNvSpPr/>
            <p:nvPr/>
          </p:nvSpPr>
          <p:spPr>
            <a:xfrm>
              <a:off x="1933067" y="2615438"/>
              <a:ext cx="683895" cy="61594"/>
            </a:xfrm>
            <a:custGeom>
              <a:avLst/>
              <a:gdLst/>
              <a:ahLst/>
              <a:cxnLst/>
              <a:rect l="l" t="t" r="r" b="b"/>
              <a:pathLst>
                <a:path w="683894" h="61594">
                  <a:moveTo>
                    <a:pt x="660272" y="0"/>
                  </a:moveTo>
                  <a:lnTo>
                    <a:pt x="23494" y="0"/>
                  </a:lnTo>
                  <a:lnTo>
                    <a:pt x="14350" y="2412"/>
                  </a:lnTo>
                  <a:lnTo>
                    <a:pt x="6857" y="8889"/>
                  </a:lnTo>
                  <a:lnTo>
                    <a:pt x="1777" y="18669"/>
                  </a:lnTo>
                  <a:lnTo>
                    <a:pt x="0" y="30607"/>
                  </a:lnTo>
                  <a:lnTo>
                    <a:pt x="1777" y="42545"/>
                  </a:lnTo>
                  <a:lnTo>
                    <a:pt x="6857" y="52197"/>
                  </a:lnTo>
                  <a:lnTo>
                    <a:pt x="14350" y="58800"/>
                  </a:lnTo>
                  <a:lnTo>
                    <a:pt x="23494" y="61213"/>
                  </a:lnTo>
                  <a:lnTo>
                    <a:pt x="660272" y="61213"/>
                  </a:lnTo>
                  <a:lnTo>
                    <a:pt x="669544" y="58800"/>
                  </a:lnTo>
                  <a:lnTo>
                    <a:pt x="677037" y="52197"/>
                  </a:lnTo>
                  <a:lnTo>
                    <a:pt x="682116" y="42545"/>
                  </a:lnTo>
                  <a:lnTo>
                    <a:pt x="683894" y="30607"/>
                  </a:lnTo>
                  <a:lnTo>
                    <a:pt x="682116" y="18669"/>
                  </a:lnTo>
                  <a:lnTo>
                    <a:pt x="677037" y="8889"/>
                  </a:lnTo>
                  <a:lnTo>
                    <a:pt x="669544" y="2412"/>
                  </a:lnTo>
                  <a:lnTo>
                    <a:pt x="660272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147368" y="2425953"/>
            <a:ext cx="5588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75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 dirty="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56691" y="2427478"/>
            <a:ext cx="24574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 dirty="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070354" y="2427173"/>
            <a:ext cx="389255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 dirty="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80187" y="2697226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 dirty="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85163" y="2697226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 dirty="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042286" y="2697226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 dirty="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43027" y="3070098"/>
            <a:ext cx="139128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V Á Z Á N Í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000" spc="-10" dirty="0">
                <a:latin typeface="Verdana"/>
                <a:cs typeface="Verdana"/>
              </a:rPr>
              <a:t>FCPPA01</a:t>
            </a:r>
            <a:endParaRPr sz="1000" dirty="0">
              <a:latin typeface="Verdana"/>
              <a:cs typeface="Verdana"/>
            </a:endParaRPr>
          </a:p>
          <a:p>
            <a:pPr marL="12700" marR="5715">
              <a:lnSpc>
                <a:spcPct val="100000"/>
              </a:lnSpc>
            </a:pPr>
            <a:r>
              <a:rPr sz="1000" spc="-10" dirty="0">
                <a:latin typeface="Verdana"/>
                <a:cs typeface="Verdana"/>
              </a:rPr>
              <a:t>PIVOT</a:t>
            </a:r>
            <a:r>
              <a:rPr sz="1000" spc="-80" dirty="0">
                <a:latin typeface="Verdana"/>
                <a:cs typeface="Verdana"/>
              </a:rPr>
              <a:t> 2.0</a:t>
            </a:r>
            <a:r>
              <a:rPr sz="1000" spc="-65" dirty="0">
                <a:latin typeface="Verdana"/>
                <a:cs typeface="Verdana"/>
              </a:rPr>
              <a:t> </a:t>
            </a:r>
            <a:r>
              <a:rPr sz="1000" spc="-185" dirty="0">
                <a:latin typeface="Verdana"/>
                <a:cs typeface="Verdana"/>
              </a:rPr>
              <a:t>15</a:t>
            </a:r>
            <a:r>
              <a:rPr sz="1000" spc="-70" dirty="0">
                <a:latin typeface="Verdana"/>
                <a:cs typeface="Verdana"/>
              </a:rPr>
              <a:t> </a:t>
            </a:r>
            <a:r>
              <a:rPr sz="1000" spc="50" dirty="0">
                <a:latin typeface="Verdana"/>
                <a:cs typeface="Verdana"/>
              </a:rPr>
              <a:t>GW</a:t>
            </a:r>
            <a:r>
              <a:rPr sz="1000" spc="-60" dirty="0">
                <a:latin typeface="Verdana"/>
                <a:cs typeface="Verdana"/>
              </a:rPr>
              <a:t> </a:t>
            </a:r>
            <a:r>
              <a:rPr sz="1000" spc="-70" dirty="0">
                <a:latin typeface="Verdana"/>
                <a:cs typeface="Verdana"/>
              </a:rPr>
              <a:t>B105 </a:t>
            </a:r>
            <a:r>
              <a:rPr sz="1000" dirty="0">
                <a:latin typeface="Verdana"/>
                <a:cs typeface="Verdana"/>
              </a:rPr>
              <a:t>SUPER</a:t>
            </a:r>
            <a:r>
              <a:rPr sz="1000" spc="35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GREEN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41985" y="3025267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5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6" name="object 26"/>
          <p:cNvSpPr txBox="1"/>
          <p:nvPr/>
        </p:nvSpPr>
        <p:spPr>
          <a:xfrm>
            <a:off x="235102" y="241807"/>
            <a:ext cx="168973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UNISEX</a:t>
            </a:r>
            <a:r>
              <a:rPr sz="1100" spc="-114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0" dirty="0">
                <a:solidFill>
                  <a:srgbClr val="7E7E7E"/>
                </a:solidFill>
                <a:latin typeface="Verdana"/>
                <a:cs typeface="Verdana"/>
              </a:rPr>
              <a:t>SKI</a:t>
            </a:r>
            <a:r>
              <a:rPr sz="1100" spc="-8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80" dirty="0">
                <a:solidFill>
                  <a:srgbClr val="7E7E7E"/>
                </a:solidFill>
                <a:latin typeface="Verdana"/>
                <a:cs typeface="Verdana"/>
              </a:rPr>
              <a:t>-</a:t>
            </a:r>
            <a:r>
              <a:rPr sz="1100" spc="-9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FREERIDE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27" name="object 27" descr="$PPTXTitle"/>
          <p:cNvSpPr txBox="1">
            <a:spLocks noGrp="1"/>
          </p:cNvSpPr>
          <p:nvPr>
            <p:ph type="title"/>
          </p:nvPr>
        </p:nvSpPr>
        <p:spPr>
          <a:xfrm>
            <a:off x="235102" y="403047"/>
            <a:ext cx="227838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30505"/>
                </a:solidFill>
              </a:rPr>
              <a:t>S</a:t>
            </a:r>
            <a:r>
              <a:rPr sz="2400" spc="-165" dirty="0">
                <a:solidFill>
                  <a:srgbClr val="030505"/>
                </a:solidFill>
              </a:rPr>
              <a:t> </a:t>
            </a:r>
            <a:r>
              <a:rPr sz="2400" spc="105" dirty="0">
                <a:solidFill>
                  <a:srgbClr val="030505"/>
                </a:solidFill>
              </a:rPr>
              <a:t>U</a:t>
            </a:r>
            <a:r>
              <a:rPr sz="2400" spc="-165" dirty="0">
                <a:solidFill>
                  <a:srgbClr val="030505"/>
                </a:solidFill>
              </a:rPr>
              <a:t> </a:t>
            </a:r>
            <a:r>
              <a:rPr sz="2400" spc="170" dirty="0">
                <a:solidFill>
                  <a:srgbClr val="030505"/>
                </a:solidFill>
              </a:rPr>
              <a:t>P</a:t>
            </a:r>
            <a:r>
              <a:rPr sz="2400" spc="-170" dirty="0">
                <a:solidFill>
                  <a:srgbClr val="030505"/>
                </a:solidFill>
              </a:rPr>
              <a:t> </a:t>
            </a:r>
            <a:r>
              <a:rPr sz="2400" spc="130" dirty="0">
                <a:solidFill>
                  <a:srgbClr val="030505"/>
                </a:solidFill>
              </a:rPr>
              <a:t>E</a:t>
            </a:r>
            <a:r>
              <a:rPr sz="2400" spc="-170" dirty="0">
                <a:solidFill>
                  <a:srgbClr val="030505"/>
                </a:solidFill>
              </a:rPr>
              <a:t> </a:t>
            </a:r>
            <a:r>
              <a:rPr sz="2400" spc="-50" dirty="0">
                <a:solidFill>
                  <a:srgbClr val="030505"/>
                </a:solidFill>
              </a:rPr>
              <a:t>R</a:t>
            </a:r>
            <a:endParaRPr sz="2400" dirty="0"/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spc="180" dirty="0">
                <a:solidFill>
                  <a:srgbClr val="030505"/>
                </a:solidFill>
              </a:rPr>
              <a:t>B</a:t>
            </a:r>
            <a:r>
              <a:rPr sz="2400" spc="-170" dirty="0">
                <a:solidFill>
                  <a:srgbClr val="030505"/>
                </a:solidFill>
              </a:rPr>
              <a:t> </a:t>
            </a:r>
            <a:r>
              <a:rPr sz="2400" spc="65" dirty="0">
                <a:solidFill>
                  <a:srgbClr val="030505"/>
                </a:solidFill>
              </a:rPr>
              <a:t>L</a:t>
            </a:r>
            <a:r>
              <a:rPr sz="2400" spc="-165" dirty="0">
                <a:solidFill>
                  <a:srgbClr val="030505"/>
                </a:solidFill>
              </a:rPr>
              <a:t> </a:t>
            </a:r>
            <a:r>
              <a:rPr sz="2400" spc="195" dirty="0">
                <a:solidFill>
                  <a:srgbClr val="030505"/>
                </a:solidFill>
              </a:rPr>
              <a:t>A</a:t>
            </a:r>
            <a:r>
              <a:rPr sz="2400" spc="-165" dirty="0">
                <a:solidFill>
                  <a:srgbClr val="030505"/>
                </a:solidFill>
              </a:rPr>
              <a:t> </a:t>
            </a:r>
            <a:r>
              <a:rPr sz="2400" spc="140" dirty="0">
                <a:solidFill>
                  <a:srgbClr val="030505"/>
                </a:solidFill>
              </a:rPr>
              <a:t>C</a:t>
            </a:r>
            <a:r>
              <a:rPr sz="2400" spc="-165" dirty="0">
                <a:solidFill>
                  <a:srgbClr val="030505"/>
                </a:solidFill>
              </a:rPr>
              <a:t> </a:t>
            </a:r>
            <a:r>
              <a:rPr sz="2400" spc="100" dirty="0">
                <a:solidFill>
                  <a:srgbClr val="030505"/>
                </a:solidFill>
              </a:rPr>
              <a:t>K</a:t>
            </a:r>
            <a:r>
              <a:rPr sz="2400" spc="-165" dirty="0">
                <a:solidFill>
                  <a:srgbClr val="030505"/>
                </a:solidFill>
              </a:rPr>
              <a:t> </a:t>
            </a:r>
            <a:r>
              <a:rPr sz="2400" spc="165" dirty="0">
                <a:solidFill>
                  <a:srgbClr val="030505"/>
                </a:solidFill>
              </a:rPr>
              <a:t>O</a:t>
            </a:r>
            <a:r>
              <a:rPr sz="2400" spc="-165" dirty="0">
                <a:solidFill>
                  <a:srgbClr val="030505"/>
                </a:solidFill>
              </a:rPr>
              <a:t> </a:t>
            </a:r>
            <a:r>
              <a:rPr sz="2400" spc="170" dirty="0">
                <a:solidFill>
                  <a:srgbClr val="030505"/>
                </a:solidFill>
              </a:rPr>
              <a:t>P</a:t>
            </a:r>
            <a:r>
              <a:rPr sz="2400" spc="-170" dirty="0">
                <a:solidFill>
                  <a:srgbClr val="030505"/>
                </a:solidFill>
              </a:rPr>
              <a:t> </a:t>
            </a:r>
            <a:r>
              <a:rPr sz="2400" spc="-50" dirty="0">
                <a:solidFill>
                  <a:srgbClr val="030505"/>
                </a:solidFill>
              </a:rPr>
              <a:t>S</a:t>
            </a:r>
            <a:endParaRPr sz="2400" dirty="0"/>
          </a:p>
        </p:txBody>
      </p:sp>
      <p:sp>
        <p:nvSpPr>
          <p:cNvPr id="28" name="object 28"/>
          <p:cNvSpPr txBox="1"/>
          <p:nvPr/>
        </p:nvSpPr>
        <p:spPr>
          <a:xfrm>
            <a:off x="235102" y="1141221"/>
            <a:ext cx="69469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RAPMF01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35102" y="1468882"/>
            <a:ext cx="2066925" cy="872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2286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Verdana"/>
                <a:cs typeface="Verdana"/>
              </a:rPr>
              <a:t>RAPMF01</a:t>
            </a:r>
            <a:r>
              <a:rPr sz="1100" spc="3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SUPER</a:t>
            </a:r>
            <a:r>
              <a:rPr sz="1100" spc="4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BLACKOPS </a:t>
            </a:r>
            <a:r>
              <a:rPr sz="1100" spc="75" dirty="0">
                <a:latin typeface="Verdana"/>
                <a:cs typeface="Verdana"/>
              </a:rPr>
              <a:t>OPEN</a:t>
            </a:r>
            <a:r>
              <a:rPr sz="1100" spc="-85" dirty="0">
                <a:latin typeface="Verdana"/>
                <a:cs typeface="Verdana"/>
              </a:rPr>
              <a:t> </a:t>
            </a:r>
            <a:r>
              <a:rPr sz="1100" spc="-160" dirty="0">
                <a:latin typeface="Verdana"/>
                <a:cs typeface="Verdana"/>
              </a:rPr>
              <a:t>–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lang="cs-CZ" sz="1100" b="1" spc="-70" dirty="0">
                <a:latin typeface="Tahoma"/>
                <a:cs typeface="Tahoma"/>
              </a:rPr>
              <a:t>16 990,- </a:t>
            </a:r>
            <a:endParaRPr sz="11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RRPMF01</a:t>
            </a:r>
            <a:r>
              <a:rPr sz="1100" spc="1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SUPER</a:t>
            </a:r>
            <a:r>
              <a:rPr sz="1100" spc="3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BLOCKOPS</a:t>
            </a:r>
            <a:endParaRPr sz="1100" dirty="0">
              <a:latin typeface="Verdana"/>
              <a:cs typeface="Verdana"/>
            </a:endParaRPr>
          </a:p>
          <a:p>
            <a:pPr marL="12700"/>
            <a:r>
              <a:rPr sz="1100" spc="70" dirty="0">
                <a:latin typeface="Verdana"/>
                <a:cs typeface="Verdana"/>
              </a:rPr>
              <a:t>OPEN</a:t>
            </a:r>
            <a:r>
              <a:rPr sz="1100" spc="-9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PIVOT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200" dirty="0">
                <a:latin typeface="Verdana"/>
                <a:cs typeface="Verdana"/>
              </a:rPr>
              <a:t>15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sz="1100" spc="-155" dirty="0">
                <a:latin typeface="Verdana"/>
                <a:cs typeface="Verdana"/>
              </a:rPr>
              <a:t>–</a:t>
            </a:r>
            <a:r>
              <a:rPr lang="cs-CZ" sz="1100" spc="-155" dirty="0">
                <a:latin typeface="Verdana"/>
                <a:cs typeface="Verdana"/>
              </a:rPr>
              <a:t> </a:t>
            </a:r>
            <a:r>
              <a:rPr lang="cs-CZ" sz="1100" b="1" spc="-70" dirty="0">
                <a:latin typeface="Tahoma"/>
                <a:cs typeface="Tahoma"/>
              </a:rPr>
              <a:t>27 490,- </a:t>
            </a:r>
            <a:endParaRPr lang="cs-CZ" sz="11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100" spc="-80" dirty="0">
                <a:latin typeface="Verdana"/>
                <a:cs typeface="Verdana"/>
              </a:rPr>
              <a:t> </a:t>
            </a:r>
            <a:endParaRPr sz="1100" dirty="0">
              <a:latin typeface="Tahoma"/>
              <a:cs typeface="Tahoma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8720835" y="50292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1" name="object 31"/>
          <p:cNvSpPr/>
          <p:nvPr/>
        </p:nvSpPr>
        <p:spPr>
          <a:xfrm>
            <a:off x="8744457" y="560265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2" name="object 32"/>
          <p:cNvSpPr txBox="1"/>
          <p:nvPr/>
        </p:nvSpPr>
        <p:spPr>
          <a:xfrm>
            <a:off x="8720835" y="5533897"/>
            <a:ext cx="2707005" cy="854721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5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25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-20" dirty="0">
                <a:latin typeface="Verdana"/>
                <a:cs typeface="Verdana"/>
              </a:rPr>
              <a:t>Hravé, plynulé oblouky </a:t>
            </a: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sz="1050" dirty="0" err="1">
                <a:latin typeface="Verdana"/>
                <a:cs typeface="Verdana"/>
              </a:rPr>
              <a:t>Agil</a:t>
            </a:r>
            <a:r>
              <a:rPr lang="cs-CZ" sz="1050" dirty="0">
                <a:latin typeface="Verdana"/>
                <a:cs typeface="Verdana"/>
              </a:rPr>
              <a:t>ní</a:t>
            </a:r>
            <a:r>
              <a:rPr sz="1050" spc="-40" dirty="0">
                <a:latin typeface="Verdana"/>
                <a:cs typeface="Verdana"/>
              </a:rPr>
              <a:t> </a:t>
            </a:r>
            <a:r>
              <a:rPr sz="1050" spc="-70" dirty="0">
                <a:latin typeface="Verdana"/>
                <a:cs typeface="Verdana"/>
              </a:rPr>
              <a:t>&amp;</a:t>
            </a:r>
            <a:r>
              <a:rPr sz="1050" spc="-55" dirty="0">
                <a:latin typeface="Verdana"/>
                <a:cs typeface="Verdana"/>
              </a:rPr>
              <a:t> </a:t>
            </a:r>
            <a:r>
              <a:rPr lang="cs-CZ" sz="1050" spc="-20" dirty="0">
                <a:latin typeface="Verdana"/>
                <a:cs typeface="Verdana"/>
              </a:rPr>
              <a:t>schopnost nadnášení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Jistá ovladatelnost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8723503" y="5015866"/>
            <a:ext cx="1858645" cy="470534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22225">
              <a:lnSpc>
                <a:spcPct val="100000"/>
              </a:lnSpc>
              <a:spcBef>
                <a:spcPts val="540"/>
              </a:spcBef>
            </a:pPr>
            <a:r>
              <a:rPr lang="cs-CZ" sz="1050" dirty="0">
                <a:solidFill>
                  <a:schemeClr val="tx1"/>
                </a:solidFill>
                <a:latin typeface="Verdana"/>
                <a:cs typeface="Verdana"/>
              </a:rPr>
              <a:t>Zkušení lyžaři</a:t>
            </a:r>
          </a:p>
        </p:txBody>
      </p:sp>
      <p:sp>
        <p:nvSpPr>
          <p:cNvPr id="34" name="object 34"/>
          <p:cNvSpPr/>
          <p:nvPr/>
        </p:nvSpPr>
        <p:spPr>
          <a:xfrm>
            <a:off x="8720835" y="107797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8723503" y="1103122"/>
            <a:ext cx="227711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5123307" y="2762364"/>
            <a:ext cx="2820035" cy="753745"/>
            <a:chOff x="5123307" y="2762364"/>
            <a:chExt cx="2820035" cy="753745"/>
          </a:xfrm>
        </p:grpSpPr>
        <p:sp>
          <p:nvSpPr>
            <p:cNvPr id="37" name="object 37"/>
            <p:cNvSpPr/>
            <p:nvPr/>
          </p:nvSpPr>
          <p:spPr>
            <a:xfrm>
              <a:off x="5123307" y="3512312"/>
              <a:ext cx="2817495" cy="0"/>
            </a:xfrm>
            <a:custGeom>
              <a:avLst/>
              <a:gdLst/>
              <a:ahLst/>
              <a:cxnLst/>
              <a:rect l="l" t="t" r="r" b="b"/>
              <a:pathLst>
                <a:path w="2817495">
                  <a:moveTo>
                    <a:pt x="0" y="0"/>
                  </a:moveTo>
                  <a:lnTo>
                    <a:pt x="2816987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001510" y="2902502"/>
              <a:ext cx="941222" cy="605364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70752" y="2762364"/>
              <a:ext cx="923048" cy="746391"/>
            </a:xfrm>
            <a:prstGeom prst="rect">
              <a:avLst/>
            </a:prstGeom>
          </p:spPr>
        </p:pic>
      </p:grpSp>
      <p:sp>
        <p:nvSpPr>
          <p:cNvPr id="40" name="object 40"/>
          <p:cNvSpPr txBox="1"/>
          <p:nvPr/>
        </p:nvSpPr>
        <p:spPr>
          <a:xfrm>
            <a:off x="5116448" y="2413246"/>
            <a:ext cx="1464310" cy="64706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lang="pt-BR" sz="1000" b="1" dirty="0">
                <a:latin typeface="Tahoma"/>
                <a:cs typeface="Tahoma"/>
              </a:rPr>
              <a:t>T E C H N O L O G I E </a:t>
            </a:r>
            <a:endParaRPr sz="1000" dirty="0">
              <a:latin typeface="Tahoma"/>
              <a:cs typeface="Tahoma"/>
            </a:endParaRPr>
          </a:p>
          <a:p>
            <a:pPr marL="187325" indent="-165735">
              <a:lnSpc>
                <a:spcPct val="100000"/>
              </a:lnSpc>
              <a:spcBef>
                <a:spcPts val="605"/>
              </a:spcBef>
              <a:buFont typeface="Tahoma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Air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Tip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spcBef>
                <a:spcPts val="5"/>
              </a:spcBef>
              <a:buFont typeface="Times New Roman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V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A</a:t>
            </a:r>
            <a:r>
              <a:rPr sz="1050" spc="-80" dirty="0">
                <a:latin typeface="Verdana"/>
                <a:cs typeface="Verdana"/>
              </a:rPr>
              <a:t> </a:t>
            </a:r>
            <a:r>
              <a:rPr sz="1050" spc="-50" dirty="0">
                <a:latin typeface="Verdana"/>
                <a:cs typeface="Verdana"/>
              </a:rPr>
              <a:t>S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096383" y="1113536"/>
            <a:ext cx="274574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dirty="0">
                <a:latin typeface="Tahoma"/>
                <a:cs typeface="Tahoma"/>
              </a:rPr>
              <a:t>T E C H N I C K É   S P E C I F I K A C E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5093715" y="108585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3" name="object 43"/>
          <p:cNvGrpSpPr/>
          <p:nvPr/>
        </p:nvGrpSpPr>
        <p:grpSpPr>
          <a:xfrm>
            <a:off x="5128133" y="5010911"/>
            <a:ext cx="2842260" cy="523240"/>
            <a:chOff x="5128133" y="5010911"/>
            <a:chExt cx="2842260" cy="523240"/>
          </a:xfrm>
        </p:grpSpPr>
        <p:pic>
          <p:nvPicPr>
            <p:cNvPr id="44" name="object 4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281926" y="5024716"/>
              <a:ext cx="688390" cy="509181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5131308" y="5014086"/>
              <a:ext cx="2817495" cy="10795"/>
            </a:xfrm>
            <a:custGeom>
              <a:avLst/>
              <a:gdLst/>
              <a:ahLst/>
              <a:cxnLst/>
              <a:rect l="l" t="t" r="r" b="b"/>
              <a:pathLst>
                <a:path w="2817495" h="10795">
                  <a:moveTo>
                    <a:pt x="0" y="0"/>
                  </a:moveTo>
                  <a:lnTo>
                    <a:pt x="2816987" y="10668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5136260" y="511301"/>
            <a:ext cx="4865370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i="1" spc="-90" dirty="0">
                <a:latin typeface="Verdana"/>
                <a:cs typeface="Verdana"/>
              </a:rPr>
              <a:t>T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40" dirty="0">
                <a:latin typeface="Verdana"/>
                <a:cs typeface="Verdana"/>
              </a:rPr>
              <a:t>h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e</a:t>
            </a:r>
            <a:r>
              <a:rPr sz="1100" b="1" i="1" spc="495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i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20" dirty="0">
                <a:latin typeface="Verdana"/>
                <a:cs typeface="Verdana"/>
              </a:rPr>
              <a:t>c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45" dirty="0">
                <a:latin typeface="Verdana"/>
                <a:cs typeface="Verdana"/>
              </a:rPr>
              <a:t>o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40" dirty="0">
                <a:latin typeface="Verdana"/>
                <a:cs typeface="Verdana"/>
              </a:rPr>
              <a:t>n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i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c</a:t>
            </a:r>
            <a:r>
              <a:rPr sz="1100" b="1" i="1" spc="480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l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i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m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i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40" dirty="0">
                <a:latin typeface="Verdana"/>
                <a:cs typeface="Verdana"/>
              </a:rPr>
              <a:t>t</a:t>
            </a:r>
            <a:r>
              <a:rPr sz="1100" b="1" i="1" spc="-90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e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d</a:t>
            </a:r>
            <a:r>
              <a:rPr sz="1100" b="1" i="1" spc="465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e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30" dirty="0">
                <a:latin typeface="Verdana"/>
                <a:cs typeface="Verdana"/>
              </a:rPr>
              <a:t>d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i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35" dirty="0">
                <a:latin typeface="Verdana"/>
                <a:cs typeface="Verdana"/>
              </a:rPr>
              <a:t>t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i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45" dirty="0">
                <a:latin typeface="Verdana"/>
                <a:cs typeface="Verdana"/>
              </a:rPr>
              <a:t>o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n</a:t>
            </a:r>
            <a:r>
              <a:rPr sz="1100" b="1" i="1" spc="459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f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95" dirty="0">
                <a:latin typeface="Verdana"/>
                <a:cs typeface="Verdana"/>
              </a:rPr>
              <a:t>r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e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e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95" dirty="0">
                <a:latin typeface="Verdana"/>
                <a:cs typeface="Verdana"/>
              </a:rPr>
              <a:t>r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i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30" dirty="0">
                <a:latin typeface="Verdana"/>
                <a:cs typeface="Verdana"/>
              </a:rPr>
              <a:t>d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e</a:t>
            </a:r>
            <a:r>
              <a:rPr sz="1100" b="1" i="1" spc="459" dirty="0">
                <a:latin typeface="Verdana"/>
                <a:cs typeface="Verdana"/>
              </a:rPr>
              <a:t> </a:t>
            </a:r>
            <a:r>
              <a:rPr sz="1100" b="1" i="1" spc="-85" dirty="0">
                <a:latin typeface="Verdana"/>
                <a:cs typeface="Verdana"/>
              </a:rPr>
              <a:t>s </a:t>
            </a:r>
            <a:r>
              <a:rPr sz="1100" b="1" i="1" spc="-60" dirty="0">
                <a:latin typeface="Verdana"/>
                <a:cs typeface="Verdana"/>
              </a:rPr>
              <a:t>k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i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85" dirty="0">
                <a:latin typeface="Verdana"/>
                <a:cs typeface="Verdana"/>
              </a:rPr>
              <a:t>s </a:t>
            </a:r>
            <a:r>
              <a:rPr sz="1100" b="1" i="1" spc="-50" dirty="0">
                <a:latin typeface="Verdana"/>
                <a:cs typeface="Verdana"/>
              </a:rPr>
              <a:t>.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11777218" y="187528"/>
            <a:ext cx="396240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55" dirty="0">
                <a:solidFill>
                  <a:srgbClr val="FCFBFF"/>
                </a:solidFill>
                <a:latin typeface="Tahoma"/>
                <a:cs typeface="Tahoma"/>
              </a:rPr>
              <a:t>NEW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07060" y="5181600"/>
            <a:ext cx="2710815" cy="16748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cs-CZ" sz="900" i="1" dirty="0">
                <a:latin typeface="Verdana"/>
                <a:ea typeface="Verdana"/>
                <a:cs typeface="Verdana"/>
              </a:rPr>
              <a:t>Prostřednictvím ltd. kolekce Super Project vzdává značka Rossignol letos hold legendární ikoně ze své historie: mýtickému modelu </a:t>
            </a:r>
            <a:r>
              <a:rPr lang="cs-CZ" sz="900" i="1" dirty="0" err="1">
                <a:latin typeface="Verdana"/>
                <a:ea typeface="Verdana"/>
                <a:cs typeface="Verdana"/>
              </a:rPr>
              <a:t>Bandit</a:t>
            </a:r>
            <a:r>
              <a:rPr lang="cs-CZ" sz="900" i="1" dirty="0">
                <a:latin typeface="Verdana"/>
                <a:ea typeface="Verdana"/>
                <a:cs typeface="Verdana"/>
              </a:rPr>
              <a:t> B3. Tyto ikonické lyže, které vznikly v roce 2005, ztělesňovaly svobodné objevování, instinktivní výkon a odvážný styl – což bylo záměrným odkazem na jejich rebelskou DNA a ducha 2000. let. Dnes se v rámci limitované edice Super Project znovu rodí v našem úspěchu: živý, originální design v kombinaci s kompletní řadou technického vybavení a lifestylového oblečení.</a:t>
            </a:r>
          </a:p>
        </p:txBody>
      </p:sp>
      <p:sp>
        <p:nvSpPr>
          <p:cNvPr id="52" name="TextovéPole 51">
            <a:extLst>
              <a:ext uri="{FF2B5EF4-FFF2-40B4-BE49-F238E27FC236}">
                <a16:creationId xmlns:a16="http://schemas.microsoft.com/office/drawing/2014/main" id="{B2A8A3D5-605F-6A5F-F691-64B24023C050}"/>
              </a:ext>
            </a:extLst>
          </p:cNvPr>
          <p:cNvSpPr txBox="1"/>
          <p:nvPr/>
        </p:nvSpPr>
        <p:spPr>
          <a:xfrm>
            <a:off x="8720835" y="1371600"/>
            <a:ext cx="3094282" cy="31624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Vraťte se v čase díky grafice, která připomíná legendární model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Bandit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B3! Retro atmosféra v zářivě zelené barvě oživuje tuto limitovanou edici lyží Rossignol Super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Blackops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. Jsou navrženy tak, aby si poradily s jakýmkoli terénem, a přitom zůstaly zábavné a hravé. Spojují v sobě dynamický pocit dřevěného jádra s kontrolou a zvýšenou energií díky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Central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Titanal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vrstvě ve středu lyže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dpolněnou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svislými bočnicemi , což zaručuje jisté ovládání při jakékoli rychlosti. Univerzální šířka ve středu 98 mm se spojuje s přilnavostí konstrukce a s plnými bočnicemi a profilem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Twin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rocker, čímž vytváří plynulou jízdu, která vám umožní zatáčet i surfovat. Zaklapněte vázko a vyrazte kamkoli na této zářivě zelené lahůdce z minulosti!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3027" y="2775966"/>
            <a:ext cx="2162175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V Á Z Á N Í </a:t>
            </a:r>
            <a:endParaRPr sz="1000" dirty="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</a:pPr>
            <a:r>
              <a:rPr sz="1000" dirty="0">
                <a:latin typeface="Verdana"/>
                <a:cs typeface="Verdana"/>
              </a:rPr>
              <a:t>FCPCS05</a:t>
            </a:r>
            <a:r>
              <a:rPr sz="1000" spc="-40" dirty="0">
                <a:latin typeface="Verdana"/>
                <a:cs typeface="Verdana"/>
              </a:rPr>
              <a:t> </a:t>
            </a:r>
            <a:r>
              <a:rPr sz="1000" spc="-80" dirty="0">
                <a:latin typeface="Verdana"/>
                <a:cs typeface="Verdana"/>
              </a:rPr>
              <a:t>SPX12</a:t>
            </a:r>
            <a:r>
              <a:rPr sz="1000" spc="-40" dirty="0">
                <a:latin typeface="Verdana"/>
                <a:cs typeface="Verdana"/>
              </a:rPr>
              <a:t> </a:t>
            </a:r>
            <a:r>
              <a:rPr sz="1000" dirty="0">
                <a:latin typeface="Verdana"/>
                <a:cs typeface="Verdana"/>
              </a:rPr>
              <a:t>KONECT</a:t>
            </a:r>
            <a:r>
              <a:rPr sz="1000" spc="-20" dirty="0">
                <a:latin typeface="Verdana"/>
                <a:cs typeface="Verdana"/>
              </a:rPr>
              <a:t> </a:t>
            </a:r>
            <a:r>
              <a:rPr sz="1000" spc="50" dirty="0">
                <a:latin typeface="Verdana"/>
                <a:cs typeface="Verdana"/>
              </a:rPr>
              <a:t>GW</a:t>
            </a:r>
            <a:r>
              <a:rPr sz="1000" spc="-30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B90 </a:t>
            </a:r>
            <a:r>
              <a:rPr sz="1000" spc="-10" dirty="0">
                <a:latin typeface="Verdana"/>
                <a:cs typeface="Verdana"/>
              </a:rPr>
              <a:t>BLACK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41985" y="2731261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5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35102" y="241807"/>
            <a:ext cx="208978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UNISEX</a:t>
            </a:r>
            <a:r>
              <a:rPr sz="1100" spc="-9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0" dirty="0">
                <a:solidFill>
                  <a:srgbClr val="7E7E7E"/>
                </a:solidFill>
                <a:latin typeface="Verdana"/>
                <a:cs typeface="Verdana"/>
              </a:rPr>
              <a:t>SKI</a:t>
            </a:r>
            <a:r>
              <a:rPr sz="1100" spc="-6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60" dirty="0">
                <a:solidFill>
                  <a:srgbClr val="7E7E7E"/>
                </a:solidFill>
                <a:latin typeface="Verdana"/>
                <a:cs typeface="Verdana"/>
              </a:rPr>
              <a:t>–</a:t>
            </a:r>
            <a:r>
              <a:rPr sz="1100" spc="-6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7E7E7E"/>
                </a:solidFill>
                <a:latin typeface="Verdana"/>
                <a:cs typeface="Verdana"/>
              </a:rPr>
              <a:t>ALL</a:t>
            </a:r>
            <a:r>
              <a:rPr sz="1100" spc="-7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MOUNTAIN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235102" y="403047"/>
            <a:ext cx="244475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30505"/>
                </a:solidFill>
              </a:rPr>
              <a:t>S</a:t>
            </a:r>
            <a:r>
              <a:rPr sz="2400" spc="-165" dirty="0">
                <a:solidFill>
                  <a:srgbClr val="030505"/>
                </a:solidFill>
              </a:rPr>
              <a:t> </a:t>
            </a:r>
            <a:r>
              <a:rPr sz="2400" spc="105" dirty="0">
                <a:solidFill>
                  <a:srgbClr val="030505"/>
                </a:solidFill>
              </a:rPr>
              <a:t>U</a:t>
            </a:r>
            <a:r>
              <a:rPr sz="2400" spc="-165" dirty="0">
                <a:solidFill>
                  <a:srgbClr val="030505"/>
                </a:solidFill>
              </a:rPr>
              <a:t> </a:t>
            </a:r>
            <a:r>
              <a:rPr sz="2400" spc="170" dirty="0">
                <a:solidFill>
                  <a:srgbClr val="030505"/>
                </a:solidFill>
              </a:rPr>
              <a:t>P</a:t>
            </a:r>
            <a:r>
              <a:rPr sz="2400" spc="-170" dirty="0">
                <a:solidFill>
                  <a:srgbClr val="030505"/>
                </a:solidFill>
              </a:rPr>
              <a:t> </a:t>
            </a:r>
            <a:r>
              <a:rPr sz="2400" spc="130" dirty="0">
                <a:solidFill>
                  <a:srgbClr val="030505"/>
                </a:solidFill>
              </a:rPr>
              <a:t>E</a:t>
            </a:r>
            <a:r>
              <a:rPr sz="2400" spc="-170" dirty="0">
                <a:solidFill>
                  <a:srgbClr val="030505"/>
                </a:solidFill>
              </a:rPr>
              <a:t> </a:t>
            </a:r>
            <a:r>
              <a:rPr sz="2400" spc="-50" dirty="0">
                <a:solidFill>
                  <a:srgbClr val="030505"/>
                </a:solidFill>
              </a:rPr>
              <a:t>R</a:t>
            </a:r>
            <a:endParaRPr sz="2400"/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1951989" algn="l"/>
              </a:tabLst>
            </a:pPr>
            <a:r>
              <a:rPr sz="2400" spc="195" dirty="0">
                <a:solidFill>
                  <a:srgbClr val="030505"/>
                </a:solidFill>
              </a:rPr>
              <a:t>A</a:t>
            </a:r>
            <a:r>
              <a:rPr sz="2400" spc="-165" dirty="0">
                <a:solidFill>
                  <a:srgbClr val="030505"/>
                </a:solidFill>
              </a:rPr>
              <a:t> </a:t>
            </a:r>
            <a:r>
              <a:rPr sz="2400" dirty="0">
                <a:solidFill>
                  <a:srgbClr val="030505"/>
                </a:solidFill>
              </a:rPr>
              <a:t>R</a:t>
            </a:r>
            <a:r>
              <a:rPr sz="2400" spc="-165" dirty="0">
                <a:solidFill>
                  <a:srgbClr val="030505"/>
                </a:solidFill>
              </a:rPr>
              <a:t> </a:t>
            </a:r>
            <a:r>
              <a:rPr sz="2400" spc="140" dirty="0">
                <a:solidFill>
                  <a:srgbClr val="030505"/>
                </a:solidFill>
              </a:rPr>
              <a:t>C</a:t>
            </a:r>
            <a:r>
              <a:rPr sz="2400" spc="-160" dirty="0">
                <a:solidFill>
                  <a:srgbClr val="030505"/>
                </a:solidFill>
              </a:rPr>
              <a:t> </a:t>
            </a:r>
            <a:r>
              <a:rPr sz="2400" spc="195" dirty="0">
                <a:solidFill>
                  <a:srgbClr val="030505"/>
                </a:solidFill>
              </a:rPr>
              <a:t>A</a:t>
            </a:r>
            <a:r>
              <a:rPr sz="2400" spc="-165" dirty="0">
                <a:solidFill>
                  <a:srgbClr val="030505"/>
                </a:solidFill>
              </a:rPr>
              <a:t> </a:t>
            </a:r>
            <a:r>
              <a:rPr sz="2400" spc="160" dirty="0">
                <a:solidFill>
                  <a:srgbClr val="030505"/>
                </a:solidFill>
              </a:rPr>
              <a:t>D</a:t>
            </a:r>
            <a:r>
              <a:rPr sz="2400" spc="-165" dirty="0">
                <a:solidFill>
                  <a:srgbClr val="030505"/>
                </a:solidFill>
              </a:rPr>
              <a:t> </a:t>
            </a:r>
            <a:r>
              <a:rPr sz="2400" spc="80" dirty="0">
                <a:solidFill>
                  <a:srgbClr val="030505"/>
                </a:solidFill>
              </a:rPr>
              <a:t>E</a:t>
            </a:r>
            <a:r>
              <a:rPr sz="2400" dirty="0">
                <a:solidFill>
                  <a:srgbClr val="030505"/>
                </a:solidFill>
              </a:rPr>
              <a:t>	8</a:t>
            </a:r>
            <a:r>
              <a:rPr sz="2400" spc="-125" dirty="0">
                <a:solidFill>
                  <a:srgbClr val="030505"/>
                </a:solidFill>
              </a:rPr>
              <a:t> </a:t>
            </a:r>
            <a:r>
              <a:rPr sz="2400" spc="70" dirty="0">
                <a:solidFill>
                  <a:srgbClr val="030505"/>
                </a:solidFill>
              </a:rPr>
              <a:t>4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235102" y="1141221"/>
            <a:ext cx="2080260" cy="6889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RAPFV02</a:t>
            </a:r>
            <a:endParaRPr sz="1100" dirty="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  <a:spcBef>
                <a:spcPts val="1260"/>
              </a:spcBef>
            </a:pPr>
            <a:r>
              <a:rPr sz="1100" dirty="0">
                <a:latin typeface="Verdana"/>
                <a:cs typeface="Verdana"/>
              </a:rPr>
              <a:t>RRPFV02</a:t>
            </a:r>
            <a:r>
              <a:rPr sz="1100" spc="8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SUPER</a:t>
            </a:r>
            <a:r>
              <a:rPr sz="1100" spc="9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ARCADE</a:t>
            </a:r>
            <a:r>
              <a:rPr sz="1100" spc="10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84 </a:t>
            </a:r>
            <a:r>
              <a:rPr sz="1100" spc="-65" dirty="0">
                <a:latin typeface="Verdana"/>
                <a:cs typeface="Verdana"/>
              </a:rPr>
              <a:t>KSPX12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spc="-160" dirty="0">
                <a:latin typeface="Verdana"/>
                <a:cs typeface="Verdana"/>
              </a:rPr>
              <a:t>–</a:t>
            </a:r>
            <a:r>
              <a:rPr sz="1100" spc="-45" dirty="0">
                <a:latin typeface="Verdana"/>
                <a:cs typeface="Verdana"/>
              </a:rPr>
              <a:t> </a:t>
            </a:r>
            <a:r>
              <a:rPr lang="cs-CZ" sz="1100" b="1" spc="-45" dirty="0">
                <a:latin typeface="Tahoma"/>
                <a:cs typeface="Tahoma"/>
              </a:rPr>
              <a:t>19 990,- </a:t>
            </a:r>
            <a:endParaRPr sz="1100" dirty="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41985" y="1982597"/>
            <a:ext cx="2412365" cy="87630"/>
            <a:chOff x="241985" y="1982597"/>
            <a:chExt cx="2412365" cy="87630"/>
          </a:xfrm>
        </p:grpSpPr>
        <p:sp>
          <p:nvSpPr>
            <p:cNvPr id="9" name="object 9"/>
            <p:cNvSpPr/>
            <p:nvPr/>
          </p:nvSpPr>
          <p:spPr>
            <a:xfrm>
              <a:off x="241985" y="1982597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99" y="0"/>
                  </a:moveTo>
                  <a:lnTo>
                    <a:pt x="43535" y="0"/>
                  </a:lnTo>
                  <a:lnTo>
                    <a:pt x="26581" y="3428"/>
                  </a:lnTo>
                  <a:lnTo>
                    <a:pt x="12750" y="12700"/>
                  </a:lnTo>
                  <a:lnTo>
                    <a:pt x="3416" y="26542"/>
                  </a:lnTo>
                  <a:lnTo>
                    <a:pt x="0" y="43561"/>
                  </a:lnTo>
                  <a:lnTo>
                    <a:pt x="3416" y="60451"/>
                  </a:lnTo>
                  <a:lnTo>
                    <a:pt x="12750" y="74294"/>
                  </a:lnTo>
                  <a:lnTo>
                    <a:pt x="26581" y="83692"/>
                  </a:lnTo>
                  <a:lnTo>
                    <a:pt x="43535" y="87122"/>
                  </a:lnTo>
                  <a:lnTo>
                    <a:pt x="2368499" y="87122"/>
                  </a:lnTo>
                  <a:lnTo>
                    <a:pt x="2385390" y="83692"/>
                  </a:lnTo>
                  <a:lnTo>
                    <a:pt x="2399233" y="74294"/>
                  </a:lnTo>
                  <a:lnTo>
                    <a:pt x="2408631" y="60451"/>
                  </a:lnTo>
                  <a:lnTo>
                    <a:pt x="2412060" y="43561"/>
                  </a:lnTo>
                  <a:lnTo>
                    <a:pt x="2408631" y="26542"/>
                  </a:lnTo>
                  <a:lnTo>
                    <a:pt x="2399233" y="12700"/>
                  </a:lnTo>
                  <a:lnTo>
                    <a:pt x="2385390" y="3428"/>
                  </a:lnTo>
                  <a:lnTo>
                    <a:pt x="2368499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91705" y="1996567"/>
              <a:ext cx="1158240" cy="60960"/>
            </a:xfrm>
            <a:custGeom>
              <a:avLst/>
              <a:gdLst/>
              <a:ahLst/>
              <a:cxnLst/>
              <a:rect l="l" t="t" r="r" b="b"/>
              <a:pathLst>
                <a:path w="1158239" h="60960">
                  <a:moveTo>
                    <a:pt x="1118323" y="0"/>
                  </a:moveTo>
                  <a:lnTo>
                    <a:pt x="39941" y="0"/>
                  </a:lnTo>
                  <a:lnTo>
                    <a:pt x="24396" y="2412"/>
                  </a:lnTo>
                  <a:lnTo>
                    <a:pt x="11696" y="8890"/>
                  </a:lnTo>
                  <a:lnTo>
                    <a:pt x="3136" y="18542"/>
                  </a:lnTo>
                  <a:lnTo>
                    <a:pt x="0" y="30480"/>
                  </a:lnTo>
                  <a:lnTo>
                    <a:pt x="3136" y="42291"/>
                  </a:lnTo>
                  <a:lnTo>
                    <a:pt x="11696" y="51943"/>
                  </a:lnTo>
                  <a:lnTo>
                    <a:pt x="24396" y="58420"/>
                  </a:lnTo>
                  <a:lnTo>
                    <a:pt x="39941" y="60833"/>
                  </a:lnTo>
                  <a:lnTo>
                    <a:pt x="1118323" y="60833"/>
                  </a:lnTo>
                  <a:lnTo>
                    <a:pt x="1133817" y="58420"/>
                  </a:lnTo>
                  <a:lnTo>
                    <a:pt x="1146517" y="51943"/>
                  </a:lnTo>
                  <a:lnTo>
                    <a:pt x="1155153" y="42291"/>
                  </a:lnTo>
                  <a:lnTo>
                    <a:pt x="1158201" y="30480"/>
                  </a:lnTo>
                  <a:lnTo>
                    <a:pt x="1155153" y="18542"/>
                  </a:lnTo>
                  <a:lnTo>
                    <a:pt x="1146517" y="8890"/>
                  </a:lnTo>
                  <a:lnTo>
                    <a:pt x="1133817" y="2412"/>
                  </a:lnTo>
                  <a:lnTo>
                    <a:pt x="1118323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241985" y="2252979"/>
            <a:ext cx="2412365" cy="86995"/>
            <a:chOff x="241985" y="2252979"/>
            <a:chExt cx="2412365" cy="86995"/>
          </a:xfrm>
        </p:grpSpPr>
        <p:sp>
          <p:nvSpPr>
            <p:cNvPr id="12" name="object 12"/>
            <p:cNvSpPr/>
            <p:nvPr/>
          </p:nvSpPr>
          <p:spPr>
            <a:xfrm>
              <a:off x="241985" y="2252979"/>
              <a:ext cx="2412365" cy="86995"/>
            </a:xfrm>
            <a:custGeom>
              <a:avLst/>
              <a:gdLst/>
              <a:ahLst/>
              <a:cxnLst/>
              <a:rect l="l" t="t" r="r" b="b"/>
              <a:pathLst>
                <a:path w="2412365" h="86994">
                  <a:moveTo>
                    <a:pt x="2368499" y="0"/>
                  </a:moveTo>
                  <a:lnTo>
                    <a:pt x="43535" y="0"/>
                  </a:lnTo>
                  <a:lnTo>
                    <a:pt x="26581" y="3429"/>
                  </a:lnTo>
                  <a:lnTo>
                    <a:pt x="12750" y="12700"/>
                  </a:lnTo>
                  <a:lnTo>
                    <a:pt x="3416" y="26543"/>
                  </a:lnTo>
                  <a:lnTo>
                    <a:pt x="0" y="43434"/>
                  </a:lnTo>
                  <a:lnTo>
                    <a:pt x="3416" y="60452"/>
                  </a:lnTo>
                  <a:lnTo>
                    <a:pt x="12750" y="74295"/>
                  </a:lnTo>
                  <a:lnTo>
                    <a:pt x="26581" y="83566"/>
                  </a:lnTo>
                  <a:lnTo>
                    <a:pt x="43535" y="86995"/>
                  </a:lnTo>
                  <a:lnTo>
                    <a:pt x="2368499" y="86995"/>
                  </a:lnTo>
                  <a:lnTo>
                    <a:pt x="2385390" y="83566"/>
                  </a:lnTo>
                  <a:lnTo>
                    <a:pt x="2399233" y="74295"/>
                  </a:lnTo>
                  <a:lnTo>
                    <a:pt x="2408631" y="60452"/>
                  </a:lnTo>
                  <a:lnTo>
                    <a:pt x="2412060" y="43434"/>
                  </a:lnTo>
                  <a:lnTo>
                    <a:pt x="2408631" y="26543"/>
                  </a:lnTo>
                  <a:lnTo>
                    <a:pt x="2399233" y="12700"/>
                  </a:lnTo>
                  <a:lnTo>
                    <a:pt x="2385390" y="3429"/>
                  </a:lnTo>
                  <a:lnTo>
                    <a:pt x="2368499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072108" y="2265806"/>
              <a:ext cx="785495" cy="60960"/>
            </a:xfrm>
            <a:custGeom>
              <a:avLst/>
              <a:gdLst/>
              <a:ahLst/>
              <a:cxnLst/>
              <a:rect l="l" t="t" r="r" b="b"/>
              <a:pathLst>
                <a:path w="785494" h="60960">
                  <a:moveTo>
                    <a:pt x="757580" y="0"/>
                  </a:moveTo>
                  <a:lnTo>
                    <a:pt x="27609" y="0"/>
                  </a:lnTo>
                  <a:lnTo>
                    <a:pt x="16865" y="2412"/>
                  </a:lnTo>
                  <a:lnTo>
                    <a:pt x="8077" y="9016"/>
                  </a:lnTo>
                  <a:lnTo>
                    <a:pt x="2171" y="18668"/>
                  </a:lnTo>
                  <a:lnTo>
                    <a:pt x="0" y="30479"/>
                  </a:lnTo>
                  <a:lnTo>
                    <a:pt x="2171" y="42290"/>
                  </a:lnTo>
                  <a:lnTo>
                    <a:pt x="8077" y="51942"/>
                  </a:lnTo>
                  <a:lnTo>
                    <a:pt x="16865" y="58419"/>
                  </a:lnTo>
                  <a:lnTo>
                    <a:pt x="27609" y="60832"/>
                  </a:lnTo>
                  <a:lnTo>
                    <a:pt x="757580" y="60832"/>
                  </a:lnTo>
                  <a:lnTo>
                    <a:pt x="768375" y="58419"/>
                  </a:lnTo>
                  <a:lnTo>
                    <a:pt x="777138" y="51942"/>
                  </a:lnTo>
                  <a:lnTo>
                    <a:pt x="782980" y="42290"/>
                  </a:lnTo>
                  <a:lnTo>
                    <a:pt x="785266" y="30479"/>
                  </a:lnTo>
                  <a:lnTo>
                    <a:pt x="782980" y="18668"/>
                  </a:lnTo>
                  <a:lnTo>
                    <a:pt x="777138" y="9016"/>
                  </a:lnTo>
                  <a:lnTo>
                    <a:pt x="768375" y="2412"/>
                  </a:lnTo>
                  <a:lnTo>
                    <a:pt x="757580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90829" y="2078228"/>
            <a:ext cx="21717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46454" y="2078228"/>
            <a:ext cx="5969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091054" y="2078228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00913" y="2347721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205890" y="2347721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62988" y="2347721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pic>
        <p:nvPicPr>
          <p:cNvPr id="20" name="object 20" descr="Une image contenant avion, aviation, Avion de jouet, vaisseau spatial  Le contenu généré par l’IA peut être incorrect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645" y="3392423"/>
            <a:ext cx="2352294" cy="1308989"/>
          </a:xfrm>
          <a:prstGeom prst="rect">
            <a:avLst/>
          </a:prstGeom>
        </p:spPr>
      </p:pic>
      <p:graphicFrame>
        <p:nvGraphicFramePr>
          <p:cNvPr id="21" name="object 21"/>
          <p:cNvGraphicFramePr>
            <a:graphicFrameLocks noGrp="1"/>
          </p:cNvGraphicFramePr>
          <p:nvPr/>
        </p:nvGraphicFramePr>
        <p:xfrm>
          <a:off x="5109336" y="1344522"/>
          <a:ext cx="2918460" cy="111886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184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7325">
                <a:tc>
                  <a:txBody>
                    <a:bodyPr/>
                    <a:lstStyle/>
                    <a:p>
                      <a:pPr>
                        <a:lnSpc>
                          <a:spcPts val="1230"/>
                        </a:lnSpc>
                      </a:pPr>
                      <a:r>
                        <a:rPr sz="1050" spc="70" dirty="0">
                          <a:latin typeface="Verdana"/>
                          <a:cs typeface="Verdana"/>
                        </a:rPr>
                        <a:t>OPEN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KONECT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50" dirty="0">
                          <a:latin typeface="Verdana"/>
                          <a:cs typeface="Verdana"/>
                        </a:rPr>
                        <a:t>152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160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168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176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184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3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132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84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120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85" dirty="0">
                          <a:latin typeface="Verdana"/>
                          <a:cs typeface="Verdana"/>
                        </a:rPr>
                        <a:t>15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(176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3,7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(176</a:t>
                      </a:r>
                      <a:r>
                        <a:rPr sz="105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2" name="object 22"/>
          <p:cNvSpPr txBox="1"/>
          <p:nvPr/>
        </p:nvSpPr>
        <p:spPr>
          <a:xfrm>
            <a:off x="5123815" y="3708038"/>
            <a:ext cx="1255395" cy="79375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34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LCT</a:t>
            </a:r>
            <a:r>
              <a:rPr sz="1050" spc="-4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wood</a:t>
            </a:r>
            <a:r>
              <a:rPr sz="1050" spc="-10" dirty="0">
                <a:latin typeface="Verdana"/>
                <a:cs typeface="Verdana"/>
              </a:rPr>
              <a:t> </a:t>
            </a:r>
            <a:r>
              <a:rPr sz="1050" spc="35" dirty="0">
                <a:latin typeface="Verdana"/>
                <a:cs typeface="Verdana"/>
              </a:rPr>
              <a:t>PEFC</a:t>
            </a:r>
            <a:endParaRPr sz="105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Central</a:t>
            </a:r>
            <a:r>
              <a:rPr sz="1050" spc="-5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titanal</a:t>
            </a:r>
            <a:endParaRPr sz="1050">
              <a:latin typeface="Verdana"/>
              <a:cs typeface="Verdana"/>
            </a:endParaRPr>
          </a:p>
          <a:p>
            <a:pPr marL="178435" marR="238125" indent="-165735">
              <a:lnSpc>
                <a:spcPct val="120000"/>
              </a:lnSpc>
              <a:buFont typeface="Times New Roman"/>
              <a:buChar char="►"/>
              <a:tabLst>
                <a:tab pos="195580" algn="l"/>
              </a:tabLst>
            </a:pPr>
            <a:r>
              <a:rPr sz="1050" spc="-10" dirty="0">
                <a:latin typeface="Verdana"/>
                <a:cs typeface="Verdana"/>
              </a:rPr>
              <a:t>Rectangular 	sidewall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571615" y="3738752"/>
            <a:ext cx="124650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Tip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70" dirty="0">
                <a:latin typeface="Verdana"/>
                <a:cs typeface="Verdana"/>
              </a:rPr>
              <a:t>&amp;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Tail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571615" y="4170426"/>
            <a:ext cx="136969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Extended</a:t>
            </a:r>
            <a:r>
              <a:rPr sz="1050" spc="6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801227" y="5032375"/>
            <a:ext cx="2624455" cy="835025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20320">
              <a:lnSpc>
                <a:spcPct val="100000"/>
              </a:lnSpc>
              <a:spcBef>
                <a:spcPts val="525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12700" marR="5080">
              <a:lnSpc>
                <a:spcPct val="120100"/>
              </a:lnSpc>
              <a:spcBef>
                <a:spcPts val="204"/>
              </a:spcBef>
            </a:pPr>
            <a:r>
              <a:rPr sz="1050" dirty="0">
                <a:latin typeface="Verdana"/>
                <a:cs typeface="Verdana"/>
              </a:rPr>
              <a:t>Expert</a:t>
            </a:r>
            <a:r>
              <a:rPr sz="1050" spc="-20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and advanced</a:t>
            </a:r>
            <a:r>
              <a:rPr sz="1050" spc="-40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skiers</a:t>
            </a:r>
            <a:r>
              <a:rPr sz="1050" spc="-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looking</a:t>
            </a:r>
            <a:r>
              <a:rPr sz="1050" spc="-10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for </a:t>
            </a:r>
            <a:r>
              <a:rPr sz="1050" dirty="0">
                <a:latin typeface="Verdana"/>
                <a:cs typeface="Verdana"/>
              </a:rPr>
              <a:t>the</a:t>
            </a:r>
            <a:r>
              <a:rPr sz="1050" spc="-70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one</a:t>
            </a:r>
            <a:r>
              <a:rPr sz="1050" spc="-7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ski</a:t>
            </a:r>
            <a:r>
              <a:rPr sz="1050" spc="-6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quiver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for</a:t>
            </a:r>
            <a:r>
              <a:rPr sz="1050" spc="-5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an</a:t>
            </a:r>
            <a:r>
              <a:rPr sz="1050" spc="-65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all-</a:t>
            </a:r>
            <a:r>
              <a:rPr sz="1050" dirty="0">
                <a:latin typeface="Verdana"/>
                <a:cs typeface="Verdana"/>
              </a:rPr>
              <a:t>day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long </a:t>
            </a:r>
            <a:r>
              <a:rPr sz="1050" spc="-10" dirty="0">
                <a:latin typeface="Verdana"/>
                <a:cs typeface="Verdana"/>
              </a:rPr>
              <a:t>experience.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804529" y="5855970"/>
            <a:ext cx="2459355" cy="84963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43815">
              <a:lnSpc>
                <a:spcPct val="100000"/>
              </a:lnSpc>
              <a:spcBef>
                <a:spcPts val="580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15"/>
              </a:spcBef>
              <a:buFont typeface="Tahoma"/>
              <a:buChar char="►"/>
              <a:tabLst>
                <a:tab pos="177800" algn="l"/>
              </a:tabLst>
            </a:pPr>
            <a:r>
              <a:rPr sz="1050" dirty="0">
                <a:latin typeface="Verdana"/>
                <a:cs typeface="Verdana"/>
              </a:rPr>
              <a:t>Progressive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carving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spc="-70" dirty="0">
                <a:latin typeface="Verdana"/>
                <a:cs typeface="Verdana"/>
              </a:rPr>
              <a:t>&amp;</a:t>
            </a:r>
            <a:r>
              <a:rPr sz="1050" spc="-7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playfullness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sz="1050" dirty="0">
                <a:latin typeface="Verdana"/>
                <a:cs typeface="Verdana"/>
              </a:rPr>
              <a:t>Maneuvrability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sz="1050" spc="-70" dirty="0">
                <a:latin typeface="Verdana"/>
                <a:cs typeface="Verdana"/>
              </a:rPr>
              <a:t>&amp;</a:t>
            </a:r>
            <a:r>
              <a:rPr sz="1050" spc="-7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ease</a:t>
            </a:r>
            <a:r>
              <a:rPr sz="1050" spc="-6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of</a:t>
            </a:r>
            <a:r>
              <a:rPr sz="1050" spc="-7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realease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0" dirty="0">
                <a:latin typeface="Verdana"/>
                <a:cs typeface="Verdana"/>
              </a:rPr>
              <a:t>Effortless</a:t>
            </a:r>
            <a:r>
              <a:rPr sz="1050" spc="-120" dirty="0">
                <a:latin typeface="Verdana"/>
                <a:cs typeface="Verdana"/>
              </a:rPr>
              <a:t> </a:t>
            </a:r>
            <a:r>
              <a:rPr sz="1050" spc="-70" dirty="0">
                <a:latin typeface="Verdana"/>
                <a:cs typeface="Verdana"/>
              </a:rPr>
              <a:t>&amp;</a:t>
            </a:r>
            <a:r>
              <a:rPr sz="1050" spc="-8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comfort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8786368" y="50292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720835" y="107797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8723503" y="1020255"/>
            <a:ext cx="3031490" cy="249427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745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8821293" y="58674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5096383" y="1113536"/>
            <a:ext cx="274574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dirty="0">
                <a:latin typeface="Tahoma"/>
                <a:cs typeface="Tahoma"/>
              </a:rPr>
              <a:t>T E C H N I C K É   S P E C I F I K A C E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5093715" y="108585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5116448" y="2484881"/>
            <a:ext cx="146431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dirty="0">
                <a:latin typeface="Tahoma"/>
                <a:cs typeface="Tahoma"/>
              </a:rPr>
              <a:t>T E C H N O L O G I E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5123307" y="2464942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5" name="object 35"/>
          <p:cNvGrpSpPr/>
          <p:nvPr/>
        </p:nvGrpSpPr>
        <p:grpSpPr>
          <a:xfrm>
            <a:off x="5123307" y="2762364"/>
            <a:ext cx="2820035" cy="746760"/>
            <a:chOff x="5123307" y="2762364"/>
            <a:chExt cx="2820035" cy="746760"/>
          </a:xfrm>
        </p:grpSpPr>
        <p:sp>
          <p:nvSpPr>
            <p:cNvPr id="36" name="object 36"/>
            <p:cNvSpPr/>
            <p:nvPr/>
          </p:nvSpPr>
          <p:spPr>
            <a:xfrm>
              <a:off x="5123307" y="3502787"/>
              <a:ext cx="2817495" cy="0"/>
            </a:xfrm>
            <a:custGeom>
              <a:avLst/>
              <a:gdLst/>
              <a:ahLst/>
              <a:cxnLst/>
              <a:rect l="l" t="t" r="r" b="b"/>
              <a:pathLst>
                <a:path w="2817495">
                  <a:moveTo>
                    <a:pt x="0" y="0"/>
                  </a:moveTo>
                  <a:lnTo>
                    <a:pt x="2816987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01510" y="2797022"/>
              <a:ext cx="941222" cy="710844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70752" y="2762364"/>
              <a:ext cx="923048" cy="746391"/>
            </a:xfrm>
            <a:prstGeom prst="rect">
              <a:avLst/>
            </a:prstGeom>
          </p:spPr>
        </p:pic>
      </p:grpSp>
      <p:sp>
        <p:nvSpPr>
          <p:cNvPr id="39" name="object 39"/>
          <p:cNvSpPr txBox="1"/>
          <p:nvPr/>
        </p:nvSpPr>
        <p:spPr>
          <a:xfrm>
            <a:off x="5125592" y="3531870"/>
            <a:ext cx="148272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5114035" y="4875657"/>
            <a:ext cx="2856865" cy="521970"/>
            <a:chOff x="5114035" y="4875657"/>
            <a:chExt cx="2856865" cy="521970"/>
          </a:xfrm>
        </p:grpSpPr>
        <p:pic>
          <p:nvPicPr>
            <p:cNvPr id="41" name="object 4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81925" y="4888191"/>
              <a:ext cx="688390" cy="509181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5117210" y="4878832"/>
              <a:ext cx="2817495" cy="10795"/>
            </a:xfrm>
            <a:custGeom>
              <a:avLst/>
              <a:gdLst/>
              <a:ahLst/>
              <a:cxnLst/>
              <a:rect l="l" t="t" r="r" b="b"/>
              <a:pathLst>
                <a:path w="2817495" h="10795">
                  <a:moveTo>
                    <a:pt x="0" y="0"/>
                  </a:moveTo>
                  <a:lnTo>
                    <a:pt x="2816987" y="10668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5124957" y="4839767"/>
            <a:ext cx="3113671" cy="167353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630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70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05" dirty="0">
                <a:latin typeface="Verdana"/>
                <a:cs typeface="Verdana"/>
              </a:rPr>
              <a:t>30%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Snížení uhlíkové stopy o 8 %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80%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</a:t>
            </a:r>
            <a:r>
              <a:rPr lang="cs-CZ" sz="1050" spc="65" dirty="0" err="1">
                <a:latin typeface="Verdana"/>
                <a:cs typeface="Verdana"/>
              </a:rPr>
              <a:t>titanalu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20%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LCT PEFC </a:t>
            </a: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dřevěné jádro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Certifikovaná "zelená energie" při výrobě</a:t>
            </a: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pl-PL" sz="1050" dirty="0">
                <a:latin typeface="Verdana"/>
                <a:cs typeface="Verdana"/>
              </a:rPr>
              <a:t>Výroba i zdroje materiálů z Evropy  </a:t>
            </a:r>
            <a:endParaRPr sz="1050" dirty="0">
              <a:latin typeface="Verdana"/>
              <a:cs typeface="Verdana"/>
            </a:endParaRPr>
          </a:p>
        </p:txBody>
      </p:sp>
      <p:pic>
        <p:nvPicPr>
          <p:cNvPr id="44" name="object 44" descr="Une image contenant flèche  Description générée automatiquement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683120" y="4328642"/>
            <a:ext cx="982433" cy="385343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683120" y="3917657"/>
            <a:ext cx="982433" cy="284391"/>
          </a:xfrm>
          <a:prstGeom prst="rect">
            <a:avLst/>
          </a:prstGeom>
        </p:spPr>
      </p:pic>
      <p:sp>
        <p:nvSpPr>
          <p:cNvPr id="46" name="object 46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11777218" y="187528"/>
            <a:ext cx="396240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55" dirty="0">
                <a:solidFill>
                  <a:srgbClr val="FCFBFF"/>
                </a:solidFill>
                <a:latin typeface="Tahoma"/>
                <a:cs typeface="Tahoma"/>
              </a:rPr>
              <a:t>NEW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136260" y="478758"/>
            <a:ext cx="5277485" cy="427990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1100" b="1" i="1" spc="-90" dirty="0">
                <a:latin typeface="Verdana"/>
                <a:cs typeface="Verdana"/>
              </a:rPr>
              <a:t>T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40" dirty="0">
                <a:latin typeface="Verdana"/>
                <a:cs typeface="Verdana"/>
              </a:rPr>
              <a:t>h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e</a:t>
            </a:r>
            <a:r>
              <a:rPr sz="1100" b="1" i="1" spc="490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i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20" dirty="0">
                <a:latin typeface="Verdana"/>
                <a:cs typeface="Verdana"/>
              </a:rPr>
              <a:t>c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45" dirty="0">
                <a:latin typeface="Verdana"/>
                <a:cs typeface="Verdana"/>
              </a:rPr>
              <a:t>o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40" dirty="0">
                <a:latin typeface="Verdana"/>
                <a:cs typeface="Verdana"/>
              </a:rPr>
              <a:t>n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i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c</a:t>
            </a:r>
            <a:r>
              <a:rPr sz="1100" b="1" i="1" spc="475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l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i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m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i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40" dirty="0">
                <a:latin typeface="Verdana"/>
                <a:cs typeface="Verdana"/>
              </a:rPr>
              <a:t>t</a:t>
            </a:r>
            <a:r>
              <a:rPr sz="1100" b="1" i="1" spc="-90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e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d</a:t>
            </a:r>
            <a:r>
              <a:rPr sz="1100" b="1" i="1" spc="455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e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30" dirty="0">
                <a:latin typeface="Verdana"/>
                <a:cs typeface="Verdana"/>
              </a:rPr>
              <a:t>d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i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35" dirty="0">
                <a:latin typeface="Verdana"/>
                <a:cs typeface="Verdana"/>
              </a:rPr>
              <a:t>t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i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45" dirty="0">
                <a:latin typeface="Verdana"/>
                <a:cs typeface="Verdana"/>
              </a:rPr>
              <a:t>o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n</a:t>
            </a:r>
            <a:r>
              <a:rPr sz="1100" b="1" i="1" spc="459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i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n</a:t>
            </a:r>
            <a:r>
              <a:rPr sz="1100" b="1" i="1" spc="490" dirty="0">
                <a:latin typeface="Verdana"/>
                <a:cs typeface="Verdana"/>
              </a:rPr>
              <a:t> </a:t>
            </a:r>
            <a:r>
              <a:rPr sz="1100" b="1" i="1" spc="-45" dirty="0">
                <a:latin typeface="Verdana"/>
                <a:cs typeface="Verdana"/>
              </a:rPr>
              <a:t>o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45" dirty="0">
                <a:latin typeface="Verdana"/>
                <a:cs typeface="Verdana"/>
              </a:rPr>
              <a:t>u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r</a:t>
            </a:r>
            <a:r>
              <a:rPr sz="1100" b="1" i="1" spc="495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a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l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l</a:t>
            </a:r>
            <a:r>
              <a:rPr sz="1100" b="1" i="1" spc="484" dirty="0">
                <a:latin typeface="Verdana"/>
                <a:cs typeface="Verdana"/>
              </a:rPr>
              <a:t> </a:t>
            </a:r>
            <a:r>
              <a:rPr sz="1100" b="1" i="1" spc="-35" dirty="0">
                <a:latin typeface="Verdana"/>
                <a:cs typeface="Verdana"/>
              </a:rPr>
              <a:t>t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e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95" dirty="0">
                <a:latin typeface="Verdana"/>
                <a:cs typeface="Verdana"/>
              </a:rPr>
              <a:t>r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95" dirty="0">
                <a:latin typeface="Verdana"/>
                <a:cs typeface="Verdana"/>
              </a:rPr>
              <a:t>r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a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i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spc="-50" dirty="0">
                <a:latin typeface="Verdana"/>
                <a:cs typeface="Verdana"/>
              </a:rPr>
              <a:t>n</a:t>
            </a:r>
            <a:endParaRPr sz="11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sz="1100" b="1" i="1" spc="-30" dirty="0">
                <a:latin typeface="Verdana"/>
                <a:cs typeface="Verdana"/>
              </a:rPr>
              <a:t>A</a:t>
            </a:r>
            <a:r>
              <a:rPr sz="1100" b="1" i="1" spc="-80" dirty="0">
                <a:latin typeface="Verdana"/>
                <a:cs typeface="Verdana"/>
              </a:rPr>
              <a:t> </a:t>
            </a:r>
            <a:r>
              <a:rPr sz="1100" b="1" i="1" spc="-95" dirty="0">
                <a:latin typeface="Verdana"/>
                <a:cs typeface="Verdana"/>
              </a:rPr>
              <a:t>r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20" dirty="0">
                <a:latin typeface="Verdana"/>
                <a:cs typeface="Verdana"/>
              </a:rPr>
              <a:t>c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a</a:t>
            </a:r>
            <a:r>
              <a:rPr sz="1100" b="1" i="1" spc="-95" dirty="0">
                <a:latin typeface="Verdana"/>
                <a:cs typeface="Verdana"/>
              </a:rPr>
              <a:t> </a:t>
            </a:r>
            <a:r>
              <a:rPr sz="1100" b="1" i="1" spc="-20" dirty="0">
                <a:latin typeface="Verdana"/>
                <a:cs typeface="Verdana"/>
              </a:rPr>
              <a:t>d</a:t>
            </a:r>
            <a:r>
              <a:rPr sz="1100" b="1" i="1" spc="-85" dirty="0">
                <a:latin typeface="Verdana"/>
                <a:cs typeface="Verdana"/>
              </a:rPr>
              <a:t> </a:t>
            </a:r>
            <a:r>
              <a:rPr sz="1100" b="1" i="1" dirty="0">
                <a:latin typeface="Verdana"/>
                <a:cs typeface="Verdana"/>
              </a:rPr>
              <a:t>e</a:t>
            </a:r>
            <a:r>
              <a:rPr sz="1100" b="1" i="1" spc="490" dirty="0">
                <a:latin typeface="Verdana"/>
                <a:cs typeface="Verdana"/>
              </a:rPr>
              <a:t> </a:t>
            </a:r>
            <a:r>
              <a:rPr sz="1100" b="1" i="1" spc="-80" dirty="0">
                <a:latin typeface="Verdana"/>
                <a:cs typeface="Verdana"/>
              </a:rPr>
              <a:t>8 </a:t>
            </a:r>
            <a:r>
              <a:rPr sz="1100" b="1" i="1" dirty="0">
                <a:latin typeface="Verdana"/>
                <a:cs typeface="Verdana"/>
              </a:rPr>
              <a:t>4</a:t>
            </a:r>
            <a:r>
              <a:rPr sz="1100" b="1" i="1" spc="65" dirty="0">
                <a:latin typeface="Verdana"/>
                <a:cs typeface="Verdana"/>
              </a:rPr>
              <a:t>  </a:t>
            </a:r>
            <a:r>
              <a:rPr sz="1100" b="1" i="1" spc="-85" dirty="0">
                <a:latin typeface="Verdana"/>
                <a:cs typeface="Verdana"/>
              </a:rPr>
              <a:t>s </a:t>
            </a:r>
            <a:r>
              <a:rPr sz="1100" b="1" i="1" spc="-60" dirty="0">
                <a:latin typeface="Verdana"/>
                <a:cs typeface="Verdana"/>
              </a:rPr>
              <a:t>k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65" dirty="0">
                <a:latin typeface="Verdana"/>
                <a:cs typeface="Verdana"/>
              </a:rPr>
              <a:t>i</a:t>
            </a:r>
            <a:r>
              <a:rPr sz="1100" b="1" i="1" spc="-75" dirty="0">
                <a:latin typeface="Verdana"/>
                <a:cs typeface="Verdana"/>
              </a:rPr>
              <a:t> </a:t>
            </a:r>
            <a:r>
              <a:rPr sz="1100" b="1" i="1" spc="-85" dirty="0">
                <a:latin typeface="Verdana"/>
                <a:cs typeface="Verdana"/>
              </a:rPr>
              <a:t>s </a:t>
            </a:r>
            <a:r>
              <a:rPr sz="1100" b="1" i="1" spc="-50" dirty="0">
                <a:latin typeface="Verdana"/>
                <a:cs typeface="Verdana"/>
              </a:rPr>
              <a:t>.</a:t>
            </a:r>
            <a:endParaRPr sz="1100" dirty="0">
              <a:latin typeface="Verdana"/>
              <a:cs typeface="Verdana"/>
            </a:endParaRPr>
          </a:p>
        </p:txBody>
      </p:sp>
      <p:pic>
        <p:nvPicPr>
          <p:cNvPr id="49" name="object 49" descr="Une image contenant texte, snowboard, équipement sportif  Le contenu généré par l’IA peut être incorrect.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330828" y="428265"/>
            <a:ext cx="982738" cy="6340221"/>
          </a:xfrm>
          <a:prstGeom prst="rect">
            <a:avLst/>
          </a:prstGeom>
        </p:spPr>
      </p:pic>
      <p:sp>
        <p:nvSpPr>
          <p:cNvPr id="50" name="object 50"/>
          <p:cNvSpPr txBox="1"/>
          <p:nvPr/>
        </p:nvSpPr>
        <p:spPr>
          <a:xfrm>
            <a:off x="5125592" y="2712796"/>
            <a:ext cx="618490" cy="3473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ahoma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Air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Tip</a:t>
            </a:r>
            <a:endParaRPr sz="105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V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A</a:t>
            </a:r>
            <a:r>
              <a:rPr sz="1050" spc="-80" dirty="0">
                <a:latin typeface="Verdana"/>
                <a:cs typeface="Verdana"/>
              </a:rPr>
              <a:t> </a:t>
            </a:r>
            <a:r>
              <a:rPr sz="1050" spc="-50" dirty="0">
                <a:latin typeface="Verdana"/>
                <a:cs typeface="Verdana"/>
              </a:rPr>
              <a:t>S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51" name="object 50">
            <a:extLst>
              <a:ext uri="{FF2B5EF4-FFF2-40B4-BE49-F238E27FC236}">
                <a16:creationId xmlns:a16="http://schemas.microsoft.com/office/drawing/2014/main" id="{19B4D158-C1BF-35BE-6E7E-6A7ED500F45D}"/>
              </a:ext>
            </a:extLst>
          </p:cNvPr>
          <p:cNvSpPr txBox="1"/>
          <p:nvPr/>
        </p:nvSpPr>
        <p:spPr>
          <a:xfrm>
            <a:off x="207060" y="5181600"/>
            <a:ext cx="2710815" cy="16748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cs-CZ" sz="900" i="1" dirty="0">
                <a:latin typeface="Verdana"/>
                <a:ea typeface="Verdana"/>
                <a:cs typeface="Verdana"/>
              </a:rPr>
              <a:t>Prostřednictvím ltd. kolekce Super Project vzdává značka Rossignol letos hold legendární ikoně ze své historie: mýtickému modelu </a:t>
            </a:r>
            <a:r>
              <a:rPr lang="cs-CZ" sz="900" i="1" dirty="0" err="1">
                <a:latin typeface="Verdana"/>
                <a:ea typeface="Verdana"/>
                <a:cs typeface="Verdana"/>
              </a:rPr>
              <a:t>Bandit</a:t>
            </a:r>
            <a:r>
              <a:rPr lang="cs-CZ" sz="900" i="1" dirty="0">
                <a:latin typeface="Verdana"/>
                <a:ea typeface="Verdana"/>
                <a:cs typeface="Verdana"/>
              </a:rPr>
              <a:t> B3. Tyto ikonické lyže, které vznikly v roce 2005, ztělesňovaly svobodné objevování, instinktivní výkon a odvážný styl – což bylo záměrným odkazem na jejich rebelskou DNA a ducha 2000. let. Dnes se v rámci limitované edice Super Project znovu rodí v našem úspěchu: živý, originální design v kombinaci s kompletní řadou technického vybavení a lifestylového oblečení.</a:t>
            </a:r>
          </a:p>
        </p:txBody>
      </p:sp>
      <p:sp>
        <p:nvSpPr>
          <p:cNvPr id="53" name="TextovéPole 52">
            <a:extLst>
              <a:ext uri="{FF2B5EF4-FFF2-40B4-BE49-F238E27FC236}">
                <a16:creationId xmlns:a16="http://schemas.microsoft.com/office/drawing/2014/main" id="{572D47A9-ED6F-D780-9216-3A3D64A6F375}"/>
              </a:ext>
            </a:extLst>
          </p:cNvPr>
          <p:cNvSpPr txBox="1"/>
          <p:nvPr/>
        </p:nvSpPr>
        <p:spPr>
          <a:xfrm>
            <a:off x="8341245" y="1295400"/>
            <a:ext cx="369835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00" dirty="0">
                <a:latin typeface="Verdana"/>
                <a:ea typeface="Verdana"/>
              </a:rPr>
              <a:t>Limitovaná edice lyží Super </a:t>
            </a:r>
            <a:r>
              <a:rPr lang="cs-CZ" sz="1000" dirty="0" err="1">
                <a:latin typeface="Verdana"/>
                <a:ea typeface="Verdana"/>
              </a:rPr>
              <a:t>Arcade</a:t>
            </a:r>
            <a:r>
              <a:rPr lang="cs-CZ" sz="1000" dirty="0">
                <a:latin typeface="Verdana"/>
                <a:ea typeface="Verdana"/>
              </a:rPr>
              <a:t> 84 vychází konstrukčně z lyže Rossignol </a:t>
            </a:r>
            <a:r>
              <a:rPr lang="cs-CZ" sz="1000" dirty="0" err="1">
                <a:latin typeface="Verdana"/>
                <a:ea typeface="Verdana"/>
              </a:rPr>
              <a:t>Arcade</a:t>
            </a:r>
            <a:r>
              <a:rPr lang="cs-CZ" sz="1000" dirty="0">
                <a:latin typeface="Verdana"/>
                <a:ea typeface="Verdana"/>
              </a:rPr>
              <a:t> 84.  Nově definují kategorii </a:t>
            </a:r>
            <a:r>
              <a:rPr lang="cs-CZ" sz="1000" dirty="0" err="1">
                <a:latin typeface="Verdana"/>
                <a:ea typeface="Verdana"/>
              </a:rPr>
              <a:t>all-mountain</a:t>
            </a:r>
            <a:r>
              <a:rPr lang="cs-CZ" sz="1000" dirty="0">
                <a:latin typeface="Verdana"/>
                <a:ea typeface="Verdana"/>
              </a:rPr>
              <a:t> lyží s osobitostí, na kterých dokážete lyžovat doslova 100% kdekoliv za jakýchkoli i v průběhu dne za měnících se  sněhových podmínek. Jsou navrženy s ohledem na pokročilé a zkušené lyžaře a vyvažují kombinaci závodní technologie a </a:t>
            </a:r>
            <a:r>
              <a:rPr lang="cs-CZ" sz="1000" dirty="0" err="1">
                <a:latin typeface="Verdana"/>
                <a:ea typeface="Verdana"/>
              </a:rPr>
              <a:t>freeridové</a:t>
            </a:r>
            <a:r>
              <a:rPr lang="cs-CZ" sz="1000" dirty="0">
                <a:latin typeface="Verdana"/>
                <a:ea typeface="Verdana"/>
              </a:rPr>
              <a:t> konstrukce a vytvářejí tak zcela nový zážitek. Kombinace kratšího poloměru oblouku a širšího 84 mm středu s rockerem špičky a patky, umožňují progresivní carving v každém terénu.  Díky AIR TIP společně s VAS </a:t>
            </a:r>
            <a:r>
              <a:rPr lang="cs-CZ" sz="1000" dirty="0" err="1">
                <a:latin typeface="Verdana"/>
                <a:ea typeface="Verdana"/>
              </a:rPr>
              <a:t>techologií</a:t>
            </a:r>
            <a:r>
              <a:rPr lang="cs-CZ" sz="1000" dirty="0">
                <a:latin typeface="Verdana"/>
                <a:ea typeface="Verdana"/>
              </a:rPr>
              <a:t> na tlumení vibrací nabízejí rychlou iniciaci oblouků a plynulé ovládání v rychlosti. Skvělé držení pak zabezpečí LCT konstrukce s </a:t>
            </a:r>
            <a:r>
              <a:rPr lang="cs-CZ" sz="1000" dirty="0" err="1">
                <a:latin typeface="Verdana"/>
                <a:ea typeface="Verdana"/>
              </a:rPr>
              <a:t>Titanalem</a:t>
            </a:r>
            <a:r>
              <a:rPr lang="cs-CZ" sz="1000" dirty="0">
                <a:latin typeface="Verdana"/>
                <a:ea typeface="Verdana"/>
              </a:rPr>
              <a:t>. Špička a pata s rockerem udržují </a:t>
            </a:r>
            <a:r>
              <a:rPr lang="cs-CZ" sz="1000" dirty="0" err="1">
                <a:latin typeface="Verdana"/>
                <a:ea typeface="Verdana"/>
              </a:rPr>
              <a:t>freeridovou</a:t>
            </a:r>
            <a:r>
              <a:rPr lang="cs-CZ" sz="1000" dirty="0">
                <a:latin typeface="Verdana"/>
                <a:ea typeface="Verdana"/>
              </a:rPr>
              <a:t> přizpůsobivost v měnících se sněhových podmínkách a rozšířené boční krojení </a:t>
            </a:r>
            <a:r>
              <a:rPr lang="cs-CZ" sz="1000" dirty="0" err="1">
                <a:latin typeface="Verdana"/>
                <a:ea typeface="Verdana"/>
              </a:rPr>
              <a:t>Extended</a:t>
            </a:r>
            <a:r>
              <a:rPr lang="cs-CZ" sz="1000" dirty="0">
                <a:latin typeface="Verdana"/>
                <a:ea typeface="Verdana"/>
              </a:rPr>
              <a:t> s obdélníkovou konstrukcí  </a:t>
            </a:r>
            <a:r>
              <a:rPr lang="cs-CZ" sz="1000" dirty="0" err="1">
                <a:latin typeface="Verdana"/>
                <a:ea typeface="Verdana"/>
              </a:rPr>
              <a:t>Rectangular</a:t>
            </a:r>
            <a:r>
              <a:rPr lang="cs-CZ" sz="1000" dirty="0">
                <a:latin typeface="Verdana"/>
                <a:ea typeface="Verdana"/>
              </a:rPr>
              <a:t> </a:t>
            </a:r>
            <a:r>
              <a:rPr lang="cs-CZ" sz="1000" dirty="0" err="1">
                <a:latin typeface="Verdana"/>
                <a:ea typeface="Verdana"/>
              </a:rPr>
              <a:t>Sidewall</a:t>
            </a:r>
            <a:r>
              <a:rPr lang="cs-CZ" sz="1000" dirty="0">
                <a:latin typeface="Verdana"/>
                <a:ea typeface="Verdana"/>
              </a:rPr>
              <a:t> nabízí přesnost při carvingu. Lyže mají </a:t>
            </a:r>
            <a:r>
              <a:rPr lang="cs-CZ" sz="1000" dirty="0" err="1">
                <a:latin typeface="Verdana"/>
                <a:ea typeface="Verdana"/>
              </a:rPr>
              <a:t>Sintrovanou</a:t>
            </a:r>
            <a:r>
              <a:rPr lang="cs-CZ" sz="1000" dirty="0">
                <a:latin typeface="Verdana"/>
                <a:ea typeface="Verdana"/>
              </a:rPr>
              <a:t> HD skluznici pro maximální skluz. Jsou vyrobeny pro pistu, která je v daný den realitou, oproti sněhovým podmínkám které očekáváte, takže můžete </a:t>
            </a:r>
            <a:r>
              <a:rPr lang="cs-CZ" sz="1000" dirty="0" err="1">
                <a:latin typeface="Verdana"/>
                <a:ea typeface="Verdana"/>
              </a:rPr>
              <a:t>carvovat</a:t>
            </a:r>
            <a:r>
              <a:rPr lang="cs-CZ" sz="1000" dirty="0">
                <a:latin typeface="Verdana"/>
                <a:ea typeface="Verdana"/>
              </a:rPr>
              <a:t> od první sedačky až po poslední "lano" a to po celou zimní sezonu.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192000" y="68580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282C3E">
                <a:alpha val="4745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4374641" y="2577160"/>
            <a:ext cx="6377305" cy="12871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S</a:t>
            </a:r>
            <a:r>
              <a:rPr spc="-220" dirty="0"/>
              <a:t> </a:t>
            </a:r>
            <a:r>
              <a:rPr spc="-775" dirty="0"/>
              <a:t>I</a:t>
            </a:r>
            <a:r>
              <a:rPr spc="-210" dirty="0"/>
              <a:t> </a:t>
            </a:r>
            <a:r>
              <a:rPr spc="110" dirty="0"/>
              <a:t>G</a:t>
            </a:r>
            <a:r>
              <a:rPr spc="-204" dirty="0"/>
              <a:t> </a:t>
            </a:r>
            <a:r>
              <a:rPr spc="190" dirty="0"/>
              <a:t>N</a:t>
            </a:r>
            <a:r>
              <a:rPr spc="-210" dirty="0"/>
              <a:t> </a:t>
            </a:r>
            <a:r>
              <a:rPr spc="375" dirty="0"/>
              <a:t>A</a:t>
            </a:r>
            <a:r>
              <a:rPr spc="-220" dirty="0"/>
              <a:t> </a:t>
            </a:r>
            <a:r>
              <a:rPr dirty="0"/>
              <a:t>T</a:t>
            </a:r>
            <a:r>
              <a:rPr spc="-210" dirty="0"/>
              <a:t> </a:t>
            </a:r>
            <a:r>
              <a:rPr spc="220" dirty="0"/>
              <a:t>U</a:t>
            </a:r>
            <a:r>
              <a:rPr spc="-210" dirty="0"/>
              <a:t> </a:t>
            </a:r>
            <a:r>
              <a:rPr dirty="0"/>
              <a:t>R</a:t>
            </a:r>
            <a:r>
              <a:rPr spc="-220" dirty="0"/>
              <a:t> </a:t>
            </a:r>
            <a:r>
              <a:rPr spc="225" dirty="0"/>
              <a:t>E</a:t>
            </a:r>
          </a:p>
          <a:p>
            <a:pPr marL="12700">
              <a:lnSpc>
                <a:spcPct val="100000"/>
              </a:lnSpc>
              <a:spcBef>
                <a:spcPts val="85"/>
              </a:spcBef>
              <a:tabLst>
                <a:tab pos="4227830" algn="l"/>
              </a:tabLst>
            </a:pPr>
            <a:r>
              <a:rPr sz="3200" b="0" dirty="0">
                <a:latin typeface="Verdana"/>
                <a:cs typeface="Verdana"/>
              </a:rPr>
              <a:t>S</a:t>
            </a:r>
            <a:r>
              <a:rPr sz="3200" b="0" spc="-15" dirty="0">
                <a:latin typeface="Verdana"/>
                <a:cs typeface="Verdana"/>
              </a:rPr>
              <a:t> </a:t>
            </a:r>
            <a:r>
              <a:rPr sz="3200" b="0" spc="365" dirty="0">
                <a:latin typeface="Verdana"/>
                <a:cs typeface="Verdana"/>
              </a:rPr>
              <a:t>P</a:t>
            </a:r>
            <a:r>
              <a:rPr sz="3200" b="0" spc="80" dirty="0">
                <a:latin typeface="Verdana"/>
                <a:cs typeface="Verdana"/>
              </a:rPr>
              <a:t> </a:t>
            </a:r>
            <a:r>
              <a:rPr sz="3200" b="0" spc="100" dirty="0">
                <a:latin typeface="Verdana"/>
                <a:cs typeface="Verdana"/>
              </a:rPr>
              <a:t>E</a:t>
            </a:r>
            <a:r>
              <a:rPr sz="3200" b="0" spc="80" dirty="0">
                <a:latin typeface="Verdana"/>
                <a:cs typeface="Verdana"/>
              </a:rPr>
              <a:t> </a:t>
            </a:r>
            <a:r>
              <a:rPr sz="3200" b="0" spc="65" dirty="0">
                <a:latin typeface="Verdana"/>
                <a:cs typeface="Verdana"/>
              </a:rPr>
              <a:t>C</a:t>
            </a:r>
            <a:r>
              <a:rPr sz="3200" b="0" spc="70" dirty="0">
                <a:latin typeface="Verdana"/>
                <a:cs typeface="Verdana"/>
              </a:rPr>
              <a:t> </a:t>
            </a:r>
            <a:r>
              <a:rPr sz="3200" b="0" spc="-395" dirty="0">
                <a:latin typeface="Verdana"/>
                <a:cs typeface="Verdana"/>
              </a:rPr>
              <a:t>I</a:t>
            </a:r>
            <a:r>
              <a:rPr sz="3200" b="0" spc="114" dirty="0">
                <a:latin typeface="Verdana"/>
                <a:cs typeface="Verdana"/>
              </a:rPr>
              <a:t> </a:t>
            </a:r>
            <a:r>
              <a:rPr sz="3200" b="0" spc="105" dirty="0">
                <a:latin typeface="Verdana"/>
                <a:cs typeface="Verdana"/>
              </a:rPr>
              <a:t>A</a:t>
            </a:r>
            <a:r>
              <a:rPr sz="3200" b="0" spc="70" dirty="0">
                <a:latin typeface="Verdana"/>
                <a:cs typeface="Verdana"/>
              </a:rPr>
              <a:t> </a:t>
            </a:r>
            <a:r>
              <a:rPr sz="3200" b="0" spc="85" dirty="0">
                <a:latin typeface="Verdana"/>
                <a:cs typeface="Verdana"/>
              </a:rPr>
              <a:t>L</a:t>
            </a:r>
            <a:r>
              <a:rPr sz="3200" b="0" spc="65" dirty="0">
                <a:latin typeface="Verdana"/>
                <a:cs typeface="Verdana"/>
              </a:rPr>
              <a:t> </a:t>
            </a:r>
            <a:r>
              <a:rPr sz="3200" b="0" spc="-395" dirty="0">
                <a:latin typeface="Verdana"/>
                <a:cs typeface="Verdana"/>
              </a:rPr>
              <a:t>I</a:t>
            </a:r>
            <a:r>
              <a:rPr sz="3200" b="0" spc="114" dirty="0">
                <a:latin typeface="Verdana"/>
                <a:cs typeface="Verdana"/>
              </a:rPr>
              <a:t> </a:t>
            </a:r>
            <a:r>
              <a:rPr sz="3200" b="0" dirty="0">
                <a:latin typeface="Verdana"/>
                <a:cs typeface="Verdana"/>
              </a:rPr>
              <a:t>S</a:t>
            </a:r>
            <a:r>
              <a:rPr sz="3200" b="0" spc="70" dirty="0">
                <a:latin typeface="Verdana"/>
                <a:cs typeface="Verdana"/>
              </a:rPr>
              <a:t> </a:t>
            </a:r>
            <a:r>
              <a:rPr sz="3200" b="0" spc="-50" dirty="0">
                <a:latin typeface="Verdana"/>
                <a:cs typeface="Verdana"/>
              </a:rPr>
              <a:t>T</a:t>
            </a:r>
            <a:r>
              <a:rPr sz="3200" b="0" dirty="0">
                <a:latin typeface="Verdana"/>
                <a:cs typeface="Verdana"/>
              </a:rPr>
              <a:t>	</a:t>
            </a:r>
            <a:r>
              <a:rPr sz="3200" b="0" spc="85" dirty="0">
                <a:latin typeface="Verdana"/>
                <a:cs typeface="Verdana"/>
              </a:rPr>
              <a:t>R</a:t>
            </a:r>
            <a:r>
              <a:rPr sz="3200" b="0" spc="110" dirty="0">
                <a:latin typeface="Verdana"/>
                <a:cs typeface="Verdana"/>
              </a:rPr>
              <a:t> </a:t>
            </a:r>
            <a:r>
              <a:rPr sz="3200" b="0" spc="105" dirty="0">
                <a:latin typeface="Verdana"/>
                <a:cs typeface="Verdana"/>
              </a:rPr>
              <a:t>A</a:t>
            </a:r>
            <a:r>
              <a:rPr sz="3200" b="0" spc="110" dirty="0">
                <a:latin typeface="Verdana"/>
                <a:cs typeface="Verdana"/>
              </a:rPr>
              <a:t> </a:t>
            </a:r>
            <a:r>
              <a:rPr sz="3200" b="0" spc="190" dirty="0">
                <a:latin typeface="Verdana"/>
                <a:cs typeface="Verdana"/>
              </a:rPr>
              <a:t>N</a:t>
            </a:r>
            <a:r>
              <a:rPr sz="3200" b="0" spc="110" dirty="0">
                <a:latin typeface="Verdana"/>
                <a:cs typeface="Verdana"/>
              </a:rPr>
              <a:t> </a:t>
            </a:r>
            <a:r>
              <a:rPr sz="3200" b="0" dirty="0">
                <a:latin typeface="Verdana"/>
                <a:cs typeface="Verdana"/>
              </a:rPr>
              <a:t>G</a:t>
            </a:r>
            <a:r>
              <a:rPr sz="3200" b="0" spc="114" dirty="0">
                <a:latin typeface="Verdana"/>
                <a:cs typeface="Verdana"/>
              </a:rPr>
              <a:t> </a:t>
            </a:r>
            <a:r>
              <a:rPr sz="3200" b="0" spc="50" dirty="0">
                <a:latin typeface="Verdana"/>
                <a:cs typeface="Verdana"/>
              </a:rPr>
              <a:t>E</a:t>
            </a:r>
            <a:endParaRPr sz="3200">
              <a:latin typeface="Verdana"/>
              <a:cs typeface="Verdan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991635" y="2599838"/>
            <a:ext cx="1941195" cy="1472565"/>
            <a:chOff x="1991635" y="2599838"/>
            <a:chExt cx="1941195" cy="147256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91635" y="2599838"/>
              <a:ext cx="1477223" cy="147235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28288" y="2697480"/>
              <a:ext cx="104360" cy="130225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881754" y="2724404"/>
              <a:ext cx="0" cy="1224280"/>
            </a:xfrm>
            <a:custGeom>
              <a:avLst/>
              <a:gdLst/>
              <a:ahLst/>
              <a:cxnLst/>
              <a:rect l="l" t="t" r="r" b="b"/>
              <a:pathLst>
                <a:path h="1224279">
                  <a:moveTo>
                    <a:pt x="0" y="0"/>
                  </a:moveTo>
                  <a:lnTo>
                    <a:pt x="0" y="1224153"/>
                  </a:lnTo>
                </a:path>
              </a:pathLst>
            </a:custGeom>
            <a:ln w="508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952613" y="6281420"/>
            <a:ext cx="1774189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solidFill>
                  <a:srgbClr val="292729"/>
                </a:solidFill>
                <a:latin typeface="Tahoma"/>
                <a:cs typeface="Tahoma"/>
              </a:rPr>
              <a:t>SIGNATURE</a:t>
            </a:r>
            <a:r>
              <a:rPr sz="1000" b="1" spc="60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000" b="1" spc="-25" dirty="0">
                <a:solidFill>
                  <a:srgbClr val="292729"/>
                </a:solidFill>
                <a:latin typeface="Tahoma"/>
                <a:cs typeface="Tahoma"/>
              </a:rPr>
              <a:t>ROC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000" dirty="0">
                <a:solidFill>
                  <a:srgbClr val="292729"/>
                </a:solidFill>
                <a:latin typeface="Verdana"/>
                <a:cs typeface="Verdana"/>
              </a:rPr>
              <a:t>PX</a:t>
            </a:r>
            <a:r>
              <a:rPr sz="1000" spc="-75" dirty="0">
                <a:solidFill>
                  <a:srgbClr val="292729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292729"/>
                </a:solidFill>
                <a:latin typeface="Verdana"/>
                <a:cs typeface="Verdana"/>
              </a:rPr>
              <a:t>STRUCTURE</a:t>
            </a:r>
            <a:r>
              <a:rPr sz="1000" spc="-35" dirty="0">
                <a:solidFill>
                  <a:srgbClr val="292729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292729"/>
                </a:solidFill>
                <a:latin typeface="Verdana"/>
                <a:cs typeface="Verdana"/>
              </a:rPr>
              <a:t>(FORZA</a:t>
            </a:r>
            <a:r>
              <a:rPr sz="1000" spc="-50" dirty="0">
                <a:solidFill>
                  <a:srgbClr val="292729"/>
                </a:solidFill>
                <a:latin typeface="Verdana"/>
                <a:cs typeface="Verdana"/>
              </a:rPr>
              <a:t> </a:t>
            </a:r>
            <a:r>
              <a:rPr sz="1000" spc="-25" dirty="0">
                <a:solidFill>
                  <a:srgbClr val="292729"/>
                </a:solidFill>
                <a:latin typeface="Verdana"/>
                <a:cs typeface="Verdana"/>
              </a:rPr>
              <a:t>50)</a:t>
            </a:r>
            <a:endParaRPr sz="10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000" spc="-10" dirty="0">
                <a:solidFill>
                  <a:srgbClr val="292729"/>
                </a:solidFill>
                <a:latin typeface="Verdana"/>
                <a:cs typeface="Verdana"/>
              </a:rPr>
              <a:t>SPX12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28850" y="6315557"/>
            <a:ext cx="1746885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solidFill>
                  <a:srgbClr val="292729"/>
                </a:solidFill>
                <a:latin typeface="Tahoma"/>
                <a:cs typeface="Tahoma"/>
              </a:rPr>
              <a:t>SIGNATURE</a:t>
            </a:r>
            <a:r>
              <a:rPr sz="1000" b="1" spc="60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000" b="1" spc="-10" dirty="0">
                <a:solidFill>
                  <a:srgbClr val="292729"/>
                </a:solidFill>
                <a:latin typeface="Tahoma"/>
                <a:cs typeface="Tahoma"/>
              </a:rPr>
              <a:t>ALLAIS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000" dirty="0">
                <a:solidFill>
                  <a:srgbClr val="292729"/>
                </a:solidFill>
                <a:latin typeface="Verdana"/>
                <a:cs typeface="Verdana"/>
              </a:rPr>
              <a:t>PZ</a:t>
            </a:r>
            <a:r>
              <a:rPr sz="1000" spc="-80" dirty="0">
                <a:solidFill>
                  <a:srgbClr val="292729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292729"/>
                </a:solidFill>
                <a:latin typeface="Verdana"/>
                <a:cs typeface="Verdana"/>
              </a:rPr>
              <a:t>STRUCTURE</a:t>
            </a:r>
            <a:r>
              <a:rPr sz="1000" spc="-50" dirty="0">
                <a:solidFill>
                  <a:srgbClr val="292729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292729"/>
                </a:solidFill>
                <a:latin typeface="Verdana"/>
                <a:cs typeface="Verdana"/>
              </a:rPr>
              <a:t>(HERO</a:t>
            </a:r>
            <a:r>
              <a:rPr sz="1000" spc="-50" dirty="0">
                <a:solidFill>
                  <a:srgbClr val="292729"/>
                </a:solidFill>
                <a:latin typeface="Verdana"/>
                <a:cs typeface="Verdana"/>
              </a:rPr>
              <a:t> </a:t>
            </a:r>
            <a:r>
              <a:rPr sz="1000" spc="-25" dirty="0">
                <a:solidFill>
                  <a:srgbClr val="292729"/>
                </a:solidFill>
                <a:latin typeface="Verdana"/>
                <a:cs typeface="Verdana"/>
              </a:rPr>
              <a:t>MT)</a:t>
            </a:r>
            <a:endParaRPr sz="10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000" dirty="0">
                <a:solidFill>
                  <a:srgbClr val="292729"/>
                </a:solidFill>
                <a:latin typeface="Verdana"/>
                <a:cs typeface="Verdana"/>
              </a:rPr>
              <a:t>K</a:t>
            </a:r>
            <a:r>
              <a:rPr sz="1000" spc="-55" dirty="0">
                <a:solidFill>
                  <a:srgbClr val="292729"/>
                </a:solidFill>
                <a:latin typeface="Verdana"/>
                <a:cs typeface="Verdana"/>
              </a:rPr>
              <a:t> </a:t>
            </a:r>
            <a:r>
              <a:rPr sz="1000" spc="-20" dirty="0">
                <a:solidFill>
                  <a:srgbClr val="292729"/>
                </a:solidFill>
                <a:latin typeface="Verdana"/>
                <a:cs typeface="Verdana"/>
              </a:rPr>
              <a:t>NX12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5991" y="279907"/>
            <a:ext cx="972819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50" spc="-10" dirty="0">
                <a:solidFill>
                  <a:srgbClr val="292729"/>
                </a:solidFill>
                <a:latin typeface="Verdana"/>
                <a:cs typeface="Verdana"/>
              </a:rPr>
              <a:t>SIGNATURE</a:t>
            </a:r>
            <a:endParaRPr sz="1250">
              <a:latin typeface="Verdana"/>
              <a:cs typeface="Verdana"/>
            </a:endParaRPr>
          </a:p>
        </p:txBody>
      </p: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335991" y="459740"/>
            <a:ext cx="209042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solidFill>
                  <a:srgbClr val="292729"/>
                </a:solidFill>
              </a:rPr>
              <a:t>R</a:t>
            </a:r>
            <a:r>
              <a:rPr sz="3000" spc="375" dirty="0">
                <a:solidFill>
                  <a:srgbClr val="292729"/>
                </a:solidFill>
              </a:rPr>
              <a:t> </a:t>
            </a:r>
            <a:r>
              <a:rPr sz="3000" spc="245" dirty="0">
                <a:solidFill>
                  <a:srgbClr val="292729"/>
                </a:solidFill>
              </a:rPr>
              <a:t>A</a:t>
            </a:r>
            <a:r>
              <a:rPr sz="3000" spc="380" dirty="0">
                <a:solidFill>
                  <a:srgbClr val="292729"/>
                </a:solidFill>
              </a:rPr>
              <a:t> </a:t>
            </a:r>
            <a:r>
              <a:rPr sz="3000" spc="90" dirty="0">
                <a:solidFill>
                  <a:srgbClr val="292729"/>
                </a:solidFill>
              </a:rPr>
              <a:t>N</a:t>
            </a:r>
            <a:r>
              <a:rPr sz="3000" spc="375" dirty="0">
                <a:solidFill>
                  <a:srgbClr val="292729"/>
                </a:solidFill>
              </a:rPr>
              <a:t> </a:t>
            </a:r>
            <a:r>
              <a:rPr sz="3000" spc="65" dirty="0">
                <a:solidFill>
                  <a:srgbClr val="292729"/>
                </a:solidFill>
              </a:rPr>
              <a:t>G</a:t>
            </a:r>
            <a:r>
              <a:rPr sz="3000" spc="375" dirty="0">
                <a:solidFill>
                  <a:srgbClr val="292729"/>
                </a:solidFill>
              </a:rPr>
              <a:t> </a:t>
            </a:r>
            <a:r>
              <a:rPr sz="3000" spc="95" dirty="0">
                <a:solidFill>
                  <a:srgbClr val="292729"/>
                </a:solidFill>
              </a:rPr>
              <a:t>E</a:t>
            </a:r>
            <a:endParaRPr sz="3000"/>
          </a:p>
        </p:txBody>
      </p:sp>
      <p:sp>
        <p:nvSpPr>
          <p:cNvPr id="6" name="object 6"/>
          <p:cNvSpPr txBox="1"/>
          <p:nvPr/>
        </p:nvSpPr>
        <p:spPr>
          <a:xfrm>
            <a:off x="5360923" y="6307023"/>
            <a:ext cx="1775460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solidFill>
                  <a:srgbClr val="292729"/>
                </a:solidFill>
                <a:latin typeface="Tahoma"/>
                <a:cs typeface="Tahoma"/>
              </a:rPr>
              <a:t>SIGNATURE</a:t>
            </a:r>
            <a:r>
              <a:rPr sz="1000" b="1" spc="60" dirty="0">
                <a:solidFill>
                  <a:srgbClr val="292729"/>
                </a:solidFill>
                <a:latin typeface="Tahoma"/>
                <a:cs typeface="Tahoma"/>
              </a:rPr>
              <a:t> </a:t>
            </a:r>
            <a:r>
              <a:rPr sz="1000" b="1" spc="-10" dirty="0">
                <a:solidFill>
                  <a:srgbClr val="292729"/>
                </a:solidFill>
                <a:latin typeface="Tahoma"/>
                <a:cs typeface="Tahoma"/>
              </a:rPr>
              <a:t>STRATO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000" dirty="0">
                <a:solidFill>
                  <a:srgbClr val="292729"/>
                </a:solidFill>
                <a:latin typeface="Verdana"/>
                <a:cs typeface="Verdana"/>
              </a:rPr>
              <a:t>PS</a:t>
            </a:r>
            <a:r>
              <a:rPr sz="1000" spc="-85" dirty="0">
                <a:solidFill>
                  <a:srgbClr val="292729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292729"/>
                </a:solidFill>
                <a:latin typeface="Verdana"/>
                <a:cs typeface="Verdana"/>
              </a:rPr>
              <a:t>STRUCTURE</a:t>
            </a:r>
            <a:r>
              <a:rPr sz="1000" spc="-55" dirty="0">
                <a:solidFill>
                  <a:srgbClr val="292729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292729"/>
                </a:solidFill>
                <a:latin typeface="Verdana"/>
                <a:cs typeface="Verdana"/>
              </a:rPr>
              <a:t>(FORZA</a:t>
            </a:r>
            <a:r>
              <a:rPr sz="1000" spc="-60" dirty="0">
                <a:solidFill>
                  <a:srgbClr val="292729"/>
                </a:solidFill>
                <a:latin typeface="Verdana"/>
                <a:cs typeface="Verdana"/>
              </a:rPr>
              <a:t> </a:t>
            </a:r>
            <a:r>
              <a:rPr sz="1000" spc="-25" dirty="0">
                <a:solidFill>
                  <a:srgbClr val="292729"/>
                </a:solidFill>
                <a:latin typeface="Verdana"/>
                <a:cs typeface="Verdana"/>
              </a:rPr>
              <a:t>60)</a:t>
            </a:r>
            <a:endParaRPr sz="10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000" spc="-10" dirty="0">
                <a:solidFill>
                  <a:srgbClr val="292729"/>
                </a:solidFill>
                <a:latin typeface="Verdana"/>
                <a:cs typeface="Verdana"/>
              </a:rPr>
              <a:t>SPX12</a:t>
            </a:r>
            <a:endParaRPr sz="1000" dirty="0">
              <a:latin typeface="Verdana"/>
              <a:cs typeface="Verdana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55609" y="868400"/>
            <a:ext cx="936320" cy="5410200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6012169" y="953467"/>
            <a:ext cx="396875" cy="5300980"/>
            <a:chOff x="6012169" y="953467"/>
            <a:chExt cx="396875" cy="530098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12169" y="953467"/>
              <a:ext cx="396547" cy="5300441"/>
            </a:xfrm>
            <a:prstGeom prst="rect">
              <a:avLst/>
            </a:prstGeom>
          </p:spPr>
        </p:pic>
        <p:pic>
          <p:nvPicPr>
            <p:cNvPr id="10" name="object 10" descr="Une image contenant texte, sac à dos  Le contenu généré par l’IA peut être incorrect.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51295" y="3283457"/>
              <a:ext cx="314363" cy="1388109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5538840" y="953467"/>
            <a:ext cx="396875" cy="5300980"/>
            <a:chOff x="5538840" y="953467"/>
            <a:chExt cx="396875" cy="5300980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38840" y="953467"/>
              <a:ext cx="396547" cy="5300441"/>
            </a:xfrm>
            <a:prstGeom prst="rect">
              <a:avLst/>
            </a:prstGeom>
          </p:spPr>
        </p:pic>
        <p:pic>
          <p:nvPicPr>
            <p:cNvPr id="13" name="object 13" descr="Une image contenant texte, sac à dos  Le contenu généré par l’IA peut être incorrect.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75045" y="3245104"/>
              <a:ext cx="314363" cy="1388110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2434970" y="842822"/>
            <a:ext cx="1034415" cy="5507355"/>
            <a:chOff x="2434970" y="842822"/>
            <a:chExt cx="1034415" cy="5507355"/>
          </a:xfrm>
        </p:grpSpPr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34970" y="842822"/>
              <a:ext cx="529920" cy="5493258"/>
            </a:xfrm>
            <a:prstGeom prst="rect">
              <a:avLst/>
            </a:prstGeom>
          </p:spPr>
        </p:pic>
        <p:pic>
          <p:nvPicPr>
            <p:cNvPr id="16" name="object 16" descr="Une image contenant automate, robot  Le contenu généré par l’IA peut être incorrect.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24251" y="3202558"/>
              <a:ext cx="374484" cy="148755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39414" y="856462"/>
              <a:ext cx="529920" cy="5493258"/>
            </a:xfrm>
            <a:prstGeom prst="rect">
              <a:avLst/>
            </a:prstGeom>
          </p:spPr>
        </p:pic>
        <p:pic>
          <p:nvPicPr>
            <p:cNvPr id="18" name="object 18" descr="Une image contenant automate, robot  Le contenu généré par l’IA peut être incorrect.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28568" y="3216148"/>
              <a:ext cx="374484" cy="148755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4188" y="237870"/>
            <a:ext cx="146304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UNISEX</a:t>
            </a:r>
            <a:r>
              <a:rPr sz="1100" spc="-11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8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60" dirty="0">
                <a:solidFill>
                  <a:srgbClr val="7E7E7E"/>
                </a:solidFill>
                <a:latin typeface="Verdana"/>
                <a:cs typeface="Verdana"/>
              </a:rPr>
              <a:t>–</a:t>
            </a:r>
            <a:r>
              <a:rPr sz="1100" spc="-8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PISTE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234188" y="399110"/>
            <a:ext cx="244030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30505"/>
                </a:solidFill>
              </a:rPr>
              <a:t>S</a:t>
            </a:r>
            <a:r>
              <a:rPr sz="2400" spc="-165" dirty="0">
                <a:solidFill>
                  <a:srgbClr val="030505"/>
                </a:solidFill>
              </a:rPr>
              <a:t> </a:t>
            </a:r>
            <a:r>
              <a:rPr sz="2400" spc="-385" dirty="0">
                <a:solidFill>
                  <a:srgbClr val="030505"/>
                </a:solidFill>
              </a:rPr>
              <a:t>I</a:t>
            </a:r>
            <a:r>
              <a:rPr sz="2400" spc="-160" dirty="0">
                <a:solidFill>
                  <a:srgbClr val="030505"/>
                </a:solidFill>
              </a:rPr>
              <a:t> </a:t>
            </a:r>
            <a:r>
              <a:rPr sz="2400" spc="50" dirty="0">
                <a:solidFill>
                  <a:srgbClr val="030505"/>
                </a:solidFill>
              </a:rPr>
              <a:t>G</a:t>
            </a:r>
            <a:r>
              <a:rPr sz="2400" spc="-165" dirty="0">
                <a:solidFill>
                  <a:srgbClr val="030505"/>
                </a:solidFill>
              </a:rPr>
              <a:t> </a:t>
            </a:r>
            <a:r>
              <a:rPr sz="2400" spc="70" dirty="0">
                <a:solidFill>
                  <a:srgbClr val="030505"/>
                </a:solidFill>
              </a:rPr>
              <a:t>N</a:t>
            </a:r>
            <a:r>
              <a:rPr sz="2400" spc="-165" dirty="0">
                <a:solidFill>
                  <a:srgbClr val="030505"/>
                </a:solidFill>
              </a:rPr>
              <a:t> </a:t>
            </a:r>
            <a:r>
              <a:rPr sz="2400" spc="195" dirty="0">
                <a:solidFill>
                  <a:srgbClr val="030505"/>
                </a:solidFill>
              </a:rPr>
              <a:t>A</a:t>
            </a:r>
            <a:r>
              <a:rPr sz="2400" spc="-165" dirty="0">
                <a:solidFill>
                  <a:srgbClr val="030505"/>
                </a:solidFill>
              </a:rPr>
              <a:t> </a:t>
            </a:r>
            <a:r>
              <a:rPr sz="2400" dirty="0">
                <a:solidFill>
                  <a:srgbClr val="030505"/>
                </a:solidFill>
              </a:rPr>
              <a:t>T</a:t>
            </a:r>
            <a:r>
              <a:rPr sz="2400" spc="-160" dirty="0">
                <a:solidFill>
                  <a:srgbClr val="030505"/>
                </a:solidFill>
              </a:rPr>
              <a:t> </a:t>
            </a:r>
            <a:r>
              <a:rPr sz="2400" spc="105" dirty="0">
                <a:solidFill>
                  <a:srgbClr val="030505"/>
                </a:solidFill>
              </a:rPr>
              <a:t>U</a:t>
            </a:r>
            <a:r>
              <a:rPr sz="2400" spc="-160" dirty="0">
                <a:solidFill>
                  <a:srgbClr val="030505"/>
                </a:solidFill>
              </a:rPr>
              <a:t> </a:t>
            </a:r>
            <a:r>
              <a:rPr sz="2400" dirty="0">
                <a:solidFill>
                  <a:srgbClr val="030505"/>
                </a:solidFill>
              </a:rPr>
              <a:t>R</a:t>
            </a:r>
            <a:r>
              <a:rPr sz="2400" spc="-170" dirty="0">
                <a:solidFill>
                  <a:srgbClr val="030505"/>
                </a:solidFill>
              </a:rPr>
              <a:t> </a:t>
            </a:r>
            <a:r>
              <a:rPr sz="2400" spc="80" dirty="0">
                <a:solidFill>
                  <a:srgbClr val="030505"/>
                </a:solidFill>
              </a:rPr>
              <a:t>E</a:t>
            </a:r>
            <a:endParaRPr sz="2400"/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spc="195" dirty="0">
                <a:solidFill>
                  <a:srgbClr val="030505"/>
                </a:solidFill>
              </a:rPr>
              <a:t>A</a:t>
            </a:r>
            <a:r>
              <a:rPr sz="2400" spc="-170" dirty="0">
                <a:solidFill>
                  <a:srgbClr val="030505"/>
                </a:solidFill>
              </a:rPr>
              <a:t> </a:t>
            </a:r>
            <a:r>
              <a:rPr sz="2400" spc="65" dirty="0">
                <a:solidFill>
                  <a:srgbClr val="030505"/>
                </a:solidFill>
              </a:rPr>
              <a:t>L</a:t>
            </a:r>
            <a:r>
              <a:rPr sz="2400" spc="-165" dirty="0">
                <a:solidFill>
                  <a:srgbClr val="030505"/>
                </a:solidFill>
              </a:rPr>
              <a:t> </a:t>
            </a:r>
            <a:r>
              <a:rPr sz="2400" spc="65" dirty="0">
                <a:solidFill>
                  <a:srgbClr val="030505"/>
                </a:solidFill>
              </a:rPr>
              <a:t>L</a:t>
            </a:r>
            <a:r>
              <a:rPr sz="2400" spc="-160" dirty="0">
                <a:solidFill>
                  <a:srgbClr val="030505"/>
                </a:solidFill>
              </a:rPr>
              <a:t> </a:t>
            </a:r>
            <a:r>
              <a:rPr sz="2400" spc="195" dirty="0">
                <a:solidFill>
                  <a:srgbClr val="030505"/>
                </a:solidFill>
              </a:rPr>
              <a:t>A</a:t>
            </a:r>
            <a:r>
              <a:rPr sz="2400" spc="-170" dirty="0">
                <a:solidFill>
                  <a:srgbClr val="030505"/>
                </a:solidFill>
              </a:rPr>
              <a:t> </a:t>
            </a:r>
            <a:r>
              <a:rPr sz="2400" spc="-385" dirty="0">
                <a:solidFill>
                  <a:srgbClr val="030505"/>
                </a:solidFill>
              </a:rPr>
              <a:t>I</a:t>
            </a:r>
            <a:r>
              <a:rPr sz="2400" spc="-160" dirty="0">
                <a:solidFill>
                  <a:srgbClr val="030505"/>
                </a:solidFill>
              </a:rPr>
              <a:t> </a:t>
            </a:r>
            <a:r>
              <a:rPr sz="2400" spc="-50" dirty="0">
                <a:solidFill>
                  <a:srgbClr val="030505"/>
                </a:solidFill>
              </a:rPr>
              <a:t>S</a:t>
            </a:r>
            <a:endParaRPr sz="2400"/>
          </a:p>
        </p:txBody>
      </p:sp>
      <p:sp>
        <p:nvSpPr>
          <p:cNvPr id="4" name="object 4"/>
          <p:cNvSpPr txBox="1"/>
          <p:nvPr/>
        </p:nvSpPr>
        <p:spPr>
          <a:xfrm>
            <a:off x="234188" y="1137284"/>
            <a:ext cx="69278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RAPPZ05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4188" y="1472564"/>
            <a:ext cx="1869439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Verdana"/>
                <a:cs typeface="Verdana"/>
              </a:rPr>
              <a:t>RRPPZ06</a:t>
            </a:r>
            <a:r>
              <a:rPr sz="1100" spc="30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ALLAIS</a:t>
            </a:r>
            <a:r>
              <a:rPr sz="1100" spc="3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KONECT </a:t>
            </a:r>
            <a:r>
              <a:rPr sz="1100" spc="-80" dirty="0">
                <a:latin typeface="Verdana"/>
                <a:cs typeface="Verdana"/>
              </a:rPr>
              <a:t>SPX12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lang="cs-CZ" sz="1100" b="1" spc="-65" dirty="0">
                <a:latin typeface="Tahoma"/>
                <a:cs typeface="Tahoma"/>
              </a:rPr>
              <a:t>24 990,- </a:t>
            </a:r>
            <a:endParaRPr sz="1100" dirty="0"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89661" y="1992122"/>
            <a:ext cx="2412365" cy="86995"/>
            <a:chOff x="289661" y="1992122"/>
            <a:chExt cx="2412365" cy="86995"/>
          </a:xfrm>
        </p:grpSpPr>
        <p:sp>
          <p:nvSpPr>
            <p:cNvPr id="7" name="object 7"/>
            <p:cNvSpPr/>
            <p:nvPr/>
          </p:nvSpPr>
          <p:spPr>
            <a:xfrm>
              <a:off x="289661" y="1992122"/>
              <a:ext cx="2412365" cy="86995"/>
            </a:xfrm>
            <a:custGeom>
              <a:avLst/>
              <a:gdLst/>
              <a:ahLst/>
              <a:cxnLst/>
              <a:rect l="l" t="t" r="r" b="b"/>
              <a:pathLst>
                <a:path w="2412365" h="86994">
                  <a:moveTo>
                    <a:pt x="2368575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700"/>
                  </a:lnTo>
                  <a:lnTo>
                    <a:pt x="3416" y="26542"/>
                  </a:lnTo>
                  <a:lnTo>
                    <a:pt x="0" y="43561"/>
                  </a:lnTo>
                  <a:lnTo>
                    <a:pt x="3416" y="60451"/>
                  </a:lnTo>
                  <a:lnTo>
                    <a:pt x="12750" y="74294"/>
                  </a:lnTo>
                  <a:lnTo>
                    <a:pt x="26593" y="83692"/>
                  </a:lnTo>
                  <a:lnTo>
                    <a:pt x="43535" y="86994"/>
                  </a:lnTo>
                  <a:lnTo>
                    <a:pt x="2368575" y="86994"/>
                  </a:lnTo>
                  <a:lnTo>
                    <a:pt x="2385466" y="83692"/>
                  </a:lnTo>
                  <a:lnTo>
                    <a:pt x="2399309" y="74294"/>
                  </a:lnTo>
                  <a:lnTo>
                    <a:pt x="2408580" y="60451"/>
                  </a:lnTo>
                  <a:lnTo>
                    <a:pt x="2412009" y="43561"/>
                  </a:lnTo>
                  <a:lnTo>
                    <a:pt x="2408580" y="26542"/>
                  </a:lnTo>
                  <a:lnTo>
                    <a:pt x="2399309" y="12700"/>
                  </a:lnTo>
                  <a:lnTo>
                    <a:pt x="2385466" y="3428"/>
                  </a:lnTo>
                  <a:lnTo>
                    <a:pt x="2368575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10032" y="2004060"/>
              <a:ext cx="684530" cy="61594"/>
            </a:xfrm>
            <a:custGeom>
              <a:avLst/>
              <a:gdLst/>
              <a:ahLst/>
              <a:cxnLst/>
              <a:rect l="l" t="t" r="r" b="b"/>
              <a:pathLst>
                <a:path w="684530" h="61594">
                  <a:moveTo>
                    <a:pt x="660374" y="0"/>
                  </a:moveTo>
                  <a:lnTo>
                    <a:pt x="23583" y="0"/>
                  </a:lnTo>
                  <a:lnTo>
                    <a:pt x="14401" y="2412"/>
                  </a:lnTo>
                  <a:lnTo>
                    <a:pt x="6908" y="9016"/>
                  </a:lnTo>
                  <a:lnTo>
                    <a:pt x="1854" y="18668"/>
                  </a:lnTo>
                  <a:lnTo>
                    <a:pt x="0" y="30606"/>
                  </a:lnTo>
                  <a:lnTo>
                    <a:pt x="1854" y="42544"/>
                  </a:lnTo>
                  <a:lnTo>
                    <a:pt x="6908" y="52197"/>
                  </a:lnTo>
                  <a:lnTo>
                    <a:pt x="14401" y="58800"/>
                  </a:lnTo>
                  <a:lnTo>
                    <a:pt x="23583" y="61213"/>
                  </a:lnTo>
                  <a:lnTo>
                    <a:pt x="660374" y="61213"/>
                  </a:lnTo>
                  <a:lnTo>
                    <a:pt x="669556" y="58800"/>
                  </a:lnTo>
                  <a:lnTo>
                    <a:pt x="677049" y="52197"/>
                  </a:lnTo>
                  <a:lnTo>
                    <a:pt x="682104" y="42544"/>
                  </a:lnTo>
                  <a:lnTo>
                    <a:pt x="683958" y="30606"/>
                  </a:lnTo>
                  <a:lnTo>
                    <a:pt x="682104" y="18668"/>
                  </a:lnTo>
                  <a:lnTo>
                    <a:pt x="677049" y="9016"/>
                  </a:lnTo>
                  <a:lnTo>
                    <a:pt x="669556" y="2412"/>
                  </a:lnTo>
                  <a:lnTo>
                    <a:pt x="660374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289661" y="2262377"/>
            <a:ext cx="2412365" cy="87630"/>
            <a:chOff x="289661" y="2262377"/>
            <a:chExt cx="2412365" cy="87630"/>
          </a:xfrm>
        </p:grpSpPr>
        <p:sp>
          <p:nvSpPr>
            <p:cNvPr id="10" name="object 10"/>
            <p:cNvSpPr/>
            <p:nvPr/>
          </p:nvSpPr>
          <p:spPr>
            <a:xfrm>
              <a:off x="289661" y="2262377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575" y="0"/>
                  </a:moveTo>
                  <a:lnTo>
                    <a:pt x="43535" y="0"/>
                  </a:lnTo>
                  <a:lnTo>
                    <a:pt x="26593" y="3429"/>
                  </a:lnTo>
                  <a:lnTo>
                    <a:pt x="12750" y="12826"/>
                  </a:lnTo>
                  <a:lnTo>
                    <a:pt x="3416" y="26670"/>
                  </a:lnTo>
                  <a:lnTo>
                    <a:pt x="0" y="43561"/>
                  </a:lnTo>
                  <a:lnTo>
                    <a:pt x="3416" y="60579"/>
                  </a:lnTo>
                  <a:lnTo>
                    <a:pt x="12750" y="74422"/>
                  </a:lnTo>
                  <a:lnTo>
                    <a:pt x="26593" y="83693"/>
                  </a:lnTo>
                  <a:lnTo>
                    <a:pt x="43535" y="87122"/>
                  </a:lnTo>
                  <a:lnTo>
                    <a:pt x="2368575" y="87122"/>
                  </a:lnTo>
                  <a:lnTo>
                    <a:pt x="2385466" y="83693"/>
                  </a:lnTo>
                  <a:lnTo>
                    <a:pt x="2399309" y="74422"/>
                  </a:lnTo>
                  <a:lnTo>
                    <a:pt x="2408580" y="60579"/>
                  </a:lnTo>
                  <a:lnTo>
                    <a:pt x="2412009" y="43561"/>
                  </a:lnTo>
                  <a:lnTo>
                    <a:pt x="2408580" y="26670"/>
                  </a:lnTo>
                  <a:lnTo>
                    <a:pt x="2399309" y="12826"/>
                  </a:lnTo>
                  <a:lnTo>
                    <a:pt x="2385466" y="3429"/>
                  </a:lnTo>
                  <a:lnTo>
                    <a:pt x="2368575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67636" y="2276728"/>
              <a:ext cx="684530" cy="61594"/>
            </a:xfrm>
            <a:custGeom>
              <a:avLst/>
              <a:gdLst/>
              <a:ahLst/>
              <a:cxnLst/>
              <a:rect l="l" t="t" r="r" b="b"/>
              <a:pathLst>
                <a:path w="684530" h="61594">
                  <a:moveTo>
                    <a:pt x="660400" y="0"/>
                  </a:moveTo>
                  <a:lnTo>
                    <a:pt x="23621" y="0"/>
                  </a:lnTo>
                  <a:lnTo>
                    <a:pt x="14477" y="2412"/>
                  </a:lnTo>
                  <a:lnTo>
                    <a:pt x="6985" y="9017"/>
                  </a:lnTo>
                  <a:lnTo>
                    <a:pt x="1905" y="18669"/>
                  </a:lnTo>
                  <a:lnTo>
                    <a:pt x="0" y="30607"/>
                  </a:lnTo>
                  <a:lnTo>
                    <a:pt x="1905" y="42545"/>
                  </a:lnTo>
                  <a:lnTo>
                    <a:pt x="6985" y="52324"/>
                  </a:lnTo>
                  <a:lnTo>
                    <a:pt x="14477" y="58800"/>
                  </a:lnTo>
                  <a:lnTo>
                    <a:pt x="23621" y="61213"/>
                  </a:lnTo>
                  <a:lnTo>
                    <a:pt x="660400" y="61213"/>
                  </a:lnTo>
                  <a:lnTo>
                    <a:pt x="669544" y="58800"/>
                  </a:lnTo>
                  <a:lnTo>
                    <a:pt x="677037" y="52324"/>
                  </a:lnTo>
                  <a:lnTo>
                    <a:pt x="682117" y="42545"/>
                  </a:lnTo>
                  <a:lnTo>
                    <a:pt x="684021" y="30607"/>
                  </a:lnTo>
                  <a:lnTo>
                    <a:pt x="682117" y="18669"/>
                  </a:lnTo>
                  <a:lnTo>
                    <a:pt x="677037" y="9017"/>
                  </a:lnTo>
                  <a:lnTo>
                    <a:pt x="669544" y="2412"/>
                  </a:lnTo>
                  <a:lnTo>
                    <a:pt x="660400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215948" y="2086102"/>
            <a:ext cx="5588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75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4967" y="2087371"/>
            <a:ext cx="24574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138552" y="2087626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8767" y="2357120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53439" y="2357120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110485" y="2357120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34188" y="2644267"/>
            <a:ext cx="157734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V Á Z Á N Í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000" spc="-10" dirty="0">
                <a:latin typeface="Verdana"/>
                <a:cs typeface="Verdana"/>
              </a:rPr>
              <a:t>FCPCS04</a:t>
            </a:r>
            <a:endParaRPr sz="10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000" dirty="0">
                <a:latin typeface="Verdana"/>
                <a:cs typeface="Verdana"/>
              </a:rPr>
              <a:t>SPX</a:t>
            </a:r>
            <a:r>
              <a:rPr sz="1000" spc="-75" dirty="0">
                <a:latin typeface="Verdana"/>
                <a:cs typeface="Verdana"/>
              </a:rPr>
              <a:t> </a:t>
            </a:r>
            <a:r>
              <a:rPr sz="1000" spc="-185" dirty="0">
                <a:latin typeface="Verdana"/>
                <a:cs typeface="Verdana"/>
              </a:rPr>
              <a:t>12</a:t>
            </a:r>
            <a:r>
              <a:rPr sz="1000" spc="-65" dirty="0">
                <a:latin typeface="Verdana"/>
                <a:cs typeface="Verdana"/>
              </a:rPr>
              <a:t> </a:t>
            </a:r>
            <a:r>
              <a:rPr sz="1000" dirty="0">
                <a:latin typeface="Verdana"/>
                <a:cs typeface="Verdana"/>
              </a:rPr>
              <a:t>KONECT</a:t>
            </a:r>
            <a:r>
              <a:rPr sz="1000" spc="-30" dirty="0">
                <a:latin typeface="Verdana"/>
                <a:cs typeface="Verdana"/>
              </a:rPr>
              <a:t> </a:t>
            </a:r>
            <a:r>
              <a:rPr sz="1000" spc="50" dirty="0">
                <a:latin typeface="Verdana"/>
                <a:cs typeface="Verdana"/>
              </a:rPr>
              <a:t>GW</a:t>
            </a:r>
            <a:r>
              <a:rPr sz="1000" spc="-50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B80</a:t>
            </a:r>
            <a:endParaRPr sz="10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000" spc="-10" dirty="0">
                <a:latin typeface="Verdana"/>
                <a:cs typeface="Verdana"/>
              </a:rPr>
              <a:t>BLACK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33184" y="2599689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9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object 20" descr="Une image contenant avion, aviation, Avion de jouet, vaisseau spatial  Le contenu généré par l’IA peut être incorrect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5891" y="3099104"/>
            <a:ext cx="2094356" cy="1165428"/>
          </a:xfrm>
          <a:prstGeom prst="rect">
            <a:avLst/>
          </a:prstGeom>
        </p:spPr>
      </p:pic>
      <p:graphicFrame>
        <p:nvGraphicFramePr>
          <p:cNvPr id="21" name="object 21"/>
          <p:cNvGraphicFramePr>
            <a:graphicFrameLocks noGrp="1"/>
          </p:cNvGraphicFramePr>
          <p:nvPr/>
        </p:nvGraphicFramePr>
        <p:xfrm>
          <a:off x="5074920" y="1334489"/>
          <a:ext cx="2962910" cy="9848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62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marL="31750">
                        <a:lnSpc>
                          <a:spcPts val="1230"/>
                        </a:lnSpc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KONECT</a:t>
                      </a:r>
                      <a:r>
                        <a:rPr sz="1050" spc="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spc="-114" dirty="0">
                          <a:latin typeface="Verdana"/>
                          <a:cs typeface="Verdana"/>
                        </a:rPr>
                        <a:t>154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162</a:t>
                      </a:r>
                      <a:r>
                        <a:rPr sz="105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170</a:t>
                      </a:r>
                      <a:r>
                        <a:rPr sz="105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178</a:t>
                      </a:r>
                      <a:r>
                        <a:rPr sz="105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184 </a:t>
                      </a:r>
                      <a:r>
                        <a:rPr sz="1050" spc="3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128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60" dirty="0">
                          <a:latin typeface="Verdana"/>
                          <a:cs typeface="Verdana"/>
                        </a:rPr>
                        <a:t>73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10" dirty="0">
                          <a:latin typeface="Verdana"/>
                          <a:cs typeface="Verdana"/>
                        </a:rPr>
                        <a:t>111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78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85" dirty="0">
                          <a:latin typeface="Verdana"/>
                          <a:cs typeface="Verdana"/>
                        </a:rPr>
                        <a:t>15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(178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78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31750">
                        <a:lnSpc>
                          <a:spcPts val="1215"/>
                        </a:lnSpc>
                        <a:spcBef>
                          <a:spcPts val="135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3,8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(178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2" name="object 22"/>
          <p:cNvSpPr/>
          <p:nvPr/>
        </p:nvSpPr>
        <p:spPr>
          <a:xfrm>
            <a:off x="5117210" y="5013578"/>
            <a:ext cx="2817495" cy="10795"/>
          </a:xfrm>
          <a:custGeom>
            <a:avLst/>
            <a:gdLst/>
            <a:ahLst/>
            <a:cxnLst/>
            <a:rect l="l" t="t" r="r" b="b"/>
            <a:pathLst>
              <a:path w="2817495" h="10795">
                <a:moveTo>
                  <a:pt x="0" y="0"/>
                </a:moveTo>
                <a:lnTo>
                  <a:pt x="2816987" y="10668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124958" y="4975007"/>
            <a:ext cx="3180842" cy="1272784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625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70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05" dirty="0">
                <a:latin typeface="Verdana"/>
                <a:cs typeface="Verdana"/>
              </a:rPr>
              <a:t>30%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20%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Jádro z topolu s </a:t>
            </a: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PEFC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Certifikovaná "zelená energie" při výrobě</a:t>
            </a: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pl-PL" sz="1050" dirty="0">
                <a:latin typeface="Verdana"/>
                <a:cs typeface="Verdana"/>
              </a:rPr>
              <a:t>Výroba i zdroje materiálů z Evropy  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8720835" y="107797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8723503" y="1103122"/>
            <a:ext cx="227711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123307" y="2464942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123307" y="3512311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5125592" y="3445100"/>
            <a:ext cx="1607820" cy="1306640"/>
          </a:xfrm>
          <a:prstGeom prst="rect">
            <a:avLst/>
          </a:prstGeom>
        </p:spPr>
        <p:txBody>
          <a:bodyPr vert="horz" wrap="square" lIns="0" tIns="996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  <a:p>
            <a:pPr marL="187325" marR="568960" indent="-165735">
              <a:lnSpc>
                <a:spcPct val="120000"/>
              </a:lnSpc>
              <a:spcBef>
                <a:spcPts val="484"/>
              </a:spcBef>
              <a:buFont typeface="Times New Roman"/>
              <a:buChar char="►"/>
              <a:tabLst>
                <a:tab pos="196850" algn="l"/>
              </a:tabLst>
            </a:pPr>
            <a:r>
              <a:rPr sz="1050" dirty="0">
                <a:latin typeface="Verdana"/>
                <a:cs typeface="Verdana"/>
              </a:rPr>
              <a:t>Poplar</a:t>
            </a:r>
            <a:r>
              <a:rPr sz="1050" spc="65" dirty="0">
                <a:latin typeface="Verdana"/>
                <a:cs typeface="Verdana"/>
              </a:rPr>
              <a:t> </a:t>
            </a:r>
            <a:r>
              <a:rPr sz="1050" spc="35" dirty="0">
                <a:latin typeface="Verdana"/>
                <a:cs typeface="Verdana"/>
              </a:rPr>
              <a:t>PEFC 	</a:t>
            </a:r>
            <a:r>
              <a:rPr sz="1050" spc="-10" dirty="0">
                <a:latin typeface="Verdana"/>
                <a:cs typeface="Verdana"/>
              </a:rPr>
              <a:t>Woodcore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87325" algn="l"/>
              </a:tabLst>
            </a:pPr>
            <a:r>
              <a:rPr sz="1050" spc="-10" dirty="0">
                <a:latin typeface="Verdana"/>
                <a:cs typeface="Verdana"/>
              </a:rPr>
              <a:t>Fiberglass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Carbon</a:t>
            </a:r>
            <a:r>
              <a:rPr sz="1050" spc="-5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beam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Rectangular</a:t>
            </a:r>
            <a:r>
              <a:rPr sz="1050" spc="12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sidewall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096383" y="1113536"/>
            <a:ext cx="274574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dirty="0">
                <a:latin typeface="Tahoma"/>
                <a:cs typeface="Tahoma"/>
              </a:rPr>
              <a:t>T E C H N I C K É   S P E C I F I K A C E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093715" y="108585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6715125" y="3777488"/>
            <a:ext cx="85915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Tip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688499" y="4208145"/>
            <a:ext cx="139827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Predictive</a:t>
            </a:r>
            <a:r>
              <a:rPr sz="1050" spc="3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116448" y="2414472"/>
            <a:ext cx="1464310" cy="643255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lang="pt-BR" sz="1000" b="1" dirty="0">
                <a:latin typeface="Tahoma"/>
                <a:cs typeface="Tahoma"/>
              </a:rPr>
              <a:t>T E C H N O L O G I E </a:t>
            </a:r>
            <a:endParaRPr sz="1000" dirty="0">
              <a:latin typeface="Tahoma"/>
              <a:cs typeface="Tahoma"/>
            </a:endParaRPr>
          </a:p>
          <a:p>
            <a:pPr marL="179705" indent="-165100">
              <a:lnSpc>
                <a:spcPct val="100000"/>
              </a:lnSpc>
              <a:spcBef>
                <a:spcPts val="590"/>
              </a:spcBef>
              <a:buFont typeface="Tahoma"/>
              <a:buChar char="►"/>
              <a:tabLst>
                <a:tab pos="179705" algn="l"/>
              </a:tabLst>
            </a:pPr>
            <a:r>
              <a:rPr sz="1050" spc="75" dirty="0">
                <a:latin typeface="Verdana"/>
                <a:cs typeface="Verdana"/>
              </a:rPr>
              <a:t>POWER</a:t>
            </a:r>
            <a:r>
              <a:rPr sz="1050" spc="-135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TIP</a:t>
            </a:r>
            <a:endParaRPr sz="1050" dirty="0">
              <a:latin typeface="Verdana"/>
              <a:cs typeface="Verdana"/>
            </a:endParaRPr>
          </a:p>
          <a:p>
            <a:pPr marL="180340" indent="-165735">
              <a:lnSpc>
                <a:spcPct val="100000"/>
              </a:lnSpc>
              <a:buFont typeface="Times New Roman"/>
              <a:buChar char="►"/>
              <a:tabLst>
                <a:tab pos="180340" algn="l"/>
              </a:tabLst>
            </a:pPr>
            <a:r>
              <a:rPr sz="1050" dirty="0">
                <a:latin typeface="Verdana"/>
                <a:cs typeface="Verdana"/>
              </a:rPr>
              <a:t>V</a:t>
            </a:r>
            <a:r>
              <a:rPr sz="1050" spc="-75" dirty="0">
                <a:latin typeface="Verdana"/>
                <a:cs typeface="Verdana"/>
              </a:rPr>
              <a:t> </a:t>
            </a:r>
            <a:r>
              <a:rPr sz="1050" spc="-85" dirty="0">
                <a:latin typeface="Verdana"/>
                <a:cs typeface="Verdana"/>
              </a:rPr>
              <a:t>-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PROFILE</a:t>
            </a:r>
            <a:endParaRPr sz="1050" dirty="0">
              <a:latin typeface="Verdana"/>
              <a:cs typeface="Verdana"/>
            </a:endParaRPr>
          </a:p>
        </p:txBody>
      </p:sp>
      <p:pic>
        <p:nvPicPr>
          <p:cNvPr id="34" name="object 3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79590" y="3930269"/>
            <a:ext cx="1016088" cy="294131"/>
          </a:xfrm>
          <a:prstGeom prst="rect">
            <a:avLst/>
          </a:prstGeom>
        </p:spPr>
      </p:pic>
      <p:grpSp>
        <p:nvGrpSpPr>
          <p:cNvPr id="35" name="object 35"/>
          <p:cNvGrpSpPr/>
          <p:nvPr/>
        </p:nvGrpSpPr>
        <p:grpSpPr>
          <a:xfrm>
            <a:off x="5989954" y="2758351"/>
            <a:ext cx="2193290" cy="757555"/>
            <a:chOff x="5989954" y="2758351"/>
            <a:chExt cx="2193290" cy="757555"/>
          </a:xfrm>
        </p:grpSpPr>
        <p:pic>
          <p:nvPicPr>
            <p:cNvPr id="36" name="object 36" descr="Une image contenant livre, conception, fournitures de bureau  Description générée automatiquement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71156" y="2758351"/>
              <a:ext cx="1211618" cy="757262"/>
            </a:xfrm>
            <a:prstGeom prst="rect">
              <a:avLst/>
            </a:prstGeom>
          </p:spPr>
        </p:pic>
        <p:pic>
          <p:nvPicPr>
            <p:cNvPr id="37" name="object 37" descr="Une image contenant conception  Le contenu généré par l’IA peut être incorrect.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89954" y="2827185"/>
              <a:ext cx="1083678" cy="686015"/>
            </a:xfrm>
            <a:prstGeom prst="rect">
              <a:avLst/>
            </a:prstGeom>
          </p:spPr>
        </p:pic>
      </p:grpSp>
      <p:pic>
        <p:nvPicPr>
          <p:cNvPr id="38" name="object 3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931461" y="4479153"/>
            <a:ext cx="851554" cy="399670"/>
          </a:xfrm>
          <a:prstGeom prst="rect">
            <a:avLst/>
          </a:prstGeom>
        </p:spPr>
      </p:pic>
      <p:sp>
        <p:nvSpPr>
          <p:cNvPr id="39" name="object 39"/>
          <p:cNvSpPr txBox="1"/>
          <p:nvPr/>
        </p:nvSpPr>
        <p:spPr>
          <a:xfrm>
            <a:off x="8731757" y="5449429"/>
            <a:ext cx="2764155" cy="976549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5"/>
              </a:spcBef>
              <a:tabLst>
                <a:tab pos="2750820" algn="l"/>
              </a:tabLst>
            </a:pPr>
            <a:r>
              <a:rPr sz="1050" u="sng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	</a:t>
            </a:r>
            <a:endParaRPr sz="1050" dirty="0">
              <a:latin typeface="Verdana"/>
              <a:cs typeface="Verdana"/>
            </a:endParaRPr>
          </a:p>
          <a:p>
            <a:pPr marL="17145">
              <a:lnSpc>
                <a:spcPct val="100000"/>
              </a:lnSpc>
              <a:spcBef>
                <a:spcPts val="60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91770" indent="-165100">
              <a:lnSpc>
                <a:spcPct val="100000"/>
              </a:lnSpc>
              <a:spcBef>
                <a:spcPts val="465"/>
              </a:spcBef>
              <a:buFont typeface="Tahoma"/>
              <a:buChar char="►"/>
              <a:tabLst>
                <a:tab pos="191770" algn="l"/>
              </a:tabLst>
            </a:pPr>
            <a:r>
              <a:rPr lang="cs-CZ" sz="1050" dirty="0">
                <a:latin typeface="Verdana"/>
                <a:cs typeface="Verdana"/>
              </a:rPr>
              <a:t>Výkonný carving</a:t>
            </a:r>
          </a:p>
          <a:p>
            <a:pPr marL="19240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92405" algn="l"/>
              </a:tabLst>
            </a:pPr>
            <a:r>
              <a:rPr lang="cs-CZ" sz="1050" spc="-10" dirty="0">
                <a:latin typeface="Verdana"/>
                <a:cs typeface="Verdana"/>
              </a:rPr>
              <a:t>Precizní kontrola ovládání</a:t>
            </a:r>
          </a:p>
          <a:p>
            <a:pPr marL="19240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92405" algn="l"/>
              </a:tabLst>
            </a:pPr>
            <a:r>
              <a:rPr lang="cs-CZ" sz="1050" spc="-10" dirty="0">
                <a:latin typeface="Verdana"/>
                <a:cs typeface="Verdana"/>
              </a:rPr>
              <a:t>Jednoduché ovládání </a:t>
            </a:r>
          </a:p>
        </p:txBody>
      </p:sp>
      <p:pic>
        <p:nvPicPr>
          <p:cNvPr id="40" name="object 4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281926" y="5022938"/>
            <a:ext cx="688390" cy="509181"/>
          </a:xfrm>
          <a:prstGeom prst="rect">
            <a:avLst/>
          </a:prstGeom>
        </p:spPr>
      </p:pic>
      <p:sp>
        <p:nvSpPr>
          <p:cNvPr id="41" name="object 41"/>
          <p:cNvSpPr/>
          <p:nvPr/>
        </p:nvSpPr>
        <p:spPr>
          <a:xfrm>
            <a:off x="8720835" y="4649851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8721979" y="4614517"/>
            <a:ext cx="1860550" cy="45402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535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lang="cs-CZ" sz="1050" dirty="0">
                <a:latin typeface="Verdana"/>
                <a:cs typeface="Verdana"/>
              </a:rPr>
              <a:t>Pokročilí lyžaři</a:t>
            </a:r>
          </a:p>
        </p:txBody>
      </p:sp>
      <p:pic>
        <p:nvPicPr>
          <p:cNvPr id="43" name="object 43" descr="Une image contenant tuyau  Le contenu généré par l’IA peut être incorrect.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354832" y="536143"/>
            <a:ext cx="972096" cy="6126594"/>
          </a:xfrm>
          <a:prstGeom prst="rect">
            <a:avLst/>
          </a:prstGeom>
        </p:spPr>
      </p:pic>
      <p:sp>
        <p:nvSpPr>
          <p:cNvPr id="45" name="object 45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11777218" y="187528"/>
            <a:ext cx="396240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55" dirty="0">
                <a:solidFill>
                  <a:srgbClr val="FCFBFF"/>
                </a:solidFill>
                <a:latin typeface="Tahoma"/>
                <a:cs typeface="Tahoma"/>
              </a:rPr>
              <a:t>NEW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8745728" y="1447800"/>
            <a:ext cx="2878455" cy="308353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46355">
              <a:lnSpc>
                <a:spcPct val="100000"/>
              </a:lnSpc>
              <a:spcBef>
                <a:spcPts val="105"/>
              </a:spcBef>
            </a:pPr>
            <a:r>
              <a:rPr lang="cs-CZ" sz="1050" dirty="0">
                <a:latin typeface="Verdana"/>
                <a:cs typeface="Verdana"/>
              </a:rPr>
              <a:t>Lyže Rossignol </a:t>
            </a:r>
            <a:r>
              <a:rPr lang="cs-CZ" sz="1050" dirty="0" err="1">
                <a:latin typeface="Verdana"/>
                <a:cs typeface="Verdana"/>
              </a:rPr>
              <a:t>Signature</a:t>
            </a:r>
            <a:r>
              <a:rPr lang="cs-CZ" sz="105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Allais</a:t>
            </a:r>
            <a:r>
              <a:rPr lang="cs-CZ" sz="1050" dirty="0">
                <a:latin typeface="Verdana"/>
                <a:cs typeface="Verdana"/>
              </a:rPr>
              <a:t> přinášejí nový rozměr vysoko výkonnostnímu carvingu díky propracovanému designu prémiové kvality. </a:t>
            </a:r>
            <a:r>
              <a:rPr lang="cs-CZ" sz="1050" dirty="0" err="1">
                <a:latin typeface="Verdana"/>
                <a:cs typeface="Verdana"/>
              </a:rPr>
              <a:t>Allais</a:t>
            </a:r>
            <a:r>
              <a:rPr lang="cs-CZ" sz="1050" dirty="0">
                <a:latin typeface="Verdana"/>
                <a:cs typeface="Verdana"/>
              </a:rPr>
              <a:t>, určené pro fanoušky závodního lyžování, jsou lyže pro pistu, inspirované legendárním  závodním modelem, vyrobené s použitím </a:t>
            </a:r>
            <a:r>
              <a:rPr lang="cs-CZ" sz="1050" dirty="0" err="1">
                <a:latin typeface="Verdana"/>
                <a:cs typeface="Verdana"/>
              </a:rPr>
              <a:t>carbonové</a:t>
            </a:r>
            <a:r>
              <a:rPr lang="cs-CZ" sz="1050" dirty="0">
                <a:latin typeface="Verdana"/>
                <a:cs typeface="Verdana"/>
              </a:rPr>
              <a:t> vrstvy ve středu lyže pro lepší ovladatelnost. Topolové dřevěné jádro PFEC v kombinaci se  svislými bočnicemi </a:t>
            </a:r>
            <a:r>
              <a:rPr lang="cs-CZ" sz="1050" dirty="0" err="1">
                <a:latin typeface="Verdana"/>
                <a:cs typeface="Verdana"/>
              </a:rPr>
              <a:t>přínáší</a:t>
            </a:r>
            <a:r>
              <a:rPr lang="cs-CZ" sz="1050" dirty="0">
                <a:latin typeface="Verdana"/>
                <a:cs typeface="Verdana"/>
              </a:rPr>
              <a:t> stabilní a  jistý výkon. Naše v závodech prověřená technologie </a:t>
            </a:r>
            <a:r>
              <a:rPr lang="cs-CZ" sz="1050" dirty="0" err="1">
                <a:latin typeface="Verdana"/>
                <a:cs typeface="Verdana"/>
              </a:rPr>
              <a:t>Power</a:t>
            </a:r>
            <a:r>
              <a:rPr lang="cs-CZ" sz="1050" dirty="0">
                <a:latin typeface="Verdana"/>
                <a:cs typeface="Verdana"/>
              </a:rPr>
              <a:t> Tip doplňuje šířku ve středu 73 mm s  novou technologií </a:t>
            </a:r>
            <a:r>
              <a:rPr lang="cs-CZ" sz="1050" dirty="0" err="1">
                <a:latin typeface="Verdana"/>
                <a:cs typeface="Verdana"/>
              </a:rPr>
              <a:t>Predictive</a:t>
            </a:r>
            <a:r>
              <a:rPr lang="cs-CZ" sz="105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sidecut</a:t>
            </a:r>
            <a:r>
              <a:rPr lang="cs-CZ" sz="1050" dirty="0">
                <a:latin typeface="Verdana"/>
                <a:cs typeface="Verdana"/>
              </a:rPr>
              <a:t> pro optimalizovanou rychlost, přesnost a sílu. Série SIGNATURE, vytvořená pro lyžaře, kteří požadují více než jen výkon – kteří hledají emoce v každém oblouku představuje spojení tradice s inovací.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53" name="TextovéPole 52">
            <a:extLst>
              <a:ext uri="{FF2B5EF4-FFF2-40B4-BE49-F238E27FC236}">
                <a16:creationId xmlns:a16="http://schemas.microsoft.com/office/drawing/2014/main" id="{B1E7AEEF-A3DB-C77F-F363-B3E117097D68}"/>
              </a:ext>
            </a:extLst>
          </p:cNvPr>
          <p:cNvSpPr txBox="1"/>
          <p:nvPr/>
        </p:nvSpPr>
        <p:spPr>
          <a:xfrm>
            <a:off x="0" y="4343400"/>
            <a:ext cx="3429000" cy="2559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cs-CZ" sz="1000" kern="0" spc="-5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Kolekce SIGNATURE ztělesňuje podstatu elegance na sněhu – je to rafinovaný projev řemeslného umění pro ty, kteří vnímají lyžování jako umění. Je to více než jen vybavení, je to symbol vkusu, preciznosti a exkluzivity. Každá křivka, každý detail je navržen tak, aby nabídl jedinečný zážitek: svobodu, vzrušení z ovládání, krásu dokonalé rovnováhy. Vytvořena pro lyžaře, kteří požadují více než jen výkon – kteří hledají emoce v každém oblouku – SIGNATURE jsou lyže, kde se tradice setkává s inovací. Inspirováno minulostí – navrženo pro současnost. S kolekcí SIGNATURE se lyžování stává osobním vyjádřením. Každý sjezd se stává nezapomenutelným.</a:t>
            </a:r>
            <a:endParaRPr lang="cs-CZ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4188" y="240030"/>
            <a:ext cx="146304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UNISEX</a:t>
            </a:r>
            <a:r>
              <a:rPr sz="1100" spc="-11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8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60" dirty="0">
                <a:solidFill>
                  <a:srgbClr val="7E7E7E"/>
                </a:solidFill>
                <a:latin typeface="Verdana"/>
                <a:cs typeface="Verdana"/>
              </a:rPr>
              <a:t>–</a:t>
            </a:r>
            <a:r>
              <a:rPr sz="1100" spc="-8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PISTE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234188" y="401573"/>
            <a:ext cx="2440940" cy="9315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30505"/>
                </a:solidFill>
              </a:rPr>
              <a:t>S</a:t>
            </a:r>
            <a:r>
              <a:rPr sz="2400" spc="-165" dirty="0">
                <a:solidFill>
                  <a:srgbClr val="030505"/>
                </a:solidFill>
              </a:rPr>
              <a:t> </a:t>
            </a:r>
            <a:r>
              <a:rPr sz="2400" spc="-385" dirty="0">
                <a:solidFill>
                  <a:srgbClr val="030505"/>
                </a:solidFill>
              </a:rPr>
              <a:t>I</a:t>
            </a:r>
            <a:r>
              <a:rPr sz="2400" spc="-160" dirty="0">
                <a:solidFill>
                  <a:srgbClr val="030505"/>
                </a:solidFill>
              </a:rPr>
              <a:t> </a:t>
            </a:r>
            <a:r>
              <a:rPr sz="2400" spc="50" dirty="0">
                <a:solidFill>
                  <a:srgbClr val="030505"/>
                </a:solidFill>
              </a:rPr>
              <a:t>G</a:t>
            </a:r>
            <a:r>
              <a:rPr sz="2400" spc="-165" dirty="0">
                <a:solidFill>
                  <a:srgbClr val="030505"/>
                </a:solidFill>
              </a:rPr>
              <a:t> </a:t>
            </a:r>
            <a:r>
              <a:rPr sz="2400" spc="70" dirty="0">
                <a:solidFill>
                  <a:srgbClr val="030505"/>
                </a:solidFill>
              </a:rPr>
              <a:t>N</a:t>
            </a:r>
            <a:r>
              <a:rPr sz="2400" spc="-165" dirty="0">
                <a:solidFill>
                  <a:srgbClr val="030505"/>
                </a:solidFill>
              </a:rPr>
              <a:t> </a:t>
            </a:r>
            <a:r>
              <a:rPr sz="2400" spc="195" dirty="0">
                <a:solidFill>
                  <a:srgbClr val="030505"/>
                </a:solidFill>
              </a:rPr>
              <a:t>A</a:t>
            </a:r>
            <a:r>
              <a:rPr sz="2400" spc="-165" dirty="0">
                <a:solidFill>
                  <a:srgbClr val="030505"/>
                </a:solidFill>
              </a:rPr>
              <a:t> </a:t>
            </a:r>
            <a:r>
              <a:rPr sz="2400" dirty="0">
                <a:solidFill>
                  <a:srgbClr val="030505"/>
                </a:solidFill>
              </a:rPr>
              <a:t>T</a:t>
            </a:r>
            <a:r>
              <a:rPr sz="2400" spc="-160" dirty="0">
                <a:solidFill>
                  <a:srgbClr val="030505"/>
                </a:solidFill>
              </a:rPr>
              <a:t> </a:t>
            </a:r>
            <a:r>
              <a:rPr sz="2400" spc="105" dirty="0">
                <a:solidFill>
                  <a:srgbClr val="030505"/>
                </a:solidFill>
              </a:rPr>
              <a:t>U</a:t>
            </a:r>
            <a:r>
              <a:rPr sz="2400" spc="-160" dirty="0">
                <a:solidFill>
                  <a:srgbClr val="030505"/>
                </a:solidFill>
              </a:rPr>
              <a:t> </a:t>
            </a:r>
            <a:r>
              <a:rPr sz="2400" dirty="0">
                <a:solidFill>
                  <a:srgbClr val="030505"/>
                </a:solidFill>
              </a:rPr>
              <a:t>R</a:t>
            </a:r>
            <a:r>
              <a:rPr sz="2400" spc="-170" dirty="0">
                <a:solidFill>
                  <a:srgbClr val="030505"/>
                </a:solidFill>
              </a:rPr>
              <a:t> </a:t>
            </a:r>
            <a:r>
              <a:rPr sz="2400" spc="80" dirty="0">
                <a:solidFill>
                  <a:srgbClr val="030505"/>
                </a:solidFill>
              </a:rPr>
              <a:t>E </a:t>
            </a:r>
            <a:r>
              <a:rPr sz="2400" dirty="0">
                <a:solidFill>
                  <a:srgbClr val="030505"/>
                </a:solidFill>
              </a:rPr>
              <a:t>S</a:t>
            </a:r>
            <a:r>
              <a:rPr sz="2400" spc="-165" dirty="0">
                <a:solidFill>
                  <a:srgbClr val="030505"/>
                </a:solidFill>
              </a:rPr>
              <a:t> </a:t>
            </a:r>
            <a:r>
              <a:rPr sz="2400" dirty="0">
                <a:solidFill>
                  <a:srgbClr val="030505"/>
                </a:solidFill>
              </a:rPr>
              <a:t>T</a:t>
            </a:r>
            <a:r>
              <a:rPr sz="2400" spc="-160" dirty="0">
                <a:solidFill>
                  <a:srgbClr val="030505"/>
                </a:solidFill>
              </a:rPr>
              <a:t> </a:t>
            </a:r>
            <a:r>
              <a:rPr sz="2400" dirty="0">
                <a:solidFill>
                  <a:srgbClr val="030505"/>
                </a:solidFill>
              </a:rPr>
              <a:t>R</a:t>
            </a:r>
            <a:r>
              <a:rPr sz="2400" spc="-165" dirty="0">
                <a:solidFill>
                  <a:srgbClr val="030505"/>
                </a:solidFill>
              </a:rPr>
              <a:t> </a:t>
            </a:r>
            <a:r>
              <a:rPr sz="2400" spc="195" dirty="0">
                <a:solidFill>
                  <a:srgbClr val="030505"/>
                </a:solidFill>
              </a:rPr>
              <a:t>A</a:t>
            </a:r>
            <a:r>
              <a:rPr sz="2400" spc="-165" dirty="0">
                <a:solidFill>
                  <a:srgbClr val="030505"/>
                </a:solidFill>
              </a:rPr>
              <a:t> </a:t>
            </a:r>
            <a:r>
              <a:rPr sz="2400" dirty="0">
                <a:solidFill>
                  <a:srgbClr val="030505"/>
                </a:solidFill>
              </a:rPr>
              <a:t>T</a:t>
            </a:r>
            <a:r>
              <a:rPr sz="2400" spc="-165" dirty="0">
                <a:solidFill>
                  <a:srgbClr val="030505"/>
                </a:solidFill>
              </a:rPr>
              <a:t> </a:t>
            </a:r>
            <a:r>
              <a:rPr sz="2400" spc="105" dirty="0">
                <a:solidFill>
                  <a:srgbClr val="030505"/>
                </a:solidFill>
              </a:rPr>
              <a:t>O</a:t>
            </a:r>
            <a:endParaRPr sz="2400" dirty="0"/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100" b="0" spc="-10" dirty="0">
                <a:solidFill>
                  <a:srgbClr val="7E7E7E"/>
                </a:solidFill>
                <a:latin typeface="Verdana"/>
                <a:cs typeface="Verdana"/>
              </a:rPr>
              <a:t>RAPPS04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4188" y="1474724"/>
            <a:ext cx="1944370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Verdana"/>
                <a:cs typeface="Verdana"/>
              </a:rPr>
              <a:t>RRPPS04</a:t>
            </a:r>
            <a:r>
              <a:rPr sz="1100" spc="3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STRATO</a:t>
            </a:r>
            <a:r>
              <a:rPr sz="1100" spc="4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KONECT </a:t>
            </a:r>
            <a:r>
              <a:rPr sz="1100" dirty="0">
                <a:latin typeface="Verdana"/>
                <a:cs typeface="Verdana"/>
              </a:rPr>
              <a:t>NX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sz="1100" spc="-200" dirty="0">
                <a:latin typeface="Verdana"/>
                <a:cs typeface="Verdana"/>
              </a:rPr>
              <a:t>12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lang="cs-CZ" sz="1100" b="1" spc="-70" dirty="0">
                <a:latin typeface="Tahoma"/>
                <a:cs typeface="Tahoma"/>
              </a:rPr>
              <a:t>22 990,- </a:t>
            </a:r>
            <a:endParaRPr sz="1100" dirty="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91020" y="1992122"/>
            <a:ext cx="2412365" cy="86995"/>
            <a:chOff x="291020" y="1992122"/>
            <a:chExt cx="2412365" cy="86995"/>
          </a:xfrm>
        </p:grpSpPr>
        <p:sp>
          <p:nvSpPr>
            <p:cNvPr id="6" name="object 6"/>
            <p:cNvSpPr/>
            <p:nvPr/>
          </p:nvSpPr>
          <p:spPr>
            <a:xfrm>
              <a:off x="291020" y="1992122"/>
              <a:ext cx="2412365" cy="86995"/>
            </a:xfrm>
            <a:custGeom>
              <a:avLst/>
              <a:gdLst/>
              <a:ahLst/>
              <a:cxnLst/>
              <a:rect l="l" t="t" r="r" b="b"/>
              <a:pathLst>
                <a:path w="2412365" h="86994">
                  <a:moveTo>
                    <a:pt x="2368486" y="0"/>
                  </a:moveTo>
                  <a:lnTo>
                    <a:pt x="43535" y="0"/>
                  </a:lnTo>
                  <a:lnTo>
                    <a:pt x="26581" y="3428"/>
                  </a:lnTo>
                  <a:lnTo>
                    <a:pt x="12750" y="12700"/>
                  </a:lnTo>
                  <a:lnTo>
                    <a:pt x="3416" y="26542"/>
                  </a:lnTo>
                  <a:lnTo>
                    <a:pt x="0" y="43561"/>
                  </a:lnTo>
                  <a:lnTo>
                    <a:pt x="3416" y="60451"/>
                  </a:lnTo>
                  <a:lnTo>
                    <a:pt x="12750" y="74294"/>
                  </a:lnTo>
                  <a:lnTo>
                    <a:pt x="26581" y="83692"/>
                  </a:lnTo>
                  <a:lnTo>
                    <a:pt x="43535" y="86994"/>
                  </a:lnTo>
                  <a:lnTo>
                    <a:pt x="2368486" y="86994"/>
                  </a:lnTo>
                  <a:lnTo>
                    <a:pt x="2385504" y="83692"/>
                  </a:lnTo>
                  <a:lnTo>
                    <a:pt x="2399347" y="74294"/>
                  </a:lnTo>
                  <a:lnTo>
                    <a:pt x="2408618" y="60451"/>
                  </a:lnTo>
                  <a:lnTo>
                    <a:pt x="2412047" y="43561"/>
                  </a:lnTo>
                  <a:lnTo>
                    <a:pt x="2408618" y="26542"/>
                  </a:lnTo>
                  <a:lnTo>
                    <a:pt x="2399347" y="12700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07505" y="2004568"/>
              <a:ext cx="684530" cy="61594"/>
            </a:xfrm>
            <a:custGeom>
              <a:avLst/>
              <a:gdLst/>
              <a:ahLst/>
              <a:cxnLst/>
              <a:rect l="l" t="t" r="r" b="b"/>
              <a:pathLst>
                <a:path w="684530" h="61594">
                  <a:moveTo>
                    <a:pt x="660374" y="0"/>
                  </a:moveTo>
                  <a:lnTo>
                    <a:pt x="23596" y="0"/>
                  </a:lnTo>
                  <a:lnTo>
                    <a:pt x="14414" y="2412"/>
                  </a:lnTo>
                  <a:lnTo>
                    <a:pt x="6908" y="9017"/>
                  </a:lnTo>
                  <a:lnTo>
                    <a:pt x="1854" y="18796"/>
                  </a:lnTo>
                  <a:lnTo>
                    <a:pt x="0" y="30607"/>
                  </a:lnTo>
                  <a:lnTo>
                    <a:pt x="1854" y="42545"/>
                  </a:lnTo>
                  <a:lnTo>
                    <a:pt x="6908" y="52324"/>
                  </a:lnTo>
                  <a:lnTo>
                    <a:pt x="14414" y="58801"/>
                  </a:lnTo>
                  <a:lnTo>
                    <a:pt x="23596" y="61214"/>
                  </a:lnTo>
                  <a:lnTo>
                    <a:pt x="660374" y="61214"/>
                  </a:lnTo>
                  <a:lnTo>
                    <a:pt x="669556" y="58801"/>
                  </a:lnTo>
                  <a:lnTo>
                    <a:pt x="677049" y="52324"/>
                  </a:lnTo>
                  <a:lnTo>
                    <a:pt x="682117" y="42545"/>
                  </a:lnTo>
                  <a:lnTo>
                    <a:pt x="683971" y="30607"/>
                  </a:lnTo>
                  <a:lnTo>
                    <a:pt x="682117" y="18796"/>
                  </a:lnTo>
                  <a:lnTo>
                    <a:pt x="677049" y="9017"/>
                  </a:lnTo>
                  <a:lnTo>
                    <a:pt x="669556" y="2412"/>
                  </a:lnTo>
                  <a:lnTo>
                    <a:pt x="660374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291020" y="2262377"/>
            <a:ext cx="2412365" cy="87630"/>
            <a:chOff x="291020" y="2262377"/>
            <a:chExt cx="2412365" cy="87630"/>
          </a:xfrm>
        </p:grpSpPr>
        <p:sp>
          <p:nvSpPr>
            <p:cNvPr id="9" name="object 9"/>
            <p:cNvSpPr/>
            <p:nvPr/>
          </p:nvSpPr>
          <p:spPr>
            <a:xfrm>
              <a:off x="291020" y="2262377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81" y="3429"/>
                  </a:lnTo>
                  <a:lnTo>
                    <a:pt x="12750" y="12826"/>
                  </a:lnTo>
                  <a:lnTo>
                    <a:pt x="3416" y="26670"/>
                  </a:lnTo>
                  <a:lnTo>
                    <a:pt x="0" y="43561"/>
                  </a:lnTo>
                  <a:lnTo>
                    <a:pt x="3416" y="60579"/>
                  </a:lnTo>
                  <a:lnTo>
                    <a:pt x="12750" y="74422"/>
                  </a:lnTo>
                  <a:lnTo>
                    <a:pt x="26581" y="83693"/>
                  </a:lnTo>
                  <a:lnTo>
                    <a:pt x="43535" y="87122"/>
                  </a:lnTo>
                  <a:lnTo>
                    <a:pt x="2368486" y="87122"/>
                  </a:lnTo>
                  <a:lnTo>
                    <a:pt x="2385504" y="83693"/>
                  </a:lnTo>
                  <a:lnTo>
                    <a:pt x="2399347" y="74422"/>
                  </a:lnTo>
                  <a:lnTo>
                    <a:pt x="2408618" y="60579"/>
                  </a:lnTo>
                  <a:lnTo>
                    <a:pt x="2412047" y="43561"/>
                  </a:lnTo>
                  <a:lnTo>
                    <a:pt x="2408618" y="26670"/>
                  </a:lnTo>
                  <a:lnTo>
                    <a:pt x="2399347" y="12826"/>
                  </a:lnTo>
                  <a:lnTo>
                    <a:pt x="2385504" y="3429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418844" y="2276728"/>
              <a:ext cx="683895" cy="61594"/>
            </a:xfrm>
            <a:custGeom>
              <a:avLst/>
              <a:gdLst/>
              <a:ahLst/>
              <a:cxnLst/>
              <a:rect l="l" t="t" r="r" b="b"/>
              <a:pathLst>
                <a:path w="683894" h="61594">
                  <a:moveTo>
                    <a:pt x="660273" y="0"/>
                  </a:moveTo>
                  <a:lnTo>
                    <a:pt x="23494" y="0"/>
                  </a:lnTo>
                  <a:lnTo>
                    <a:pt x="14350" y="2412"/>
                  </a:lnTo>
                  <a:lnTo>
                    <a:pt x="6858" y="9017"/>
                  </a:lnTo>
                  <a:lnTo>
                    <a:pt x="1778" y="18669"/>
                  </a:lnTo>
                  <a:lnTo>
                    <a:pt x="0" y="30607"/>
                  </a:lnTo>
                  <a:lnTo>
                    <a:pt x="1778" y="42545"/>
                  </a:lnTo>
                  <a:lnTo>
                    <a:pt x="6858" y="52324"/>
                  </a:lnTo>
                  <a:lnTo>
                    <a:pt x="14350" y="58800"/>
                  </a:lnTo>
                  <a:lnTo>
                    <a:pt x="23494" y="61213"/>
                  </a:lnTo>
                  <a:lnTo>
                    <a:pt x="660273" y="61213"/>
                  </a:lnTo>
                  <a:lnTo>
                    <a:pt x="669544" y="58800"/>
                  </a:lnTo>
                  <a:lnTo>
                    <a:pt x="677037" y="52324"/>
                  </a:lnTo>
                  <a:lnTo>
                    <a:pt x="681989" y="42545"/>
                  </a:lnTo>
                  <a:lnTo>
                    <a:pt x="683894" y="30607"/>
                  </a:lnTo>
                  <a:lnTo>
                    <a:pt x="681989" y="18669"/>
                  </a:lnTo>
                  <a:lnTo>
                    <a:pt x="677037" y="9017"/>
                  </a:lnTo>
                  <a:lnTo>
                    <a:pt x="669544" y="2412"/>
                  </a:lnTo>
                  <a:lnTo>
                    <a:pt x="660273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217167" y="2086102"/>
            <a:ext cx="5588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75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26491" y="2087371"/>
            <a:ext cx="24574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140076" y="2087626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9986" y="2357120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54963" y="2357120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112010" y="2357120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9499" y="2693288"/>
            <a:ext cx="151193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V Á Z Á N Í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000" spc="-10" dirty="0">
                <a:latin typeface="Verdana"/>
                <a:cs typeface="Verdana"/>
              </a:rPr>
              <a:t>FCKCN02</a:t>
            </a:r>
            <a:endParaRPr sz="1000" dirty="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</a:pPr>
            <a:r>
              <a:rPr sz="1000" dirty="0">
                <a:latin typeface="Verdana"/>
                <a:cs typeface="Verdana"/>
              </a:rPr>
              <a:t>NX</a:t>
            </a:r>
            <a:r>
              <a:rPr sz="1000" spc="-55" dirty="0">
                <a:latin typeface="Verdana"/>
                <a:cs typeface="Verdana"/>
              </a:rPr>
              <a:t> </a:t>
            </a:r>
            <a:r>
              <a:rPr sz="1000" spc="-185" dirty="0">
                <a:latin typeface="Verdana"/>
                <a:cs typeface="Verdana"/>
              </a:rPr>
              <a:t>12</a:t>
            </a:r>
            <a:r>
              <a:rPr sz="1000" spc="-60" dirty="0">
                <a:latin typeface="Verdana"/>
                <a:cs typeface="Verdana"/>
              </a:rPr>
              <a:t> </a:t>
            </a:r>
            <a:r>
              <a:rPr sz="1000" dirty="0">
                <a:latin typeface="Verdana"/>
                <a:cs typeface="Verdana"/>
              </a:rPr>
              <a:t>KONECT</a:t>
            </a:r>
            <a:r>
              <a:rPr sz="1000" spc="-40" dirty="0">
                <a:latin typeface="Verdana"/>
                <a:cs typeface="Verdana"/>
              </a:rPr>
              <a:t> </a:t>
            </a:r>
            <a:r>
              <a:rPr sz="1000" spc="50" dirty="0">
                <a:latin typeface="Verdana"/>
                <a:cs typeface="Verdana"/>
              </a:rPr>
              <a:t>GW</a:t>
            </a:r>
            <a:r>
              <a:rPr sz="1000" spc="-50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B80 </a:t>
            </a:r>
            <a:r>
              <a:rPr sz="1000" dirty="0">
                <a:latin typeface="Verdana"/>
                <a:cs typeface="Verdana"/>
              </a:rPr>
              <a:t>BLACK</a:t>
            </a:r>
            <a:r>
              <a:rPr sz="1000" spc="50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CHROME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12242" y="2603119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object 19" descr="Une image contenant jouet, vaisseau spatial, avion  Le contenu généré par l’IA peut être incorrect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8906" y="3438181"/>
            <a:ext cx="2306320" cy="963891"/>
          </a:xfrm>
          <a:prstGeom prst="rect">
            <a:avLst/>
          </a:prstGeom>
        </p:spPr>
      </p:pic>
      <p:graphicFrame>
        <p:nvGraphicFramePr>
          <p:cNvPr id="20" name="object 20"/>
          <p:cNvGraphicFramePr>
            <a:graphicFrameLocks noGrp="1"/>
          </p:cNvGraphicFramePr>
          <p:nvPr/>
        </p:nvGraphicFramePr>
        <p:xfrm>
          <a:off x="5075173" y="1332330"/>
          <a:ext cx="2924810" cy="9912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248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4785">
                <a:tc>
                  <a:txBody>
                    <a:bodyPr/>
                    <a:lstStyle/>
                    <a:p>
                      <a:pPr marL="31750">
                        <a:lnSpc>
                          <a:spcPts val="1230"/>
                        </a:lnSpc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KONECT</a:t>
                      </a:r>
                      <a:r>
                        <a:rPr sz="1050" spc="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01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050" spc="-135" dirty="0">
                          <a:latin typeface="Verdana"/>
                          <a:cs typeface="Verdana"/>
                        </a:rPr>
                        <a:t>156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164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15" dirty="0">
                          <a:latin typeface="Verdana"/>
                          <a:cs typeface="Verdana"/>
                        </a:rPr>
                        <a:t>171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179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3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841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701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130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75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112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841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701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85" dirty="0">
                          <a:latin typeface="Verdana"/>
                          <a:cs typeface="Verdana"/>
                        </a:rPr>
                        <a:t>13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95" dirty="0">
                          <a:latin typeface="Verdana"/>
                          <a:cs typeface="Verdana"/>
                        </a:rPr>
                        <a:t>(171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841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marL="31750">
                        <a:lnSpc>
                          <a:spcPts val="1215"/>
                        </a:lnSpc>
                        <a:spcBef>
                          <a:spcPts val="145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3,8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90" dirty="0">
                          <a:latin typeface="Verdana"/>
                          <a:cs typeface="Verdana"/>
                        </a:rPr>
                        <a:t>(171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1841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1" name="object 21"/>
          <p:cNvSpPr/>
          <p:nvPr/>
        </p:nvSpPr>
        <p:spPr>
          <a:xfrm>
            <a:off x="5117210" y="5013578"/>
            <a:ext cx="2817495" cy="10795"/>
          </a:xfrm>
          <a:custGeom>
            <a:avLst/>
            <a:gdLst/>
            <a:ahLst/>
            <a:cxnLst/>
            <a:rect l="l" t="t" r="r" b="b"/>
            <a:pathLst>
              <a:path w="2817495" h="10795">
                <a:moveTo>
                  <a:pt x="0" y="0"/>
                </a:moveTo>
                <a:lnTo>
                  <a:pt x="2816987" y="10668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5124958" y="4975007"/>
            <a:ext cx="3450031" cy="1272784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625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70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05" dirty="0">
                <a:latin typeface="Verdana"/>
                <a:cs typeface="Verdana"/>
              </a:rPr>
              <a:t>30%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80%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</a:t>
            </a:r>
            <a:r>
              <a:rPr lang="cs-CZ" sz="1050" spc="65" dirty="0" err="1">
                <a:latin typeface="Verdana"/>
                <a:cs typeface="Verdana"/>
              </a:rPr>
              <a:t>titanalu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70" dirty="0">
                <a:latin typeface="Verdana"/>
                <a:cs typeface="Verdana"/>
              </a:rPr>
              <a:t>Až 20% </a:t>
            </a:r>
            <a:r>
              <a:rPr lang="cs-CZ" sz="1050" spc="70" dirty="0" err="1">
                <a:latin typeface="Verdana"/>
                <a:cs typeface="Verdana"/>
              </a:rPr>
              <a:t>recykl</a:t>
            </a:r>
            <a:r>
              <a:rPr lang="cs-CZ" sz="1050" spc="70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Jádro z topolu s </a:t>
            </a: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PEFC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Certifikovaná "zelená energie" při výrobě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8720835" y="107797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8721090" y="1103122"/>
            <a:ext cx="292925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604">
              <a:lnSpc>
                <a:spcPct val="100000"/>
              </a:lnSpc>
              <a:spcBef>
                <a:spcPts val="95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123307" y="2464942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123307" y="3512311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5116448" y="2413246"/>
            <a:ext cx="1464310" cy="64706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lang="pt-BR" sz="1000" b="1" dirty="0">
                <a:latin typeface="Tahoma"/>
                <a:cs typeface="Tahoma"/>
              </a:rPr>
              <a:t>T E C H N O L O G I E </a:t>
            </a:r>
            <a:endParaRPr sz="1000" dirty="0">
              <a:latin typeface="Tahoma"/>
              <a:cs typeface="Tahoma"/>
            </a:endParaRPr>
          </a:p>
          <a:p>
            <a:pPr marL="187325" indent="-165735">
              <a:lnSpc>
                <a:spcPct val="100000"/>
              </a:lnSpc>
              <a:spcBef>
                <a:spcPts val="605"/>
              </a:spcBef>
              <a:buFont typeface="Tahoma"/>
              <a:buChar char="►"/>
              <a:tabLst>
                <a:tab pos="187325" algn="l"/>
              </a:tabLst>
            </a:pPr>
            <a:r>
              <a:rPr sz="1050" spc="-35" dirty="0">
                <a:latin typeface="Verdana"/>
                <a:cs typeface="Verdana"/>
              </a:rPr>
              <a:t>V-</a:t>
            </a:r>
            <a:r>
              <a:rPr sz="1050" spc="-10" dirty="0">
                <a:latin typeface="Verdana"/>
                <a:cs typeface="Verdana"/>
              </a:rPr>
              <a:t>PROFILE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spcBef>
                <a:spcPts val="5"/>
              </a:spcBef>
              <a:buFont typeface="Times New Roman"/>
              <a:buChar char="►"/>
              <a:tabLst>
                <a:tab pos="187325" algn="l"/>
              </a:tabLst>
            </a:pPr>
            <a:r>
              <a:rPr sz="1050" spc="-25" dirty="0">
                <a:latin typeface="Verdana"/>
                <a:cs typeface="Verdana"/>
              </a:rPr>
              <a:t>VAS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096383" y="1113536"/>
            <a:ext cx="274574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dirty="0">
                <a:latin typeface="Tahoma"/>
                <a:cs typeface="Tahoma"/>
              </a:rPr>
              <a:t>T E C H N I C K É   S P E C I F I K A C E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5093715" y="108585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0" name="object 30"/>
          <p:cNvGrpSpPr/>
          <p:nvPr/>
        </p:nvGrpSpPr>
        <p:grpSpPr>
          <a:xfrm>
            <a:off x="5987160" y="2758351"/>
            <a:ext cx="2195830" cy="757555"/>
            <a:chOff x="5987160" y="2758351"/>
            <a:chExt cx="2195830" cy="757555"/>
          </a:xfrm>
        </p:grpSpPr>
        <p:pic>
          <p:nvPicPr>
            <p:cNvPr id="31" name="object 31" descr="Une image contenant texte, carte de visite  Description générée automatiquement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87160" y="2824670"/>
              <a:ext cx="1077163" cy="678751"/>
            </a:xfrm>
            <a:prstGeom prst="rect">
              <a:avLst/>
            </a:prstGeom>
          </p:spPr>
        </p:pic>
        <p:pic>
          <p:nvPicPr>
            <p:cNvPr id="32" name="object 32" descr="Une image contenant livre, conception, fournitures de bureau  Description générée automatiquement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71156" y="2758351"/>
              <a:ext cx="1211618" cy="757262"/>
            </a:xfrm>
            <a:prstGeom prst="rect">
              <a:avLst/>
            </a:prstGeom>
          </p:spPr>
        </p:pic>
      </p:grpSp>
      <p:sp>
        <p:nvSpPr>
          <p:cNvPr id="33" name="object 33"/>
          <p:cNvSpPr txBox="1"/>
          <p:nvPr/>
        </p:nvSpPr>
        <p:spPr>
          <a:xfrm>
            <a:off x="5125592" y="3453126"/>
            <a:ext cx="1482725" cy="146304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  <a:p>
            <a:pPr marL="187325" marR="443865" indent="-165735">
              <a:lnSpc>
                <a:spcPct val="120000"/>
              </a:lnSpc>
              <a:spcBef>
                <a:spcPts val="420"/>
              </a:spcBef>
              <a:buFont typeface="Times New Roman"/>
              <a:buChar char="►"/>
              <a:tabLst>
                <a:tab pos="196850" algn="l"/>
              </a:tabLst>
            </a:pPr>
            <a:r>
              <a:rPr sz="1050" dirty="0">
                <a:latin typeface="Verdana"/>
                <a:cs typeface="Verdana"/>
              </a:rPr>
              <a:t>Poplar</a:t>
            </a:r>
            <a:r>
              <a:rPr sz="1050" spc="65" dirty="0">
                <a:latin typeface="Verdana"/>
                <a:cs typeface="Verdana"/>
              </a:rPr>
              <a:t> </a:t>
            </a:r>
            <a:r>
              <a:rPr sz="1050" spc="35" dirty="0">
                <a:latin typeface="Verdana"/>
                <a:cs typeface="Verdana"/>
              </a:rPr>
              <a:t>PEFC 	</a:t>
            </a:r>
            <a:r>
              <a:rPr sz="1050" spc="-10" dirty="0">
                <a:latin typeface="Verdana"/>
                <a:cs typeface="Verdana"/>
              </a:rPr>
              <a:t>Woodcore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87325" algn="l"/>
              </a:tabLst>
            </a:pPr>
            <a:r>
              <a:rPr sz="1050" spc="30" dirty="0">
                <a:latin typeface="Verdana"/>
                <a:cs typeface="Verdana"/>
              </a:rPr>
              <a:t>CAM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Central</a:t>
            </a:r>
            <a:r>
              <a:rPr sz="1050" spc="-5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titanal</a:t>
            </a:r>
            <a:endParaRPr sz="1050" dirty="0">
              <a:latin typeface="Verdana"/>
              <a:cs typeface="Verdana"/>
            </a:endParaRPr>
          </a:p>
          <a:p>
            <a:pPr marL="187325" marR="214629" indent="-165735">
              <a:lnSpc>
                <a:spcPct val="120000"/>
              </a:lnSpc>
              <a:buFont typeface="Times New Roman"/>
              <a:buChar char="►"/>
              <a:tabLst>
                <a:tab pos="196850" algn="l"/>
              </a:tabLst>
            </a:pPr>
            <a:r>
              <a:rPr sz="1050" dirty="0">
                <a:latin typeface="Verdana"/>
                <a:cs typeface="Verdana"/>
              </a:rPr>
              <a:t>Rectangular</a:t>
            </a:r>
            <a:r>
              <a:rPr sz="1050" spc="10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full 	</a:t>
            </a:r>
            <a:r>
              <a:rPr sz="1050" spc="-10" dirty="0">
                <a:latin typeface="Verdana"/>
                <a:cs typeface="Verdana"/>
              </a:rPr>
              <a:t>sidewall</a:t>
            </a:r>
            <a:endParaRPr sz="1050" dirty="0">
              <a:latin typeface="Verdana"/>
              <a:cs typeface="Verdana"/>
            </a:endParaRPr>
          </a:p>
        </p:txBody>
      </p:sp>
      <p:pic>
        <p:nvPicPr>
          <p:cNvPr id="34" name="object 3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81926" y="5022938"/>
            <a:ext cx="688390" cy="509181"/>
          </a:xfrm>
          <a:prstGeom prst="rect">
            <a:avLst/>
          </a:prstGeom>
        </p:spPr>
      </p:pic>
      <p:sp>
        <p:nvSpPr>
          <p:cNvPr id="35" name="object 35"/>
          <p:cNvSpPr txBox="1"/>
          <p:nvPr/>
        </p:nvSpPr>
        <p:spPr>
          <a:xfrm>
            <a:off x="6721220" y="3768978"/>
            <a:ext cx="85915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Tip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721220" y="4199966"/>
            <a:ext cx="1383030" cy="1873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Oversized</a:t>
            </a:r>
            <a:r>
              <a:rPr sz="1050" spc="-9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 dirty="0">
              <a:latin typeface="Verdana"/>
              <a:cs typeface="Verdana"/>
            </a:endParaRPr>
          </a:p>
        </p:txBody>
      </p:sp>
      <p:pic>
        <p:nvPicPr>
          <p:cNvPr id="37" name="object 3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879590" y="3921886"/>
            <a:ext cx="1016088" cy="294131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826800" y="4500634"/>
            <a:ext cx="1052070" cy="349328"/>
          </a:xfrm>
          <a:prstGeom prst="rect">
            <a:avLst/>
          </a:prstGeom>
        </p:spPr>
      </p:pic>
      <p:sp>
        <p:nvSpPr>
          <p:cNvPr id="39" name="object 39"/>
          <p:cNvSpPr/>
          <p:nvPr/>
        </p:nvSpPr>
        <p:spPr>
          <a:xfrm>
            <a:off x="8610600" y="53340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610600" y="58674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8625459" y="5869940"/>
            <a:ext cx="2053589" cy="847027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87325" indent="-165100">
              <a:lnSpc>
                <a:spcPct val="100000"/>
              </a:lnSpc>
              <a:spcBef>
                <a:spcPts val="465"/>
              </a:spcBef>
              <a:buFont typeface="Tahoma"/>
              <a:buChar char="►"/>
              <a:tabLst>
                <a:tab pos="187325" algn="l"/>
              </a:tabLst>
            </a:pPr>
            <a:r>
              <a:rPr lang="cs-CZ" sz="1050" spc="-20" dirty="0">
                <a:latin typeface="Verdana"/>
                <a:cs typeface="Verdana"/>
              </a:rPr>
              <a:t>Snadný carving</a:t>
            </a:r>
          </a:p>
          <a:p>
            <a:pPr marL="187325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87325" algn="l"/>
              </a:tabLst>
            </a:pPr>
            <a:r>
              <a:rPr sz="1050" spc="-10" dirty="0" err="1">
                <a:latin typeface="Verdana"/>
                <a:cs typeface="Verdana"/>
              </a:rPr>
              <a:t>Stabili</a:t>
            </a:r>
            <a:r>
              <a:rPr lang="cs-CZ" sz="1050" spc="-10" dirty="0">
                <a:latin typeface="Verdana"/>
                <a:cs typeface="Verdana"/>
              </a:rPr>
              <a:t>ta</a:t>
            </a:r>
            <a:r>
              <a:rPr sz="1050" spc="-30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a</a:t>
            </a:r>
            <a:r>
              <a:rPr sz="1050" spc="-45" dirty="0">
                <a:latin typeface="Verdana"/>
                <a:cs typeface="Verdana"/>
              </a:rPr>
              <a:t> </a:t>
            </a:r>
            <a:r>
              <a:rPr lang="cs-CZ" sz="1050" spc="-10" dirty="0">
                <a:latin typeface="Verdana"/>
                <a:cs typeface="Verdana"/>
              </a:rPr>
              <a:t>k</a:t>
            </a:r>
            <a:r>
              <a:rPr sz="1050" spc="-10" dirty="0" err="1">
                <a:latin typeface="Verdana"/>
                <a:cs typeface="Verdana"/>
              </a:rPr>
              <a:t>ontrol</a:t>
            </a:r>
            <a:r>
              <a:rPr lang="cs-CZ" sz="1050" spc="-10" dirty="0">
                <a:latin typeface="Verdana"/>
                <a:cs typeface="Verdana"/>
              </a:rPr>
              <a:t>a</a:t>
            </a:r>
          </a:p>
          <a:p>
            <a:pPr marL="187325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87325" algn="l"/>
              </a:tabLst>
            </a:pPr>
            <a:r>
              <a:rPr lang="cs-CZ" sz="1050" spc="-10" dirty="0">
                <a:latin typeface="Verdana"/>
                <a:cs typeface="Verdana"/>
              </a:rPr>
              <a:t>Intuitivní ovládání 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610600" y="5334000"/>
            <a:ext cx="1860550" cy="45402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535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lang="cs-CZ" sz="1050" dirty="0">
                <a:latin typeface="Verdana"/>
                <a:cs typeface="Verdana"/>
              </a:rPr>
              <a:t>Dobří a  pokročilí lyžaři </a:t>
            </a:r>
            <a:endParaRPr sz="1050" dirty="0">
              <a:latin typeface="Verdana"/>
              <a:cs typeface="Verdana"/>
            </a:endParaRPr>
          </a:p>
        </p:txBody>
      </p:sp>
      <p:pic>
        <p:nvPicPr>
          <p:cNvPr id="44" name="object 44" descr="Une image contenant musique, tuyau  Le contenu généré par l’IA peut être incorrect.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474211" y="517220"/>
            <a:ext cx="962685" cy="6164453"/>
          </a:xfrm>
          <a:prstGeom prst="rect">
            <a:avLst/>
          </a:prstGeom>
        </p:spPr>
      </p:pic>
      <p:sp>
        <p:nvSpPr>
          <p:cNvPr id="45" name="object 45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11777218" y="187528"/>
            <a:ext cx="396240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55" dirty="0">
                <a:solidFill>
                  <a:srgbClr val="FCFBFF"/>
                </a:solidFill>
                <a:latin typeface="Tahoma"/>
                <a:cs typeface="Tahoma"/>
              </a:rPr>
              <a:t>NEW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124958" y="6230847"/>
            <a:ext cx="2531110" cy="17056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1050" dirty="0">
                <a:latin typeface="Tahoma"/>
                <a:cs typeface="Tahoma"/>
              </a:rPr>
              <a:t>►</a:t>
            </a:r>
            <a:r>
              <a:rPr sz="1050" spc="-15" dirty="0">
                <a:latin typeface="Tahoma"/>
                <a:cs typeface="Tahoma"/>
              </a:rPr>
              <a:t> </a:t>
            </a:r>
            <a:r>
              <a:rPr lang="pl-PL" sz="1050" dirty="0">
                <a:latin typeface="Verdana"/>
                <a:cs typeface="Verdana"/>
              </a:rPr>
              <a:t>Výroba i zdroje materiálů z Evropy  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50" name="TextovéPole 49">
            <a:extLst>
              <a:ext uri="{FF2B5EF4-FFF2-40B4-BE49-F238E27FC236}">
                <a16:creationId xmlns:a16="http://schemas.microsoft.com/office/drawing/2014/main" id="{6157AEB5-6E07-A5BC-7D18-7B84611F9F8A}"/>
              </a:ext>
            </a:extLst>
          </p:cNvPr>
          <p:cNvSpPr txBox="1"/>
          <p:nvPr/>
        </p:nvSpPr>
        <p:spPr>
          <a:xfrm>
            <a:off x="8545613" y="1305342"/>
            <a:ext cx="3265387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Posuňte své carvingové schopnosti na vyšší úroveň a zažijte naprostou kontrolu. Lyže Rossignol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Signature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Strato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přinášejí nový rozměr vysokovýkonného carvingu díky propracovanému prémiovému designu.</a:t>
            </a:r>
          </a:p>
          <a:p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Jsou určeny pro pokročilé lyžaře a nabízí vyváženou kombinaci přesnosti a všestrannosti pro ty, kteří chtějí v každém oblouku dosáhnout maximálního výkonu. Konstrukce kombinuje rocker na špičce, agresivní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Oversized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sidecut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a  s dřevěným jádrem z Topolu PFEC doplněným o vyztužující vrstvu CAM +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Central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titanal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vrstvou ve  středu lyže a svislými bočními stěnami po celé délce, což umožňuje snadný a vysoce výkonný carving.</a:t>
            </a:r>
          </a:p>
          <a:p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Série SIGNATURE, vytvořená pro lyžaře, kteří požadují více než jen výkon – kteří hledají emoce v každém oblouku – představuje spojení tradice s inovací.</a:t>
            </a:r>
          </a:p>
        </p:txBody>
      </p:sp>
      <p:sp>
        <p:nvSpPr>
          <p:cNvPr id="52" name="TextovéPole 51">
            <a:extLst>
              <a:ext uri="{FF2B5EF4-FFF2-40B4-BE49-F238E27FC236}">
                <a16:creationId xmlns:a16="http://schemas.microsoft.com/office/drawing/2014/main" id="{66C37E18-927B-CCF1-372C-98D77B8659A5}"/>
              </a:ext>
            </a:extLst>
          </p:cNvPr>
          <p:cNvSpPr txBox="1"/>
          <p:nvPr/>
        </p:nvSpPr>
        <p:spPr>
          <a:xfrm>
            <a:off x="0" y="4343400"/>
            <a:ext cx="3429000" cy="2559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cs-CZ" sz="1000" kern="0" spc="-5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Kolekce SIGNATURE ztělesňuje podstatu elegance na sněhu – je to rafinovaný projev řemeslného umění pro ty, kteří vnímají lyžování jako umění. Je to více než jen vybavení, je to symbol vkusu, preciznosti a exkluzivity. Každá křivka, každý detail je navržen tak, aby nabídl jedinečný zážitek: svobodu, vzrušení z ovládání, krásu dokonalé rovnováhy. Vytvořena pro lyžaře, kteří požadují více než jen výkon – kteří hledají emoce v každém oblouku – SIGNATURE jsou lyže, kde se tradice setkává s inovací. Inspirováno minulostí – navrženo pro současnost. S kolekcí SIGNATURE se lyžování stává osobním vyjádřením. Každý sjezd se stává nezapomenutelným.</a:t>
            </a:r>
            <a:endParaRPr lang="cs-CZ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721220" y="3768978"/>
            <a:ext cx="85915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Tip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21220" y="4199966"/>
            <a:ext cx="1383030" cy="1873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Oversized</a:t>
            </a:r>
            <a:r>
              <a:rPr sz="1050" spc="-9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 dirty="0">
              <a:latin typeface="Verdana"/>
              <a:cs typeface="Verdana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5110607" y="1344522"/>
          <a:ext cx="2926715" cy="11182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267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5420">
                <a:tc>
                  <a:txBody>
                    <a:bodyPr/>
                    <a:lstStyle/>
                    <a:p>
                      <a:pPr>
                        <a:lnSpc>
                          <a:spcPts val="1230"/>
                        </a:lnSpc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KONECT</a:t>
                      </a:r>
                      <a:r>
                        <a:rPr sz="1050" spc="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0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050" spc="-114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150</a:t>
                      </a:r>
                      <a:r>
                        <a:rPr sz="1050" spc="-100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75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0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157</a:t>
                      </a:r>
                      <a:r>
                        <a:rPr sz="1050" spc="-100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95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164</a:t>
                      </a:r>
                      <a:r>
                        <a:rPr sz="1050" spc="-110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75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15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171</a:t>
                      </a:r>
                      <a:r>
                        <a:rPr sz="1050" spc="-114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179</a:t>
                      </a:r>
                      <a:r>
                        <a:rPr sz="1050" spc="-120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35" dirty="0">
                          <a:solidFill>
                            <a:srgbClr val="292729"/>
                          </a:solidFill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841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70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127-</a:t>
                      </a:r>
                      <a:r>
                        <a:rPr sz="1050" spc="-70" dirty="0">
                          <a:latin typeface="Verdana"/>
                          <a:cs typeface="Verdana"/>
                        </a:rPr>
                        <a:t>75-</a:t>
                      </a:r>
                      <a:r>
                        <a:rPr sz="1050" spc="-320" dirty="0">
                          <a:latin typeface="Verdana"/>
                          <a:cs typeface="Verdana"/>
                        </a:rPr>
                        <a:t>111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841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70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1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80" dirty="0">
                          <a:latin typeface="Verdana"/>
                          <a:cs typeface="Verdana"/>
                        </a:rPr>
                        <a:t>12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(164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841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17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0" dirty="0">
                          <a:latin typeface="Verdana"/>
                          <a:cs typeface="Verdana"/>
                        </a:rPr>
                        <a:t>3,2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(164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1841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234188" y="237870"/>
            <a:ext cx="146304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UNISEX</a:t>
            </a:r>
            <a:r>
              <a:rPr sz="1100" spc="-11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8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60" dirty="0">
                <a:solidFill>
                  <a:srgbClr val="7E7E7E"/>
                </a:solidFill>
                <a:latin typeface="Verdana"/>
                <a:cs typeface="Verdana"/>
              </a:rPr>
              <a:t>–</a:t>
            </a:r>
            <a:r>
              <a:rPr sz="1100" spc="-8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PISTE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234188" y="399110"/>
            <a:ext cx="244030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30505"/>
                </a:solidFill>
              </a:rPr>
              <a:t>S</a:t>
            </a:r>
            <a:r>
              <a:rPr sz="2400" spc="-165" dirty="0">
                <a:solidFill>
                  <a:srgbClr val="030505"/>
                </a:solidFill>
              </a:rPr>
              <a:t> </a:t>
            </a:r>
            <a:r>
              <a:rPr sz="2400" spc="-385" dirty="0">
                <a:solidFill>
                  <a:srgbClr val="030505"/>
                </a:solidFill>
              </a:rPr>
              <a:t>I</a:t>
            </a:r>
            <a:r>
              <a:rPr sz="2400" spc="-160" dirty="0">
                <a:solidFill>
                  <a:srgbClr val="030505"/>
                </a:solidFill>
              </a:rPr>
              <a:t> </a:t>
            </a:r>
            <a:r>
              <a:rPr sz="2400" spc="50" dirty="0">
                <a:solidFill>
                  <a:srgbClr val="030505"/>
                </a:solidFill>
              </a:rPr>
              <a:t>G</a:t>
            </a:r>
            <a:r>
              <a:rPr sz="2400" spc="-165" dirty="0">
                <a:solidFill>
                  <a:srgbClr val="030505"/>
                </a:solidFill>
              </a:rPr>
              <a:t> </a:t>
            </a:r>
            <a:r>
              <a:rPr sz="2400" spc="70" dirty="0">
                <a:solidFill>
                  <a:srgbClr val="030505"/>
                </a:solidFill>
              </a:rPr>
              <a:t>N</a:t>
            </a:r>
            <a:r>
              <a:rPr sz="2400" spc="-165" dirty="0">
                <a:solidFill>
                  <a:srgbClr val="030505"/>
                </a:solidFill>
              </a:rPr>
              <a:t> </a:t>
            </a:r>
            <a:r>
              <a:rPr sz="2400" spc="195" dirty="0">
                <a:solidFill>
                  <a:srgbClr val="030505"/>
                </a:solidFill>
              </a:rPr>
              <a:t>A</a:t>
            </a:r>
            <a:r>
              <a:rPr sz="2400" spc="-165" dirty="0">
                <a:solidFill>
                  <a:srgbClr val="030505"/>
                </a:solidFill>
              </a:rPr>
              <a:t> </a:t>
            </a:r>
            <a:r>
              <a:rPr sz="2400" dirty="0">
                <a:solidFill>
                  <a:srgbClr val="030505"/>
                </a:solidFill>
              </a:rPr>
              <a:t>T</a:t>
            </a:r>
            <a:r>
              <a:rPr sz="2400" spc="-160" dirty="0">
                <a:solidFill>
                  <a:srgbClr val="030505"/>
                </a:solidFill>
              </a:rPr>
              <a:t> </a:t>
            </a:r>
            <a:r>
              <a:rPr sz="2400" spc="105" dirty="0">
                <a:solidFill>
                  <a:srgbClr val="030505"/>
                </a:solidFill>
              </a:rPr>
              <a:t>U</a:t>
            </a:r>
            <a:r>
              <a:rPr sz="2400" spc="-160" dirty="0">
                <a:solidFill>
                  <a:srgbClr val="030505"/>
                </a:solidFill>
              </a:rPr>
              <a:t> </a:t>
            </a:r>
            <a:r>
              <a:rPr sz="2400" dirty="0">
                <a:solidFill>
                  <a:srgbClr val="030505"/>
                </a:solidFill>
              </a:rPr>
              <a:t>R</a:t>
            </a:r>
            <a:r>
              <a:rPr sz="2400" spc="-170" dirty="0">
                <a:solidFill>
                  <a:srgbClr val="030505"/>
                </a:solidFill>
              </a:rPr>
              <a:t> </a:t>
            </a:r>
            <a:r>
              <a:rPr sz="2400" spc="80" dirty="0">
                <a:solidFill>
                  <a:srgbClr val="030505"/>
                </a:solidFill>
              </a:rPr>
              <a:t>E</a:t>
            </a:r>
            <a:endParaRPr sz="2400"/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solidFill>
                  <a:srgbClr val="030505"/>
                </a:solidFill>
              </a:rPr>
              <a:t>R</a:t>
            </a:r>
            <a:r>
              <a:rPr sz="2400" spc="-165" dirty="0">
                <a:solidFill>
                  <a:srgbClr val="030505"/>
                </a:solidFill>
              </a:rPr>
              <a:t> </a:t>
            </a:r>
            <a:r>
              <a:rPr sz="2400" spc="165" dirty="0">
                <a:solidFill>
                  <a:srgbClr val="030505"/>
                </a:solidFill>
              </a:rPr>
              <a:t>O</a:t>
            </a:r>
            <a:r>
              <a:rPr sz="2400" spc="-155" dirty="0">
                <a:solidFill>
                  <a:srgbClr val="030505"/>
                </a:solidFill>
              </a:rPr>
              <a:t> </a:t>
            </a:r>
            <a:r>
              <a:rPr sz="2400" spc="80" dirty="0">
                <a:solidFill>
                  <a:srgbClr val="030505"/>
                </a:solidFill>
              </a:rPr>
              <a:t>C</a:t>
            </a:r>
            <a:endParaRPr sz="2400"/>
          </a:p>
        </p:txBody>
      </p:sp>
      <p:sp>
        <p:nvSpPr>
          <p:cNvPr id="7" name="object 7"/>
          <p:cNvSpPr txBox="1"/>
          <p:nvPr/>
        </p:nvSpPr>
        <p:spPr>
          <a:xfrm>
            <a:off x="234188" y="1137284"/>
            <a:ext cx="69913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RAPPX06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4188" y="1472564"/>
            <a:ext cx="1697355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100" spc="10" dirty="0">
                <a:latin typeface="Verdana"/>
                <a:cs typeface="Verdana"/>
              </a:rPr>
              <a:t>RRPPX06</a:t>
            </a:r>
            <a:r>
              <a:rPr sz="1100" spc="35" dirty="0">
                <a:latin typeface="Verdana"/>
                <a:cs typeface="Verdana"/>
              </a:rPr>
              <a:t> </a:t>
            </a:r>
            <a:r>
              <a:rPr sz="1100" spc="10" dirty="0">
                <a:latin typeface="Verdana"/>
                <a:cs typeface="Verdana"/>
              </a:rPr>
              <a:t>ROC</a:t>
            </a:r>
            <a:r>
              <a:rPr sz="1100" spc="3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KONECT </a:t>
            </a:r>
            <a:r>
              <a:rPr sz="1100" dirty="0">
                <a:latin typeface="Verdana"/>
                <a:cs typeface="Verdana"/>
              </a:rPr>
              <a:t>NX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spc="-200" dirty="0">
                <a:latin typeface="Verdana"/>
                <a:cs typeface="Verdana"/>
              </a:rPr>
              <a:t>12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lang="cs-CZ" sz="1100" b="1" spc="-80" dirty="0">
                <a:latin typeface="Tahoma"/>
                <a:cs typeface="Tahoma"/>
              </a:rPr>
              <a:t>18 990,- </a:t>
            </a:r>
            <a:endParaRPr sz="1100" dirty="0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53936" y="1992122"/>
            <a:ext cx="2412365" cy="86995"/>
            <a:chOff x="253936" y="1992122"/>
            <a:chExt cx="2412365" cy="86995"/>
          </a:xfrm>
        </p:grpSpPr>
        <p:sp>
          <p:nvSpPr>
            <p:cNvPr id="10" name="object 10"/>
            <p:cNvSpPr/>
            <p:nvPr/>
          </p:nvSpPr>
          <p:spPr>
            <a:xfrm>
              <a:off x="253936" y="1992122"/>
              <a:ext cx="2412365" cy="86995"/>
            </a:xfrm>
            <a:custGeom>
              <a:avLst/>
              <a:gdLst/>
              <a:ahLst/>
              <a:cxnLst/>
              <a:rect l="l" t="t" r="r" b="b"/>
              <a:pathLst>
                <a:path w="2412365" h="86994">
                  <a:moveTo>
                    <a:pt x="2368486" y="0"/>
                  </a:moveTo>
                  <a:lnTo>
                    <a:pt x="43535" y="0"/>
                  </a:lnTo>
                  <a:lnTo>
                    <a:pt x="26581" y="3428"/>
                  </a:lnTo>
                  <a:lnTo>
                    <a:pt x="12750" y="12700"/>
                  </a:lnTo>
                  <a:lnTo>
                    <a:pt x="3416" y="26542"/>
                  </a:lnTo>
                  <a:lnTo>
                    <a:pt x="0" y="43561"/>
                  </a:lnTo>
                  <a:lnTo>
                    <a:pt x="3416" y="60451"/>
                  </a:lnTo>
                  <a:lnTo>
                    <a:pt x="12750" y="74294"/>
                  </a:lnTo>
                  <a:lnTo>
                    <a:pt x="26581" y="83692"/>
                  </a:lnTo>
                  <a:lnTo>
                    <a:pt x="43535" y="86994"/>
                  </a:lnTo>
                  <a:lnTo>
                    <a:pt x="2368486" y="86994"/>
                  </a:lnTo>
                  <a:lnTo>
                    <a:pt x="2385504" y="83692"/>
                  </a:lnTo>
                  <a:lnTo>
                    <a:pt x="2399347" y="74294"/>
                  </a:lnTo>
                  <a:lnTo>
                    <a:pt x="2408618" y="60451"/>
                  </a:lnTo>
                  <a:lnTo>
                    <a:pt x="2412047" y="43561"/>
                  </a:lnTo>
                  <a:lnTo>
                    <a:pt x="2408618" y="26542"/>
                  </a:lnTo>
                  <a:lnTo>
                    <a:pt x="2399347" y="12700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70433" y="2004568"/>
              <a:ext cx="684530" cy="61594"/>
            </a:xfrm>
            <a:custGeom>
              <a:avLst/>
              <a:gdLst/>
              <a:ahLst/>
              <a:cxnLst/>
              <a:rect l="l" t="t" r="r" b="b"/>
              <a:pathLst>
                <a:path w="684530" h="61594">
                  <a:moveTo>
                    <a:pt x="660361" y="0"/>
                  </a:moveTo>
                  <a:lnTo>
                    <a:pt x="23583" y="0"/>
                  </a:lnTo>
                  <a:lnTo>
                    <a:pt x="14401" y="2412"/>
                  </a:lnTo>
                  <a:lnTo>
                    <a:pt x="6896" y="9017"/>
                  </a:lnTo>
                  <a:lnTo>
                    <a:pt x="1841" y="18796"/>
                  </a:lnTo>
                  <a:lnTo>
                    <a:pt x="0" y="30607"/>
                  </a:lnTo>
                  <a:lnTo>
                    <a:pt x="1841" y="42545"/>
                  </a:lnTo>
                  <a:lnTo>
                    <a:pt x="6896" y="52324"/>
                  </a:lnTo>
                  <a:lnTo>
                    <a:pt x="14401" y="58801"/>
                  </a:lnTo>
                  <a:lnTo>
                    <a:pt x="23583" y="61214"/>
                  </a:lnTo>
                  <a:lnTo>
                    <a:pt x="660361" y="61214"/>
                  </a:lnTo>
                  <a:lnTo>
                    <a:pt x="669544" y="58801"/>
                  </a:lnTo>
                  <a:lnTo>
                    <a:pt x="677049" y="52324"/>
                  </a:lnTo>
                  <a:lnTo>
                    <a:pt x="682104" y="42545"/>
                  </a:lnTo>
                  <a:lnTo>
                    <a:pt x="683958" y="30607"/>
                  </a:lnTo>
                  <a:lnTo>
                    <a:pt x="682104" y="18796"/>
                  </a:lnTo>
                  <a:lnTo>
                    <a:pt x="677049" y="9017"/>
                  </a:lnTo>
                  <a:lnTo>
                    <a:pt x="669544" y="2412"/>
                  </a:lnTo>
                  <a:lnTo>
                    <a:pt x="660361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253936" y="2262377"/>
            <a:ext cx="2412365" cy="87630"/>
            <a:chOff x="253936" y="2262377"/>
            <a:chExt cx="2412365" cy="87630"/>
          </a:xfrm>
        </p:grpSpPr>
        <p:sp>
          <p:nvSpPr>
            <p:cNvPr id="13" name="object 13"/>
            <p:cNvSpPr/>
            <p:nvPr/>
          </p:nvSpPr>
          <p:spPr>
            <a:xfrm>
              <a:off x="253936" y="2262377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81" y="3429"/>
                  </a:lnTo>
                  <a:lnTo>
                    <a:pt x="12750" y="12826"/>
                  </a:lnTo>
                  <a:lnTo>
                    <a:pt x="3416" y="26670"/>
                  </a:lnTo>
                  <a:lnTo>
                    <a:pt x="0" y="43561"/>
                  </a:lnTo>
                  <a:lnTo>
                    <a:pt x="3416" y="60579"/>
                  </a:lnTo>
                  <a:lnTo>
                    <a:pt x="12750" y="74422"/>
                  </a:lnTo>
                  <a:lnTo>
                    <a:pt x="26581" y="83693"/>
                  </a:lnTo>
                  <a:lnTo>
                    <a:pt x="43535" y="87122"/>
                  </a:lnTo>
                  <a:lnTo>
                    <a:pt x="2368486" y="87122"/>
                  </a:lnTo>
                  <a:lnTo>
                    <a:pt x="2385504" y="83693"/>
                  </a:lnTo>
                  <a:lnTo>
                    <a:pt x="2399347" y="74422"/>
                  </a:lnTo>
                  <a:lnTo>
                    <a:pt x="2408618" y="60579"/>
                  </a:lnTo>
                  <a:lnTo>
                    <a:pt x="2412047" y="43561"/>
                  </a:lnTo>
                  <a:lnTo>
                    <a:pt x="2408618" y="26670"/>
                  </a:lnTo>
                  <a:lnTo>
                    <a:pt x="2399347" y="12826"/>
                  </a:lnTo>
                  <a:lnTo>
                    <a:pt x="2385504" y="3429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53439" y="2288412"/>
              <a:ext cx="684530" cy="61594"/>
            </a:xfrm>
            <a:custGeom>
              <a:avLst/>
              <a:gdLst/>
              <a:ahLst/>
              <a:cxnLst/>
              <a:rect l="l" t="t" r="r" b="b"/>
              <a:pathLst>
                <a:path w="684530" h="61594">
                  <a:moveTo>
                    <a:pt x="660349" y="0"/>
                  </a:moveTo>
                  <a:lnTo>
                    <a:pt x="23583" y="0"/>
                  </a:lnTo>
                  <a:lnTo>
                    <a:pt x="14401" y="2412"/>
                  </a:lnTo>
                  <a:lnTo>
                    <a:pt x="6896" y="9016"/>
                  </a:lnTo>
                  <a:lnTo>
                    <a:pt x="1841" y="18796"/>
                  </a:lnTo>
                  <a:lnTo>
                    <a:pt x="0" y="30607"/>
                  </a:lnTo>
                  <a:lnTo>
                    <a:pt x="1841" y="42545"/>
                  </a:lnTo>
                  <a:lnTo>
                    <a:pt x="6896" y="52324"/>
                  </a:lnTo>
                  <a:lnTo>
                    <a:pt x="14401" y="58800"/>
                  </a:lnTo>
                  <a:lnTo>
                    <a:pt x="23583" y="61213"/>
                  </a:lnTo>
                  <a:lnTo>
                    <a:pt x="660349" y="61213"/>
                  </a:lnTo>
                  <a:lnTo>
                    <a:pt x="669493" y="58800"/>
                  </a:lnTo>
                  <a:lnTo>
                    <a:pt x="676986" y="52324"/>
                  </a:lnTo>
                  <a:lnTo>
                    <a:pt x="682066" y="42545"/>
                  </a:lnTo>
                  <a:lnTo>
                    <a:pt x="683971" y="30607"/>
                  </a:lnTo>
                  <a:lnTo>
                    <a:pt x="682066" y="18796"/>
                  </a:lnTo>
                  <a:lnTo>
                    <a:pt x="676986" y="9016"/>
                  </a:lnTo>
                  <a:lnTo>
                    <a:pt x="669493" y="2412"/>
                  </a:lnTo>
                  <a:lnTo>
                    <a:pt x="660349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180287" y="2086102"/>
            <a:ext cx="5588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75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89305" y="2087371"/>
            <a:ext cx="24574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102866" y="2087626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13105" y="2357120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217777" y="2357120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074926" y="2357120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96342" y="2742310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17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object 22" descr="Une image contenant jouet, vaisseau spatial, avion  Le contenu généré par l’IA peut être incorrect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7286" y="3494443"/>
            <a:ext cx="2306319" cy="963891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197612" y="2786887"/>
            <a:ext cx="151193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V Á Z Á N Í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000" spc="-10" dirty="0">
                <a:latin typeface="Verdana"/>
                <a:cs typeface="Verdana"/>
              </a:rPr>
              <a:t>FCKCN02</a:t>
            </a:r>
            <a:endParaRPr sz="1000" dirty="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</a:pPr>
            <a:r>
              <a:rPr sz="1000" dirty="0">
                <a:latin typeface="Verdana"/>
                <a:cs typeface="Verdana"/>
              </a:rPr>
              <a:t>NX</a:t>
            </a:r>
            <a:r>
              <a:rPr sz="1000" spc="-55" dirty="0">
                <a:latin typeface="Verdana"/>
                <a:cs typeface="Verdana"/>
              </a:rPr>
              <a:t> </a:t>
            </a:r>
            <a:r>
              <a:rPr sz="1000" spc="-185" dirty="0">
                <a:latin typeface="Verdana"/>
                <a:cs typeface="Verdana"/>
              </a:rPr>
              <a:t>12</a:t>
            </a:r>
            <a:r>
              <a:rPr sz="1000" spc="-60" dirty="0">
                <a:latin typeface="Verdana"/>
                <a:cs typeface="Verdana"/>
              </a:rPr>
              <a:t> </a:t>
            </a:r>
            <a:r>
              <a:rPr sz="1000" dirty="0">
                <a:latin typeface="Verdana"/>
                <a:cs typeface="Verdana"/>
              </a:rPr>
              <a:t>KONECT</a:t>
            </a:r>
            <a:r>
              <a:rPr sz="1000" spc="-40" dirty="0">
                <a:latin typeface="Verdana"/>
                <a:cs typeface="Verdana"/>
              </a:rPr>
              <a:t> </a:t>
            </a:r>
            <a:r>
              <a:rPr sz="1000" spc="50" dirty="0">
                <a:latin typeface="Verdana"/>
                <a:cs typeface="Verdana"/>
              </a:rPr>
              <a:t>GW</a:t>
            </a:r>
            <a:r>
              <a:rPr sz="1000" spc="-50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B80 </a:t>
            </a:r>
            <a:r>
              <a:rPr sz="1000" dirty="0">
                <a:latin typeface="Verdana"/>
                <a:cs typeface="Verdana"/>
              </a:rPr>
              <a:t>BLACK</a:t>
            </a:r>
            <a:r>
              <a:rPr sz="1000" spc="50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CHROME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117210" y="5013578"/>
            <a:ext cx="2817495" cy="10795"/>
          </a:xfrm>
          <a:custGeom>
            <a:avLst/>
            <a:gdLst/>
            <a:ahLst/>
            <a:cxnLst/>
            <a:rect l="l" t="t" r="r" b="b"/>
            <a:pathLst>
              <a:path w="2817495" h="10795">
                <a:moveTo>
                  <a:pt x="0" y="0"/>
                </a:moveTo>
                <a:lnTo>
                  <a:pt x="2816987" y="10668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5124958" y="4975007"/>
            <a:ext cx="3057816" cy="1272784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625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70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05" dirty="0">
                <a:latin typeface="Verdana"/>
                <a:cs typeface="Verdana"/>
              </a:rPr>
              <a:t>30%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20%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Jádro z topolu s </a:t>
            </a: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PEFC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Certifikovaná "zelená energie" při výrobě</a:t>
            </a: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pl-PL" sz="1050" dirty="0">
                <a:latin typeface="Verdana"/>
                <a:cs typeface="Verdana"/>
              </a:rPr>
              <a:t>Výroba i zdroje materiálů z Evropy  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8720835" y="107797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8723503" y="1103122"/>
            <a:ext cx="227711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123307" y="2464942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5116448" y="2484881"/>
            <a:ext cx="146431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dirty="0">
                <a:latin typeface="Tahoma"/>
                <a:cs typeface="Tahoma"/>
              </a:rPr>
              <a:t>T E C H N O L O G I E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123307" y="3512311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5125592" y="3453126"/>
            <a:ext cx="1482725" cy="1270635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  <a:p>
            <a:pPr marL="187325" marR="443865" indent="-165735">
              <a:lnSpc>
                <a:spcPct val="120000"/>
              </a:lnSpc>
              <a:spcBef>
                <a:spcPts val="420"/>
              </a:spcBef>
              <a:buFont typeface="Times New Roman"/>
              <a:buChar char="►"/>
              <a:tabLst>
                <a:tab pos="196850" algn="l"/>
              </a:tabLst>
            </a:pPr>
            <a:r>
              <a:rPr sz="1050" dirty="0">
                <a:latin typeface="Verdana"/>
                <a:cs typeface="Verdana"/>
              </a:rPr>
              <a:t>Poplar</a:t>
            </a:r>
            <a:r>
              <a:rPr sz="1050" spc="65" dirty="0">
                <a:latin typeface="Verdana"/>
                <a:cs typeface="Verdana"/>
              </a:rPr>
              <a:t> </a:t>
            </a:r>
            <a:r>
              <a:rPr sz="1050" spc="35" dirty="0">
                <a:latin typeface="Verdana"/>
                <a:cs typeface="Verdana"/>
              </a:rPr>
              <a:t>PEFC 	</a:t>
            </a:r>
            <a:r>
              <a:rPr sz="1050" spc="-10" dirty="0">
                <a:latin typeface="Verdana"/>
                <a:cs typeface="Verdana"/>
              </a:rPr>
              <a:t>Woodcore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87325" algn="l"/>
              </a:tabLst>
            </a:pPr>
            <a:r>
              <a:rPr sz="1050" spc="30" dirty="0">
                <a:latin typeface="Verdana"/>
                <a:cs typeface="Verdana"/>
              </a:rPr>
              <a:t>CAM</a:t>
            </a:r>
            <a:endParaRPr sz="1050" dirty="0">
              <a:latin typeface="Verdana"/>
              <a:cs typeface="Verdana"/>
            </a:endParaRPr>
          </a:p>
          <a:p>
            <a:pPr marL="187325" marR="214629" indent="-165735">
              <a:lnSpc>
                <a:spcPct val="120000"/>
              </a:lnSpc>
              <a:spcBef>
                <a:spcPts val="5"/>
              </a:spcBef>
              <a:buFont typeface="Times New Roman"/>
              <a:buChar char="►"/>
              <a:tabLst>
                <a:tab pos="196850" algn="l"/>
              </a:tabLst>
            </a:pPr>
            <a:r>
              <a:rPr sz="1050" dirty="0">
                <a:latin typeface="Verdana"/>
                <a:cs typeface="Verdana"/>
              </a:rPr>
              <a:t>Rectangular</a:t>
            </a:r>
            <a:r>
              <a:rPr sz="1050" spc="10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full 	</a:t>
            </a:r>
            <a:r>
              <a:rPr sz="1050" spc="-10" dirty="0">
                <a:latin typeface="Verdana"/>
                <a:cs typeface="Verdana"/>
              </a:rPr>
              <a:t>sidewall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096383" y="1113536"/>
            <a:ext cx="274574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dirty="0">
                <a:latin typeface="Tahoma"/>
                <a:cs typeface="Tahoma"/>
              </a:rPr>
              <a:t>T E C H N I C K É   S P E C I F I K A C E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5093715" y="108585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5120385" y="2725673"/>
            <a:ext cx="93599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7800" indent="-165100">
              <a:lnSpc>
                <a:spcPct val="100000"/>
              </a:lnSpc>
              <a:spcBef>
                <a:spcPts val="105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40" dirty="0">
                <a:latin typeface="Verdana"/>
                <a:cs typeface="Verdana"/>
              </a:rPr>
              <a:t>V-</a:t>
            </a:r>
            <a:r>
              <a:rPr sz="1050" spc="-10" dirty="0">
                <a:latin typeface="Verdana"/>
                <a:cs typeface="Verdana"/>
              </a:rPr>
              <a:t>PROFILE</a:t>
            </a:r>
            <a:endParaRPr sz="1050">
              <a:latin typeface="Verdana"/>
              <a:cs typeface="Verdana"/>
            </a:endParaRPr>
          </a:p>
        </p:txBody>
      </p:sp>
      <p:pic>
        <p:nvPicPr>
          <p:cNvPr id="35" name="object 35" descr="Une image contenant livre, conception, fournitures de bureau  Description générée automatiquement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71156" y="2758351"/>
            <a:ext cx="1211618" cy="757262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79590" y="3921886"/>
            <a:ext cx="1016088" cy="294131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26800" y="4500634"/>
            <a:ext cx="1052070" cy="349328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81926" y="5022938"/>
            <a:ext cx="688390" cy="509181"/>
          </a:xfrm>
          <a:prstGeom prst="rect">
            <a:avLst/>
          </a:prstGeom>
        </p:spPr>
      </p:pic>
      <p:sp>
        <p:nvSpPr>
          <p:cNvPr id="39" name="object 39"/>
          <p:cNvSpPr/>
          <p:nvPr/>
        </p:nvSpPr>
        <p:spPr>
          <a:xfrm>
            <a:off x="8788145" y="55626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8779891" y="5565140"/>
            <a:ext cx="2053589" cy="847027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87325" indent="-165100">
              <a:lnSpc>
                <a:spcPct val="100000"/>
              </a:lnSpc>
              <a:spcBef>
                <a:spcPts val="465"/>
              </a:spcBef>
              <a:buFont typeface="Tahoma"/>
              <a:buChar char="►"/>
              <a:tabLst>
                <a:tab pos="187325" algn="l"/>
              </a:tabLst>
            </a:pPr>
            <a:r>
              <a:rPr lang="cs-CZ" sz="1050" dirty="0">
                <a:latin typeface="Verdana"/>
                <a:cs typeface="Verdana"/>
              </a:rPr>
              <a:t>Jistota v </a:t>
            </a:r>
            <a:r>
              <a:rPr lang="cs-CZ" sz="1050" dirty="0" err="1">
                <a:latin typeface="Verdana"/>
                <a:cs typeface="Verdana"/>
              </a:rPr>
              <a:t>carv</a:t>
            </a:r>
            <a:r>
              <a:rPr lang="cs-CZ" sz="1050" dirty="0">
                <a:latin typeface="Verdana"/>
                <a:cs typeface="Verdana"/>
              </a:rPr>
              <a:t> . obloucích</a:t>
            </a:r>
          </a:p>
          <a:p>
            <a:pPr marL="187325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87325" algn="l"/>
              </a:tabLst>
            </a:pPr>
            <a:r>
              <a:rPr sz="1050" spc="-10" dirty="0" err="1">
                <a:latin typeface="Verdana"/>
                <a:cs typeface="Verdana"/>
              </a:rPr>
              <a:t>Stabilit</a:t>
            </a:r>
            <a:r>
              <a:rPr lang="cs-CZ" sz="1050" spc="-10" dirty="0">
                <a:latin typeface="Verdana"/>
                <a:cs typeface="Verdana"/>
              </a:rPr>
              <a:t>a </a:t>
            </a:r>
            <a:r>
              <a:rPr sz="1050" dirty="0">
                <a:latin typeface="Verdana"/>
                <a:cs typeface="Verdana"/>
              </a:rPr>
              <a:t>a</a:t>
            </a:r>
            <a:r>
              <a:rPr sz="1050" spc="-45" dirty="0">
                <a:latin typeface="Verdana"/>
                <a:cs typeface="Verdana"/>
              </a:rPr>
              <a:t> </a:t>
            </a:r>
            <a:r>
              <a:rPr lang="cs-CZ" sz="1050" spc="-10" dirty="0">
                <a:latin typeface="Verdana"/>
                <a:cs typeface="Verdana"/>
              </a:rPr>
              <a:t>k</a:t>
            </a:r>
            <a:r>
              <a:rPr sz="1050" spc="-10" dirty="0" err="1">
                <a:latin typeface="Verdana"/>
                <a:cs typeface="Verdana"/>
              </a:rPr>
              <a:t>ontrol</a:t>
            </a:r>
            <a:r>
              <a:rPr lang="cs-CZ" sz="1050" spc="-10" dirty="0">
                <a:latin typeface="Verdana"/>
                <a:cs typeface="Verdana"/>
              </a:rPr>
              <a:t>a</a:t>
            </a:r>
            <a:endParaRPr sz="1050" dirty="0">
              <a:latin typeface="Verdana"/>
              <a:cs typeface="Verdana"/>
            </a:endParaRPr>
          </a:p>
          <a:p>
            <a:pPr marL="187325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87325" algn="l"/>
              </a:tabLst>
            </a:pPr>
            <a:r>
              <a:rPr sz="1050" spc="-10" dirty="0" err="1">
                <a:latin typeface="Verdana"/>
                <a:cs typeface="Verdana"/>
              </a:rPr>
              <a:t>Intuitiv</a:t>
            </a:r>
            <a:r>
              <a:rPr lang="cs-CZ" sz="1050" spc="-10" dirty="0">
                <a:latin typeface="Verdana"/>
                <a:cs typeface="Verdana"/>
              </a:rPr>
              <a:t>ní ovládání 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8763127" y="50292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8764269" y="5032375"/>
            <a:ext cx="1860550" cy="45402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535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lang="cs-CZ" sz="1050" dirty="0">
                <a:latin typeface="Verdana"/>
                <a:cs typeface="Verdana"/>
              </a:rPr>
              <a:t>Středně pokročilí lyžaři</a:t>
            </a:r>
          </a:p>
        </p:txBody>
      </p:sp>
      <p:pic>
        <p:nvPicPr>
          <p:cNvPr id="45" name="object 45" descr="Une image contenant mode  Le contenu généré par l’IA peut être incorrect.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631438" y="517220"/>
            <a:ext cx="962685" cy="6164453"/>
          </a:xfrm>
          <a:prstGeom prst="rect">
            <a:avLst/>
          </a:prstGeom>
        </p:spPr>
      </p:pic>
      <p:sp>
        <p:nvSpPr>
          <p:cNvPr id="46" name="object 46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11777218" y="187528"/>
            <a:ext cx="396240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55" dirty="0">
                <a:solidFill>
                  <a:srgbClr val="FCFBFF"/>
                </a:solidFill>
                <a:latin typeface="Tahoma"/>
                <a:cs typeface="Tahoma"/>
              </a:rPr>
              <a:t>NEW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50" name="TextovéPole 49">
            <a:extLst>
              <a:ext uri="{FF2B5EF4-FFF2-40B4-BE49-F238E27FC236}">
                <a16:creationId xmlns:a16="http://schemas.microsoft.com/office/drawing/2014/main" id="{8147C49B-4C5C-5CF9-357A-469A1A80BE09}"/>
              </a:ext>
            </a:extLst>
          </p:cNvPr>
          <p:cNvSpPr txBox="1"/>
          <p:nvPr/>
        </p:nvSpPr>
        <p:spPr>
          <a:xfrm>
            <a:off x="8720835" y="1371600"/>
            <a:ext cx="2817496" cy="3000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Lyže Rossignol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Signature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Roc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přinášejí nový rozměr dostupného carvingu díky propracovanému designu nejvyšší kvality. Jsou určeny pro středně pokročilé lyžaře, kteří chtějí posunout své carvingové zážitky na vyšší úroveň, a nabízejí dokonalou rovnováhu mezi citlivostí a kontrolou. Konstrukce lyží kombinuje rocker na špičce,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Oversized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sidecut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a svislé boční stěny po celé délce s dřevěným jádrem z topolu PFEC s  vrstvou CAM, což zajišťuje plynulé a jisté oblouky. Série SIGNATURE, vytvořená pro lyžaře, kteří požadují více než jen výkon – kteří hledají emoce v každém oblouku pak představuje spojení tradice s inovací.</a:t>
            </a:r>
          </a:p>
        </p:txBody>
      </p:sp>
      <p:sp>
        <p:nvSpPr>
          <p:cNvPr id="43" name="TextovéPole 42">
            <a:extLst>
              <a:ext uri="{FF2B5EF4-FFF2-40B4-BE49-F238E27FC236}">
                <a16:creationId xmlns:a16="http://schemas.microsoft.com/office/drawing/2014/main" id="{8188B3CB-73F7-E531-82A9-B1A2AF24D47D}"/>
              </a:ext>
            </a:extLst>
          </p:cNvPr>
          <p:cNvSpPr txBox="1"/>
          <p:nvPr/>
        </p:nvSpPr>
        <p:spPr>
          <a:xfrm>
            <a:off x="0" y="4343400"/>
            <a:ext cx="3429000" cy="2559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cs-CZ" sz="1000" kern="0" spc="-5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Verdana" panose="020B0604030504040204" pitchFamily="34" charset="0"/>
              </a:rPr>
              <a:t>Kolekce SIGNATURE ztělesňuje podstatu elegance na sněhu – je to rafinovaný projev řemeslného umění pro ty, kteří vnímají lyžování jako umění. Je to více než jen vybavení, je to symbol vkusu, preciznosti a exkluzivity. Každá křivka, každý detail je navržen tak, aby nabídl jedinečný zážitek: svobodu, vzrušení z ovládání, krásu dokonalé rovnováhy. Vytvořena pro lyžaře, kteří požadují více než jen výkon – kteří hledají emoce v každém oblouku – SIGNATURE jsou lyže, kde se tradice setkává s inovací. Inspirováno minulostí – navrženo pro současnost. S kolekcí SIGNATURE se lyžování stává osobním vyjádřením. Každý sjezd se stává nezapomenutelným.</a:t>
            </a:r>
            <a:endParaRPr lang="cs-CZ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192000" y="68580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282C3E">
                <a:alpha val="4745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4374641" y="2577160"/>
            <a:ext cx="6762115" cy="12871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403600" algn="l"/>
              </a:tabLst>
            </a:pPr>
            <a:r>
              <a:rPr dirty="0"/>
              <a:t>S</a:t>
            </a:r>
            <a:r>
              <a:rPr spc="-225" dirty="0"/>
              <a:t> </a:t>
            </a:r>
            <a:r>
              <a:rPr spc="220" dirty="0"/>
              <a:t>U</a:t>
            </a:r>
            <a:r>
              <a:rPr spc="-220" dirty="0"/>
              <a:t> </a:t>
            </a:r>
            <a:r>
              <a:rPr spc="360" dirty="0"/>
              <a:t>P</a:t>
            </a:r>
            <a:r>
              <a:rPr spc="-225" dirty="0"/>
              <a:t> </a:t>
            </a:r>
            <a:r>
              <a:rPr spc="275" dirty="0"/>
              <a:t>E</a:t>
            </a:r>
            <a:r>
              <a:rPr spc="-215" dirty="0"/>
              <a:t> </a:t>
            </a:r>
            <a:r>
              <a:rPr spc="-50" dirty="0"/>
              <a:t>R</a:t>
            </a:r>
            <a:r>
              <a:rPr dirty="0"/>
              <a:t>	</a:t>
            </a:r>
            <a:r>
              <a:rPr spc="335" dirty="0"/>
              <a:t>V</a:t>
            </a:r>
            <a:r>
              <a:rPr spc="-220" dirty="0"/>
              <a:t> </a:t>
            </a:r>
            <a:r>
              <a:rPr spc="-775" dirty="0"/>
              <a:t>I</a:t>
            </a:r>
            <a:r>
              <a:rPr spc="-210" dirty="0"/>
              <a:t> </a:t>
            </a:r>
            <a:r>
              <a:rPr dirty="0"/>
              <a:t>R</a:t>
            </a:r>
            <a:r>
              <a:rPr spc="-204" dirty="0"/>
              <a:t> </a:t>
            </a:r>
            <a:r>
              <a:rPr spc="375" dirty="0"/>
              <a:t>A</a:t>
            </a:r>
            <a:r>
              <a:rPr spc="-220" dirty="0"/>
              <a:t> </a:t>
            </a:r>
            <a:r>
              <a:rPr spc="110" dirty="0"/>
              <a:t>G</a:t>
            </a:r>
            <a:r>
              <a:rPr spc="-204" dirty="0"/>
              <a:t> </a:t>
            </a:r>
            <a:r>
              <a:rPr spc="225" dirty="0"/>
              <a:t>E</a:t>
            </a:r>
          </a:p>
          <a:p>
            <a:pPr marL="12700">
              <a:lnSpc>
                <a:spcPct val="100000"/>
              </a:lnSpc>
              <a:spcBef>
                <a:spcPts val="85"/>
              </a:spcBef>
              <a:tabLst>
                <a:tab pos="4227830" algn="l"/>
              </a:tabLst>
            </a:pPr>
            <a:r>
              <a:rPr sz="3200" b="0" dirty="0">
                <a:latin typeface="Verdana"/>
                <a:cs typeface="Verdana"/>
              </a:rPr>
              <a:t>S</a:t>
            </a:r>
            <a:r>
              <a:rPr sz="3200" b="0" spc="-15" dirty="0">
                <a:latin typeface="Verdana"/>
                <a:cs typeface="Verdana"/>
              </a:rPr>
              <a:t> </a:t>
            </a:r>
            <a:r>
              <a:rPr sz="3200" b="0" spc="365" dirty="0">
                <a:latin typeface="Verdana"/>
                <a:cs typeface="Verdana"/>
              </a:rPr>
              <a:t>P</a:t>
            </a:r>
            <a:r>
              <a:rPr sz="3200" b="0" spc="80" dirty="0">
                <a:latin typeface="Verdana"/>
                <a:cs typeface="Verdana"/>
              </a:rPr>
              <a:t> </a:t>
            </a:r>
            <a:r>
              <a:rPr sz="3200" b="0" spc="100" dirty="0">
                <a:latin typeface="Verdana"/>
                <a:cs typeface="Verdana"/>
              </a:rPr>
              <a:t>E</a:t>
            </a:r>
            <a:r>
              <a:rPr sz="3200" b="0" spc="80" dirty="0">
                <a:latin typeface="Verdana"/>
                <a:cs typeface="Verdana"/>
              </a:rPr>
              <a:t> </a:t>
            </a:r>
            <a:r>
              <a:rPr sz="3200" b="0" spc="65" dirty="0">
                <a:latin typeface="Verdana"/>
                <a:cs typeface="Verdana"/>
              </a:rPr>
              <a:t>C</a:t>
            </a:r>
            <a:r>
              <a:rPr sz="3200" b="0" spc="70" dirty="0">
                <a:latin typeface="Verdana"/>
                <a:cs typeface="Verdana"/>
              </a:rPr>
              <a:t> </a:t>
            </a:r>
            <a:r>
              <a:rPr sz="3200" b="0" spc="-395" dirty="0">
                <a:latin typeface="Verdana"/>
                <a:cs typeface="Verdana"/>
              </a:rPr>
              <a:t>I</a:t>
            </a:r>
            <a:r>
              <a:rPr sz="3200" b="0" spc="114" dirty="0">
                <a:latin typeface="Verdana"/>
                <a:cs typeface="Verdana"/>
              </a:rPr>
              <a:t> </a:t>
            </a:r>
            <a:r>
              <a:rPr sz="3200" b="0" spc="105" dirty="0">
                <a:latin typeface="Verdana"/>
                <a:cs typeface="Verdana"/>
              </a:rPr>
              <a:t>A</a:t>
            </a:r>
            <a:r>
              <a:rPr sz="3200" b="0" spc="70" dirty="0">
                <a:latin typeface="Verdana"/>
                <a:cs typeface="Verdana"/>
              </a:rPr>
              <a:t> </a:t>
            </a:r>
            <a:r>
              <a:rPr sz="3200" b="0" spc="85" dirty="0">
                <a:latin typeface="Verdana"/>
                <a:cs typeface="Verdana"/>
              </a:rPr>
              <a:t>L</a:t>
            </a:r>
            <a:r>
              <a:rPr sz="3200" b="0" spc="65" dirty="0">
                <a:latin typeface="Verdana"/>
                <a:cs typeface="Verdana"/>
              </a:rPr>
              <a:t> </a:t>
            </a:r>
            <a:r>
              <a:rPr sz="3200" b="0" spc="-395" dirty="0">
                <a:latin typeface="Verdana"/>
                <a:cs typeface="Verdana"/>
              </a:rPr>
              <a:t>I</a:t>
            </a:r>
            <a:r>
              <a:rPr sz="3200" b="0" spc="114" dirty="0">
                <a:latin typeface="Verdana"/>
                <a:cs typeface="Verdana"/>
              </a:rPr>
              <a:t> </a:t>
            </a:r>
            <a:r>
              <a:rPr sz="3200" b="0" dirty="0">
                <a:latin typeface="Verdana"/>
                <a:cs typeface="Verdana"/>
              </a:rPr>
              <a:t>S</a:t>
            </a:r>
            <a:r>
              <a:rPr sz="3200" b="0" spc="70" dirty="0">
                <a:latin typeface="Verdana"/>
                <a:cs typeface="Verdana"/>
              </a:rPr>
              <a:t> </a:t>
            </a:r>
            <a:r>
              <a:rPr sz="3200" b="0" spc="-50" dirty="0">
                <a:latin typeface="Verdana"/>
                <a:cs typeface="Verdana"/>
              </a:rPr>
              <a:t>T</a:t>
            </a:r>
            <a:r>
              <a:rPr sz="3200" b="0" dirty="0">
                <a:latin typeface="Verdana"/>
                <a:cs typeface="Verdana"/>
              </a:rPr>
              <a:t>	</a:t>
            </a:r>
            <a:r>
              <a:rPr sz="3200" b="0" spc="85" dirty="0">
                <a:latin typeface="Verdana"/>
                <a:cs typeface="Verdana"/>
              </a:rPr>
              <a:t>R</a:t>
            </a:r>
            <a:r>
              <a:rPr sz="3200" b="0" spc="110" dirty="0">
                <a:latin typeface="Verdana"/>
                <a:cs typeface="Verdana"/>
              </a:rPr>
              <a:t> </a:t>
            </a:r>
            <a:r>
              <a:rPr sz="3200" b="0" spc="105" dirty="0">
                <a:latin typeface="Verdana"/>
                <a:cs typeface="Verdana"/>
              </a:rPr>
              <a:t>A</a:t>
            </a:r>
            <a:r>
              <a:rPr sz="3200" b="0" spc="110" dirty="0">
                <a:latin typeface="Verdana"/>
                <a:cs typeface="Verdana"/>
              </a:rPr>
              <a:t> </a:t>
            </a:r>
            <a:r>
              <a:rPr sz="3200" b="0" spc="190" dirty="0">
                <a:latin typeface="Verdana"/>
                <a:cs typeface="Verdana"/>
              </a:rPr>
              <a:t>N</a:t>
            </a:r>
            <a:r>
              <a:rPr sz="3200" b="0" spc="110" dirty="0">
                <a:latin typeface="Verdana"/>
                <a:cs typeface="Verdana"/>
              </a:rPr>
              <a:t> </a:t>
            </a:r>
            <a:r>
              <a:rPr sz="3200" b="0" dirty="0">
                <a:latin typeface="Verdana"/>
                <a:cs typeface="Verdana"/>
              </a:rPr>
              <a:t>G</a:t>
            </a:r>
            <a:r>
              <a:rPr sz="3200" b="0" spc="114" dirty="0">
                <a:latin typeface="Verdana"/>
                <a:cs typeface="Verdana"/>
              </a:rPr>
              <a:t> </a:t>
            </a:r>
            <a:r>
              <a:rPr sz="3200" b="0" spc="50" dirty="0">
                <a:latin typeface="Verdana"/>
                <a:cs typeface="Verdana"/>
              </a:rPr>
              <a:t>E</a:t>
            </a:r>
            <a:endParaRPr sz="3200">
              <a:latin typeface="Verdana"/>
              <a:cs typeface="Verdan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991635" y="2599838"/>
            <a:ext cx="1941195" cy="1472565"/>
            <a:chOff x="1991635" y="2599838"/>
            <a:chExt cx="1941195" cy="147256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91635" y="2599838"/>
              <a:ext cx="1477223" cy="147235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28288" y="2697480"/>
              <a:ext cx="104360" cy="130225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881754" y="2724404"/>
              <a:ext cx="0" cy="1224280"/>
            </a:xfrm>
            <a:custGeom>
              <a:avLst/>
              <a:gdLst/>
              <a:ahLst/>
              <a:cxnLst/>
              <a:rect l="l" t="t" r="r" b="b"/>
              <a:pathLst>
                <a:path h="1224279">
                  <a:moveTo>
                    <a:pt x="0" y="0"/>
                  </a:moveTo>
                  <a:lnTo>
                    <a:pt x="0" y="1224153"/>
                  </a:lnTo>
                </a:path>
              </a:pathLst>
            </a:custGeom>
            <a:ln w="508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59813" y="6281420"/>
            <a:ext cx="1918335" cy="5067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050" b="1" dirty="0">
                <a:latin typeface="Tahoma"/>
                <a:cs typeface="Tahoma"/>
              </a:rPr>
              <a:t>SUPER</a:t>
            </a:r>
            <a:r>
              <a:rPr sz="1050" b="1" spc="50" dirty="0">
                <a:latin typeface="Tahoma"/>
                <a:cs typeface="Tahoma"/>
              </a:rPr>
              <a:t> </a:t>
            </a:r>
            <a:r>
              <a:rPr sz="1050" b="1" dirty="0">
                <a:latin typeface="Tahoma"/>
                <a:cs typeface="Tahoma"/>
              </a:rPr>
              <a:t>VIRAGE</a:t>
            </a:r>
            <a:r>
              <a:rPr sz="1050" b="1" spc="65" dirty="0">
                <a:latin typeface="Tahoma"/>
                <a:cs typeface="Tahoma"/>
              </a:rPr>
              <a:t> </a:t>
            </a:r>
            <a:r>
              <a:rPr sz="1050" b="1" spc="-75" dirty="0">
                <a:latin typeface="Tahoma"/>
                <a:cs typeface="Tahoma"/>
              </a:rPr>
              <a:t>IX</a:t>
            </a:r>
            <a:r>
              <a:rPr sz="1050" b="1" spc="65" dirty="0">
                <a:latin typeface="Tahoma"/>
                <a:cs typeface="Tahoma"/>
              </a:rPr>
              <a:t> </a:t>
            </a:r>
            <a:r>
              <a:rPr sz="1050" b="1" spc="-25" dirty="0">
                <a:latin typeface="Tahoma"/>
                <a:cs typeface="Tahoma"/>
              </a:rPr>
              <a:t>LTD </a:t>
            </a:r>
            <a:r>
              <a:rPr sz="1050" dirty="0">
                <a:latin typeface="Verdana"/>
                <a:cs typeface="Verdana"/>
              </a:rPr>
              <a:t>STRUCTURE</a:t>
            </a:r>
            <a:r>
              <a:rPr sz="1050" spc="-100" dirty="0">
                <a:latin typeface="Verdana"/>
                <a:cs typeface="Verdana"/>
              </a:rPr>
              <a:t> </a:t>
            </a:r>
            <a:r>
              <a:rPr sz="1050" spc="50" dirty="0">
                <a:latin typeface="Verdana"/>
                <a:cs typeface="Verdana"/>
              </a:rPr>
              <a:t>HERO</a:t>
            </a:r>
            <a:r>
              <a:rPr sz="1050" spc="-110" dirty="0">
                <a:latin typeface="Verdana"/>
                <a:cs typeface="Verdana"/>
              </a:rPr>
              <a:t> </a:t>
            </a:r>
            <a:r>
              <a:rPr sz="1050" spc="-60" dirty="0">
                <a:latin typeface="Verdana"/>
                <a:cs typeface="Verdana"/>
              </a:rPr>
              <a:t>ST</a:t>
            </a:r>
            <a:r>
              <a:rPr sz="1050" spc="-70" dirty="0">
                <a:latin typeface="Verdana"/>
                <a:cs typeface="Verdana"/>
              </a:rPr>
              <a:t> </a:t>
            </a:r>
            <a:r>
              <a:rPr sz="1050" spc="-90" dirty="0">
                <a:latin typeface="Verdana"/>
                <a:cs typeface="Verdana"/>
              </a:rPr>
              <a:t>TI</a:t>
            </a:r>
            <a:r>
              <a:rPr sz="1050" spc="-80" dirty="0">
                <a:latin typeface="Verdana"/>
                <a:cs typeface="Verdana"/>
              </a:rPr>
              <a:t> </a:t>
            </a:r>
            <a:r>
              <a:rPr sz="1050" spc="-30" dirty="0">
                <a:latin typeface="Verdana"/>
                <a:cs typeface="Verdana"/>
              </a:rPr>
              <a:t>R22</a:t>
            </a:r>
            <a:r>
              <a:rPr sz="1050" b="1" spc="-15" dirty="0">
                <a:latin typeface="Tahoma"/>
                <a:cs typeface="Tahoma"/>
              </a:rPr>
              <a:t> </a:t>
            </a:r>
            <a:r>
              <a:rPr sz="1050" dirty="0">
                <a:latin typeface="Verdana"/>
                <a:cs typeface="Verdana"/>
              </a:rPr>
              <a:t>SPX</a:t>
            </a:r>
            <a:r>
              <a:rPr sz="1050" spc="-70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14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035677" y="6281420"/>
            <a:ext cx="1809750" cy="5067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050" b="1" dirty="0">
                <a:latin typeface="Tahoma"/>
                <a:cs typeface="Tahoma"/>
              </a:rPr>
              <a:t>SUPER</a:t>
            </a:r>
            <a:r>
              <a:rPr sz="1050" b="1" spc="55" dirty="0">
                <a:latin typeface="Tahoma"/>
                <a:cs typeface="Tahoma"/>
              </a:rPr>
              <a:t> </a:t>
            </a:r>
            <a:r>
              <a:rPr sz="1050" b="1" dirty="0">
                <a:latin typeface="Tahoma"/>
                <a:cs typeface="Tahoma"/>
              </a:rPr>
              <a:t>VIRAGE</a:t>
            </a:r>
            <a:r>
              <a:rPr sz="1050" b="1" spc="70" dirty="0">
                <a:latin typeface="Tahoma"/>
                <a:cs typeface="Tahoma"/>
              </a:rPr>
              <a:t> </a:t>
            </a:r>
            <a:r>
              <a:rPr sz="1050" b="1" spc="-114" dirty="0">
                <a:latin typeface="Tahoma"/>
                <a:cs typeface="Tahoma"/>
              </a:rPr>
              <a:t>VIII</a:t>
            </a:r>
            <a:r>
              <a:rPr sz="1050" b="1" spc="85" dirty="0">
                <a:latin typeface="Tahoma"/>
                <a:cs typeface="Tahoma"/>
              </a:rPr>
              <a:t> </a:t>
            </a:r>
            <a:r>
              <a:rPr sz="1050" b="1" spc="-20" dirty="0">
                <a:latin typeface="Tahoma"/>
                <a:cs typeface="Tahoma"/>
              </a:rPr>
              <a:t>TECH </a:t>
            </a:r>
            <a:r>
              <a:rPr sz="1050" dirty="0">
                <a:latin typeface="Verdana"/>
                <a:cs typeface="Verdana"/>
              </a:rPr>
              <a:t>STRUCTURE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60" dirty="0">
                <a:latin typeface="Verdana"/>
                <a:cs typeface="Verdana"/>
              </a:rPr>
              <a:t>ST</a:t>
            </a:r>
            <a:r>
              <a:rPr sz="1050" spc="-65" dirty="0">
                <a:latin typeface="Verdana"/>
                <a:cs typeface="Verdana"/>
              </a:rPr>
              <a:t> </a:t>
            </a:r>
            <a:r>
              <a:rPr sz="1050" spc="-90" dirty="0">
                <a:latin typeface="Verdana"/>
                <a:cs typeface="Verdana"/>
              </a:rPr>
              <a:t>TI</a:t>
            </a:r>
            <a:r>
              <a:rPr sz="1050" spc="-7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KONECT </a:t>
            </a:r>
            <a:r>
              <a:rPr sz="1050" b="1" spc="-5" dirty="0">
                <a:latin typeface="Tahoma"/>
                <a:cs typeface="Tahoma"/>
              </a:rPr>
              <a:t> </a:t>
            </a:r>
            <a:r>
              <a:rPr sz="1050" dirty="0">
                <a:latin typeface="Verdana"/>
                <a:cs typeface="Verdana"/>
              </a:rPr>
              <a:t>K</a:t>
            </a:r>
            <a:r>
              <a:rPr sz="1050" spc="-70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SPX</a:t>
            </a:r>
            <a:r>
              <a:rPr sz="1050" spc="-100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14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284844" y="6281420"/>
            <a:ext cx="2367280" cy="5067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050" b="1" dirty="0">
                <a:latin typeface="Tahoma"/>
                <a:cs typeface="Tahoma"/>
              </a:rPr>
              <a:t>SUPER</a:t>
            </a:r>
            <a:r>
              <a:rPr sz="1050" b="1" spc="55" dirty="0">
                <a:latin typeface="Tahoma"/>
                <a:cs typeface="Tahoma"/>
              </a:rPr>
              <a:t> </a:t>
            </a:r>
            <a:r>
              <a:rPr sz="1050" b="1" dirty="0">
                <a:latin typeface="Tahoma"/>
                <a:cs typeface="Tahoma"/>
              </a:rPr>
              <a:t>VIRAGE</a:t>
            </a:r>
            <a:r>
              <a:rPr sz="1050" b="1" spc="70" dirty="0">
                <a:latin typeface="Tahoma"/>
                <a:cs typeface="Tahoma"/>
              </a:rPr>
              <a:t> </a:t>
            </a:r>
            <a:r>
              <a:rPr sz="1050" b="1" spc="-95" dirty="0">
                <a:latin typeface="Tahoma"/>
                <a:cs typeface="Tahoma"/>
              </a:rPr>
              <a:t>VII</a:t>
            </a:r>
            <a:r>
              <a:rPr sz="1050" b="1" spc="70" dirty="0">
                <a:latin typeface="Tahoma"/>
                <a:cs typeface="Tahoma"/>
              </a:rPr>
              <a:t> </a:t>
            </a:r>
            <a:r>
              <a:rPr sz="1050" b="1" spc="-20" dirty="0">
                <a:latin typeface="Tahoma"/>
                <a:cs typeface="Tahoma"/>
              </a:rPr>
              <a:t>MULTI </a:t>
            </a:r>
            <a:r>
              <a:rPr sz="1050" dirty="0">
                <a:latin typeface="Verdana"/>
                <a:cs typeface="Verdana"/>
              </a:rPr>
              <a:t>STRUCTURE</a:t>
            </a:r>
            <a:r>
              <a:rPr sz="1050" spc="-75" dirty="0">
                <a:latin typeface="Verdana"/>
                <a:cs typeface="Verdana"/>
              </a:rPr>
              <a:t> </a:t>
            </a:r>
            <a:r>
              <a:rPr sz="1050" spc="50" dirty="0">
                <a:latin typeface="Verdana"/>
                <a:cs typeface="Verdana"/>
              </a:rPr>
              <a:t>HERO</a:t>
            </a:r>
            <a:r>
              <a:rPr sz="1050" spc="-8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MT</a:t>
            </a:r>
            <a:r>
              <a:rPr sz="1050" spc="-5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CA</a:t>
            </a:r>
            <a:r>
              <a:rPr sz="1050" spc="-5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KONECT </a:t>
            </a:r>
            <a:r>
              <a:rPr sz="1050" b="1" spc="40" dirty="0">
                <a:latin typeface="Tahoma"/>
                <a:cs typeface="Tahoma"/>
              </a:rPr>
              <a:t> </a:t>
            </a:r>
            <a:r>
              <a:rPr sz="1050" spc="-20" dirty="0">
                <a:latin typeface="Verdana"/>
                <a:cs typeface="Verdana"/>
              </a:rPr>
              <a:t>NX12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5991" y="279907"/>
            <a:ext cx="1240790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50" dirty="0">
                <a:solidFill>
                  <a:srgbClr val="292729"/>
                </a:solidFill>
                <a:latin typeface="Verdana"/>
                <a:cs typeface="Verdana"/>
              </a:rPr>
              <a:t>SUPER</a:t>
            </a:r>
            <a:r>
              <a:rPr sz="1250" spc="80" dirty="0">
                <a:solidFill>
                  <a:srgbClr val="292729"/>
                </a:solidFill>
                <a:latin typeface="Verdana"/>
                <a:cs typeface="Verdana"/>
              </a:rPr>
              <a:t> </a:t>
            </a:r>
            <a:r>
              <a:rPr sz="1250" spc="-10" dirty="0">
                <a:solidFill>
                  <a:srgbClr val="292729"/>
                </a:solidFill>
                <a:latin typeface="Verdana"/>
                <a:cs typeface="Verdana"/>
              </a:rPr>
              <a:t>VIRAGE</a:t>
            </a:r>
            <a:endParaRPr sz="1250">
              <a:latin typeface="Verdana"/>
              <a:cs typeface="Verdana"/>
            </a:endParaRPr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335991" y="459740"/>
            <a:ext cx="209042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solidFill>
                  <a:srgbClr val="292729"/>
                </a:solidFill>
              </a:rPr>
              <a:t>R</a:t>
            </a:r>
            <a:r>
              <a:rPr sz="3000" spc="375" dirty="0">
                <a:solidFill>
                  <a:srgbClr val="292729"/>
                </a:solidFill>
              </a:rPr>
              <a:t> </a:t>
            </a:r>
            <a:r>
              <a:rPr sz="3000" spc="245" dirty="0">
                <a:solidFill>
                  <a:srgbClr val="292729"/>
                </a:solidFill>
              </a:rPr>
              <a:t>A</a:t>
            </a:r>
            <a:r>
              <a:rPr sz="3000" spc="380" dirty="0">
                <a:solidFill>
                  <a:srgbClr val="292729"/>
                </a:solidFill>
              </a:rPr>
              <a:t> </a:t>
            </a:r>
            <a:r>
              <a:rPr sz="3000" spc="90" dirty="0">
                <a:solidFill>
                  <a:srgbClr val="292729"/>
                </a:solidFill>
              </a:rPr>
              <a:t>N</a:t>
            </a:r>
            <a:r>
              <a:rPr sz="3000" spc="375" dirty="0">
                <a:solidFill>
                  <a:srgbClr val="292729"/>
                </a:solidFill>
              </a:rPr>
              <a:t> </a:t>
            </a:r>
            <a:r>
              <a:rPr sz="3000" spc="65" dirty="0">
                <a:solidFill>
                  <a:srgbClr val="292729"/>
                </a:solidFill>
              </a:rPr>
              <a:t>G</a:t>
            </a:r>
            <a:r>
              <a:rPr sz="3000" spc="375" dirty="0">
                <a:solidFill>
                  <a:srgbClr val="292729"/>
                </a:solidFill>
              </a:rPr>
              <a:t> </a:t>
            </a:r>
            <a:r>
              <a:rPr sz="3000" spc="95" dirty="0">
                <a:solidFill>
                  <a:srgbClr val="292729"/>
                </a:solidFill>
              </a:rPr>
              <a:t>E</a:t>
            </a:r>
            <a:endParaRPr sz="3000"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83917" y="944752"/>
            <a:ext cx="976871" cy="5309870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5521483" y="944765"/>
            <a:ext cx="878205" cy="5309870"/>
            <a:chOff x="5521483" y="944765"/>
            <a:chExt cx="878205" cy="530987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21483" y="976624"/>
              <a:ext cx="379659" cy="519836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92291" y="944765"/>
              <a:ext cx="507098" cy="5309870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736203" y="944765"/>
            <a:ext cx="977430" cy="5309870"/>
          </a:xfrm>
          <a:prstGeom prst="rect">
            <a:avLst/>
          </a:prstGeom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2201" y="112023"/>
            <a:ext cx="490922" cy="667439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16147" y="112023"/>
            <a:ext cx="490922" cy="6674390"/>
          </a:xfrm>
          <a:prstGeom prst="rect">
            <a:avLst/>
          </a:prstGeom>
        </p:spPr>
      </p:pic>
      <p:pic>
        <p:nvPicPr>
          <p:cNvPr id="4" name="object 4" descr="Une image contenant conception  Le contenu généré par l’IA peut être incorrect.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89954" y="2824010"/>
            <a:ext cx="1083678" cy="68601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637781" y="3744595"/>
            <a:ext cx="85915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Tip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602730" y="4256658"/>
            <a:ext cx="141541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Predictive</a:t>
            </a:r>
            <a:r>
              <a:rPr sz="1050" spc="3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3578" y="237820"/>
            <a:ext cx="1463675" cy="10941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295"/>
              </a:lnSpc>
              <a:spcBef>
                <a:spcPts val="105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UNISEX</a:t>
            </a:r>
            <a:r>
              <a:rPr sz="1100" spc="-10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9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55" dirty="0">
                <a:solidFill>
                  <a:srgbClr val="7E7E7E"/>
                </a:solidFill>
                <a:latin typeface="Verdana"/>
                <a:cs typeface="Verdana"/>
              </a:rPr>
              <a:t>–</a:t>
            </a:r>
            <a:r>
              <a:rPr sz="1100" spc="-9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20" dirty="0">
                <a:solidFill>
                  <a:srgbClr val="7E7E7E"/>
                </a:solidFill>
                <a:latin typeface="Verdana"/>
                <a:cs typeface="Verdana"/>
              </a:rPr>
              <a:t>PISTE</a:t>
            </a:r>
            <a:endParaRPr sz="1100">
              <a:latin typeface="Verdana"/>
              <a:cs typeface="Verdana"/>
            </a:endParaRPr>
          </a:p>
          <a:p>
            <a:pPr marL="12700" marR="71120">
              <a:lnSpc>
                <a:spcPts val="2880"/>
              </a:lnSpc>
              <a:spcBef>
                <a:spcPts val="70"/>
              </a:spcBef>
              <a:tabLst>
                <a:tab pos="622300" algn="l"/>
              </a:tabLst>
            </a:pP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S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05" dirty="0">
                <a:solidFill>
                  <a:srgbClr val="030505"/>
                </a:solidFill>
                <a:latin typeface="Tahoma"/>
                <a:cs typeface="Tahoma"/>
              </a:rPr>
              <a:t>U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70" dirty="0">
                <a:solidFill>
                  <a:srgbClr val="030505"/>
                </a:solidFill>
                <a:latin typeface="Tahoma"/>
                <a:cs typeface="Tahoma"/>
              </a:rPr>
              <a:t>P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3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50" dirty="0">
                <a:solidFill>
                  <a:srgbClr val="030505"/>
                </a:solidFill>
                <a:latin typeface="Tahoma"/>
                <a:cs typeface="Tahoma"/>
              </a:rPr>
              <a:t>R </a:t>
            </a:r>
            <a:r>
              <a:rPr sz="2400" b="1" spc="-385" dirty="0">
                <a:solidFill>
                  <a:srgbClr val="030505"/>
                </a:solidFill>
                <a:latin typeface="Tahoma"/>
                <a:cs typeface="Tahoma"/>
              </a:rPr>
              <a:t>I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5" dirty="0">
                <a:solidFill>
                  <a:srgbClr val="030505"/>
                </a:solidFill>
                <a:latin typeface="Tahoma"/>
                <a:cs typeface="Tahoma"/>
              </a:rPr>
              <a:t>X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	</a:t>
            </a:r>
            <a:r>
              <a:rPr sz="2400" b="1" spc="65" dirty="0">
                <a:solidFill>
                  <a:srgbClr val="030505"/>
                </a:solidFill>
                <a:latin typeface="Tahoma"/>
                <a:cs typeface="Tahoma"/>
              </a:rPr>
              <a:t>L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T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10" dirty="0">
                <a:solidFill>
                  <a:srgbClr val="030505"/>
                </a:solidFill>
                <a:latin typeface="Tahoma"/>
                <a:cs typeface="Tahoma"/>
              </a:rPr>
              <a:t>D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ts val="1275"/>
              </a:lnSpc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RAPSD03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18233" y="400050"/>
            <a:ext cx="15913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160" dirty="0">
                <a:solidFill>
                  <a:srgbClr val="030505"/>
                </a:solidFill>
                <a:latin typeface="Tahoma"/>
                <a:cs typeface="Tahoma"/>
              </a:rPr>
              <a:t>V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385" dirty="0">
                <a:solidFill>
                  <a:srgbClr val="030505"/>
                </a:solidFill>
                <a:latin typeface="Tahoma"/>
                <a:cs typeface="Tahoma"/>
              </a:rPr>
              <a:t>I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R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9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50" dirty="0">
                <a:solidFill>
                  <a:srgbClr val="030505"/>
                </a:solidFill>
                <a:latin typeface="Tahoma"/>
                <a:cs typeface="Tahoma"/>
              </a:rPr>
              <a:t>G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8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3578" y="1465326"/>
            <a:ext cx="2607310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Verdana"/>
                <a:cs typeface="Verdana"/>
              </a:rPr>
              <a:t>RRPSD04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SUPER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VIRAGE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spc="-85" dirty="0">
                <a:latin typeface="Verdana"/>
                <a:cs typeface="Verdana"/>
              </a:rPr>
              <a:t>IX</a:t>
            </a:r>
            <a:r>
              <a:rPr sz="1100" spc="2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LTD</a:t>
            </a:r>
            <a:r>
              <a:rPr sz="1100" spc="1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R22</a:t>
            </a:r>
            <a:endParaRPr sz="11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100" spc="-60" dirty="0">
                <a:latin typeface="Verdana"/>
                <a:cs typeface="Verdana"/>
              </a:rPr>
              <a:t>SPX14</a:t>
            </a:r>
            <a:r>
              <a:rPr sz="1100" spc="-100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 </a:t>
            </a:r>
            <a:r>
              <a:rPr lang="cs-CZ" sz="1100" b="1" spc="-80" dirty="0">
                <a:latin typeface="Tahoma"/>
                <a:cs typeface="Tahoma"/>
              </a:rPr>
              <a:t>28 990,- </a:t>
            </a:r>
            <a:r>
              <a:rPr lang="cs-CZ" sz="1100" spc="-95" dirty="0">
                <a:latin typeface="Verdana"/>
                <a:cs typeface="Verdana"/>
              </a:rPr>
              <a:t> </a:t>
            </a:r>
            <a:endParaRPr sz="1100" dirty="0">
              <a:latin typeface="Tahoma"/>
              <a:cs typeface="Tahoma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5113909" y="1346640"/>
          <a:ext cx="2923540" cy="11163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235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7960">
                <a:tc>
                  <a:txBody>
                    <a:bodyPr/>
                    <a:lstStyle/>
                    <a:p>
                      <a:pPr>
                        <a:lnSpc>
                          <a:spcPts val="1235"/>
                        </a:lnSpc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KONECT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25" dirty="0">
                          <a:latin typeface="Verdana"/>
                          <a:cs typeface="Verdana"/>
                        </a:rPr>
                        <a:t>158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162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166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0" dirty="0">
                          <a:latin typeface="Verdana"/>
                          <a:cs typeface="Verdana"/>
                        </a:rPr>
                        <a:t>172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3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123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68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103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1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85" dirty="0">
                          <a:latin typeface="Verdana"/>
                          <a:cs typeface="Verdana"/>
                        </a:rPr>
                        <a:t>13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(166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0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3,9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(166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68083" y="3900944"/>
            <a:ext cx="1166075" cy="337553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8722232" y="4648200"/>
            <a:ext cx="2660650" cy="7700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200"/>
              </a:lnSpc>
              <a:spcBef>
                <a:spcPts val="100"/>
              </a:spcBef>
              <a:tabLst>
                <a:tab pos="1082675" algn="l"/>
                <a:tab pos="1535430" algn="l"/>
                <a:tab pos="2204085" algn="l"/>
              </a:tabLst>
            </a:pP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Nadšení lyžaři hledající špičkový výkon a moderní technologické vychytávky. Milovníci rychlé jízdy, carvingu a sportovního lyžování.</a:t>
            </a:r>
            <a:endParaRPr sz="1050" dirty="0">
              <a:latin typeface="Verdana" panose="020B0604030504040204" pitchFamily="34" charset="0"/>
              <a:ea typeface="Verdana" panose="020B0604030504040204" pitchFamily="34" charset="0"/>
              <a:cs typeface="Verdana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1777218" y="96393"/>
            <a:ext cx="396240" cy="36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1100" b="1" spc="-25" dirty="0">
                <a:solidFill>
                  <a:srgbClr val="FCFBFF"/>
                </a:solidFill>
                <a:latin typeface="Tahoma"/>
                <a:cs typeface="Tahoma"/>
              </a:rPr>
              <a:t>RE</a:t>
            </a:r>
            <a:endParaRPr sz="11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100" b="1" spc="55" dirty="0">
                <a:solidFill>
                  <a:srgbClr val="FCFBFF"/>
                </a:solidFill>
                <a:latin typeface="Tahoma"/>
                <a:cs typeface="Tahoma"/>
              </a:rPr>
              <a:t>NEW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299580" y="2229230"/>
            <a:ext cx="2412365" cy="87630"/>
            <a:chOff x="299580" y="2229230"/>
            <a:chExt cx="2412365" cy="87630"/>
          </a:xfrm>
        </p:grpSpPr>
        <p:sp>
          <p:nvSpPr>
            <p:cNvPr id="18" name="object 18"/>
            <p:cNvSpPr/>
            <p:nvPr/>
          </p:nvSpPr>
          <p:spPr>
            <a:xfrm>
              <a:off x="299580" y="2229230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562" y="0"/>
                  </a:moveTo>
                  <a:lnTo>
                    <a:pt x="43535" y="0"/>
                  </a:lnTo>
                  <a:lnTo>
                    <a:pt x="26593" y="3429"/>
                  </a:lnTo>
                  <a:lnTo>
                    <a:pt x="12750" y="12827"/>
                  </a:lnTo>
                  <a:lnTo>
                    <a:pt x="3416" y="26670"/>
                  </a:lnTo>
                  <a:lnTo>
                    <a:pt x="0" y="43561"/>
                  </a:lnTo>
                  <a:lnTo>
                    <a:pt x="3416" y="60579"/>
                  </a:lnTo>
                  <a:lnTo>
                    <a:pt x="12750" y="74422"/>
                  </a:lnTo>
                  <a:lnTo>
                    <a:pt x="26593" y="83693"/>
                  </a:lnTo>
                  <a:lnTo>
                    <a:pt x="43535" y="87122"/>
                  </a:lnTo>
                  <a:lnTo>
                    <a:pt x="2368562" y="87122"/>
                  </a:lnTo>
                  <a:lnTo>
                    <a:pt x="2385453" y="83693"/>
                  </a:lnTo>
                  <a:lnTo>
                    <a:pt x="2399296" y="74422"/>
                  </a:lnTo>
                  <a:lnTo>
                    <a:pt x="2408567" y="60579"/>
                  </a:lnTo>
                  <a:lnTo>
                    <a:pt x="2411996" y="43561"/>
                  </a:lnTo>
                  <a:lnTo>
                    <a:pt x="2408567" y="26670"/>
                  </a:lnTo>
                  <a:lnTo>
                    <a:pt x="2399296" y="12827"/>
                  </a:lnTo>
                  <a:lnTo>
                    <a:pt x="2385453" y="3429"/>
                  </a:lnTo>
                  <a:lnTo>
                    <a:pt x="2368562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16077" y="2241803"/>
              <a:ext cx="684530" cy="61594"/>
            </a:xfrm>
            <a:custGeom>
              <a:avLst/>
              <a:gdLst/>
              <a:ahLst/>
              <a:cxnLst/>
              <a:rect l="l" t="t" r="r" b="b"/>
              <a:pathLst>
                <a:path w="684530" h="61594">
                  <a:moveTo>
                    <a:pt x="660361" y="0"/>
                  </a:moveTo>
                  <a:lnTo>
                    <a:pt x="23583" y="0"/>
                  </a:lnTo>
                  <a:lnTo>
                    <a:pt x="14401" y="2412"/>
                  </a:lnTo>
                  <a:lnTo>
                    <a:pt x="6908" y="8890"/>
                  </a:lnTo>
                  <a:lnTo>
                    <a:pt x="1854" y="18669"/>
                  </a:lnTo>
                  <a:lnTo>
                    <a:pt x="0" y="30607"/>
                  </a:lnTo>
                  <a:lnTo>
                    <a:pt x="1854" y="42545"/>
                  </a:lnTo>
                  <a:lnTo>
                    <a:pt x="6908" y="52197"/>
                  </a:lnTo>
                  <a:lnTo>
                    <a:pt x="14401" y="58800"/>
                  </a:lnTo>
                  <a:lnTo>
                    <a:pt x="23583" y="61213"/>
                  </a:lnTo>
                  <a:lnTo>
                    <a:pt x="660361" y="61213"/>
                  </a:lnTo>
                  <a:lnTo>
                    <a:pt x="669544" y="58800"/>
                  </a:lnTo>
                  <a:lnTo>
                    <a:pt x="677049" y="52197"/>
                  </a:lnTo>
                  <a:lnTo>
                    <a:pt x="682104" y="42545"/>
                  </a:lnTo>
                  <a:lnTo>
                    <a:pt x="683958" y="30607"/>
                  </a:lnTo>
                  <a:lnTo>
                    <a:pt x="682104" y="18669"/>
                  </a:lnTo>
                  <a:lnTo>
                    <a:pt x="677049" y="8890"/>
                  </a:lnTo>
                  <a:lnTo>
                    <a:pt x="669544" y="2412"/>
                  </a:lnTo>
                  <a:lnTo>
                    <a:pt x="660361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299580" y="2499614"/>
            <a:ext cx="2412365" cy="86995"/>
            <a:chOff x="299580" y="2499614"/>
            <a:chExt cx="2412365" cy="86995"/>
          </a:xfrm>
        </p:grpSpPr>
        <p:sp>
          <p:nvSpPr>
            <p:cNvPr id="21" name="object 21"/>
            <p:cNvSpPr/>
            <p:nvPr/>
          </p:nvSpPr>
          <p:spPr>
            <a:xfrm>
              <a:off x="299580" y="2499614"/>
              <a:ext cx="2412365" cy="86995"/>
            </a:xfrm>
            <a:custGeom>
              <a:avLst/>
              <a:gdLst/>
              <a:ahLst/>
              <a:cxnLst/>
              <a:rect l="l" t="t" r="r" b="b"/>
              <a:pathLst>
                <a:path w="2412365" h="86994">
                  <a:moveTo>
                    <a:pt x="2368562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700"/>
                  </a:lnTo>
                  <a:lnTo>
                    <a:pt x="3416" y="26543"/>
                  </a:lnTo>
                  <a:lnTo>
                    <a:pt x="0" y="43561"/>
                  </a:lnTo>
                  <a:lnTo>
                    <a:pt x="3416" y="60451"/>
                  </a:lnTo>
                  <a:lnTo>
                    <a:pt x="12750" y="74295"/>
                  </a:lnTo>
                  <a:lnTo>
                    <a:pt x="26593" y="83693"/>
                  </a:lnTo>
                  <a:lnTo>
                    <a:pt x="43535" y="86995"/>
                  </a:lnTo>
                  <a:lnTo>
                    <a:pt x="2368562" y="86995"/>
                  </a:lnTo>
                  <a:lnTo>
                    <a:pt x="2385453" y="83693"/>
                  </a:lnTo>
                  <a:lnTo>
                    <a:pt x="2399296" y="74295"/>
                  </a:lnTo>
                  <a:lnTo>
                    <a:pt x="2408567" y="60451"/>
                  </a:lnTo>
                  <a:lnTo>
                    <a:pt x="2411996" y="43561"/>
                  </a:lnTo>
                  <a:lnTo>
                    <a:pt x="2408567" y="26543"/>
                  </a:lnTo>
                  <a:lnTo>
                    <a:pt x="2399296" y="12700"/>
                  </a:lnTo>
                  <a:lnTo>
                    <a:pt x="2385453" y="3428"/>
                  </a:lnTo>
                  <a:lnTo>
                    <a:pt x="2368562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001393" y="2513965"/>
              <a:ext cx="684530" cy="61594"/>
            </a:xfrm>
            <a:custGeom>
              <a:avLst/>
              <a:gdLst/>
              <a:ahLst/>
              <a:cxnLst/>
              <a:rect l="l" t="t" r="r" b="b"/>
              <a:pathLst>
                <a:path w="684530" h="61594">
                  <a:moveTo>
                    <a:pt x="660400" y="0"/>
                  </a:moveTo>
                  <a:lnTo>
                    <a:pt x="23621" y="0"/>
                  </a:lnTo>
                  <a:lnTo>
                    <a:pt x="14477" y="2412"/>
                  </a:lnTo>
                  <a:lnTo>
                    <a:pt x="6984" y="8889"/>
                  </a:lnTo>
                  <a:lnTo>
                    <a:pt x="1905" y="18669"/>
                  </a:lnTo>
                  <a:lnTo>
                    <a:pt x="0" y="30607"/>
                  </a:lnTo>
                  <a:lnTo>
                    <a:pt x="1905" y="42418"/>
                  </a:lnTo>
                  <a:lnTo>
                    <a:pt x="6984" y="52197"/>
                  </a:lnTo>
                  <a:lnTo>
                    <a:pt x="14477" y="58800"/>
                  </a:lnTo>
                  <a:lnTo>
                    <a:pt x="23621" y="61213"/>
                  </a:lnTo>
                  <a:lnTo>
                    <a:pt x="660400" y="61213"/>
                  </a:lnTo>
                  <a:lnTo>
                    <a:pt x="669544" y="58800"/>
                  </a:lnTo>
                  <a:lnTo>
                    <a:pt x="677037" y="52197"/>
                  </a:lnTo>
                  <a:lnTo>
                    <a:pt x="682117" y="42418"/>
                  </a:lnTo>
                  <a:lnTo>
                    <a:pt x="684021" y="30607"/>
                  </a:lnTo>
                  <a:lnTo>
                    <a:pt x="682117" y="18669"/>
                  </a:lnTo>
                  <a:lnTo>
                    <a:pt x="677037" y="8889"/>
                  </a:lnTo>
                  <a:lnTo>
                    <a:pt x="669544" y="2412"/>
                  </a:lnTo>
                  <a:lnTo>
                    <a:pt x="660400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226007" y="2323338"/>
            <a:ext cx="5588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75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35025" y="2324176"/>
            <a:ext cx="245745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148585" y="2324861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58520" y="2594609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263522" y="2594609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120645" y="2594609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43027" y="3024377"/>
            <a:ext cx="157035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V Á Z Á N Í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000" spc="-10" dirty="0">
                <a:latin typeface="Verdana"/>
                <a:cs typeface="Verdana"/>
              </a:rPr>
              <a:t>FCPBS02</a:t>
            </a:r>
            <a:endParaRPr sz="1000" dirty="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</a:pPr>
            <a:r>
              <a:rPr sz="1000" dirty="0">
                <a:latin typeface="Verdana"/>
                <a:cs typeface="Verdana"/>
              </a:rPr>
              <a:t>SPX</a:t>
            </a:r>
            <a:r>
              <a:rPr sz="1000" spc="-40" dirty="0">
                <a:latin typeface="Verdana"/>
                <a:cs typeface="Verdana"/>
              </a:rPr>
              <a:t> </a:t>
            </a:r>
            <a:r>
              <a:rPr sz="1000" spc="-135" dirty="0">
                <a:latin typeface="Verdana"/>
                <a:cs typeface="Verdana"/>
              </a:rPr>
              <a:t>14</a:t>
            </a:r>
            <a:r>
              <a:rPr sz="1000" spc="-5" dirty="0">
                <a:latin typeface="Verdana"/>
                <a:cs typeface="Verdana"/>
              </a:rPr>
              <a:t> </a:t>
            </a:r>
            <a:r>
              <a:rPr sz="1000" dirty="0">
                <a:latin typeface="Verdana"/>
                <a:cs typeface="Verdana"/>
              </a:rPr>
              <a:t>ROCKERACE </a:t>
            </a:r>
            <a:r>
              <a:rPr sz="1000" spc="25" dirty="0">
                <a:latin typeface="Verdana"/>
                <a:cs typeface="Verdana"/>
              </a:rPr>
              <a:t>GW </a:t>
            </a:r>
            <a:r>
              <a:rPr sz="1000" spc="-30" dirty="0">
                <a:latin typeface="Verdana"/>
                <a:cs typeface="Verdana"/>
              </a:rPr>
              <a:t>SILVER</a:t>
            </a:r>
            <a:r>
              <a:rPr sz="1000" spc="-35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RED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241985" y="2979547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5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1" name="object 31" descr="Une image contenant outil  Le contenu généré par l’IA peut être incorrect.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51154" y="3893820"/>
            <a:ext cx="2075814" cy="1357503"/>
          </a:xfrm>
          <a:prstGeom prst="rect">
            <a:avLst/>
          </a:prstGeom>
        </p:spPr>
      </p:pic>
      <p:sp>
        <p:nvSpPr>
          <p:cNvPr id="32" name="object 32"/>
          <p:cNvSpPr/>
          <p:nvPr/>
        </p:nvSpPr>
        <p:spPr>
          <a:xfrm>
            <a:off x="5117210" y="5013578"/>
            <a:ext cx="2817495" cy="10795"/>
          </a:xfrm>
          <a:custGeom>
            <a:avLst/>
            <a:gdLst/>
            <a:ahLst/>
            <a:cxnLst/>
            <a:rect l="l" t="t" r="r" b="b"/>
            <a:pathLst>
              <a:path w="2817495" h="10795">
                <a:moveTo>
                  <a:pt x="0" y="0"/>
                </a:moveTo>
                <a:lnTo>
                  <a:pt x="2816987" y="10668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5124958" y="4975007"/>
            <a:ext cx="2531110" cy="1634422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625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70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05" dirty="0">
                <a:latin typeface="Verdana"/>
                <a:cs typeface="Verdana"/>
              </a:rPr>
              <a:t>30%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Bio pryskyřice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70" dirty="0">
                <a:latin typeface="Verdana"/>
                <a:cs typeface="Verdana"/>
              </a:rPr>
              <a:t>Až 20% </a:t>
            </a:r>
            <a:r>
              <a:rPr lang="cs-CZ" sz="1050" spc="70" dirty="0" err="1">
                <a:latin typeface="Verdana"/>
                <a:cs typeface="Verdana"/>
              </a:rPr>
              <a:t>recykl</a:t>
            </a:r>
            <a:r>
              <a:rPr lang="cs-CZ" sz="1050" spc="70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Jádro z topolu s </a:t>
            </a: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PEFC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Certifikovaná "zelená energie" při výrobě</a:t>
            </a: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pl-PL" sz="1050" dirty="0">
                <a:latin typeface="Verdana"/>
                <a:cs typeface="Verdana"/>
              </a:rPr>
              <a:t>Výroba i zdroje materiálů z Evropy  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8720835" y="107797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8723503" y="1103122"/>
            <a:ext cx="227711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5123307" y="2464942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5124450" y="3476125"/>
            <a:ext cx="1483995" cy="1223010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540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  <a:p>
            <a:pPr marL="177800" marR="467995" indent="-165735">
              <a:lnSpc>
                <a:spcPct val="120000"/>
              </a:lnSpc>
              <a:spcBef>
                <a:spcPts val="225"/>
              </a:spcBef>
              <a:buFont typeface="Times New Roman"/>
              <a:buChar char="►"/>
              <a:tabLst>
                <a:tab pos="189230" algn="l"/>
              </a:tabLst>
            </a:pPr>
            <a:r>
              <a:rPr sz="1050" dirty="0">
                <a:latin typeface="Verdana"/>
                <a:cs typeface="Verdana"/>
              </a:rPr>
              <a:t>Beech</a:t>
            </a:r>
            <a:r>
              <a:rPr sz="1050" spc="55" dirty="0">
                <a:latin typeface="Verdana"/>
                <a:cs typeface="Verdana"/>
              </a:rPr>
              <a:t> </a:t>
            </a:r>
            <a:r>
              <a:rPr sz="1050" spc="35" dirty="0">
                <a:latin typeface="Verdana"/>
                <a:cs typeface="Verdana"/>
              </a:rPr>
              <a:t>PEFC 	</a:t>
            </a:r>
            <a:r>
              <a:rPr sz="1050" spc="-10" dirty="0">
                <a:latin typeface="Verdana"/>
                <a:cs typeface="Verdana"/>
              </a:rPr>
              <a:t>Woodcore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Fulll</a:t>
            </a:r>
            <a:r>
              <a:rPr sz="1050" spc="-1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titanal</a:t>
            </a:r>
            <a:r>
              <a:rPr sz="1050" spc="-3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layer</a:t>
            </a:r>
            <a:endParaRPr sz="1050" dirty="0">
              <a:latin typeface="Verdana"/>
              <a:cs typeface="Verdana"/>
            </a:endParaRPr>
          </a:p>
          <a:p>
            <a:pPr marL="177800" marR="224790" indent="-165735">
              <a:lnSpc>
                <a:spcPct val="120000"/>
              </a:lnSpc>
              <a:buFont typeface="Times New Roman"/>
              <a:buChar char="►"/>
              <a:tabLst>
                <a:tab pos="189230" algn="l"/>
              </a:tabLst>
            </a:pPr>
            <a:r>
              <a:rPr sz="1050" dirty="0">
                <a:latin typeface="Verdana"/>
                <a:cs typeface="Verdana"/>
              </a:rPr>
              <a:t>Rectangular</a:t>
            </a:r>
            <a:r>
              <a:rPr sz="1050" spc="10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full 	</a:t>
            </a:r>
            <a:r>
              <a:rPr sz="1050" spc="-10" dirty="0">
                <a:latin typeface="Verdana"/>
                <a:cs typeface="Verdana"/>
              </a:rPr>
              <a:t>sidewall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096382" y="1113536"/>
            <a:ext cx="1304417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lang="cs-CZ" sz="1000" b="1" spc="65" dirty="0">
                <a:latin typeface="Tahoma"/>
                <a:cs typeface="Tahoma"/>
              </a:rPr>
              <a:t> C K É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407150" y="1113536"/>
            <a:ext cx="159385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lang="cs-CZ"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lang="cs-CZ" sz="1000" b="1" spc="-20" dirty="0">
                <a:latin typeface="Tahoma"/>
                <a:cs typeface="Tahoma"/>
              </a:rPr>
              <a:t> </a:t>
            </a:r>
            <a:r>
              <a:rPr lang="cs-CZ" sz="1000" b="1" spc="65" dirty="0">
                <a:latin typeface="Tahoma"/>
                <a:cs typeface="Tahoma"/>
              </a:rPr>
              <a:t>K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lang="cs-CZ" sz="1000" b="1" spc="-10" dirty="0">
                <a:latin typeface="Tahoma"/>
                <a:cs typeface="Tahoma"/>
              </a:rPr>
              <a:t>CE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5093715" y="108585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744457" y="55626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8711565" y="5562600"/>
            <a:ext cx="2078355" cy="1016304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36830">
              <a:lnSpc>
                <a:spcPct val="100000"/>
              </a:lnSpc>
              <a:spcBef>
                <a:spcPts val="585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25"/>
              </a:spcBef>
              <a:buFont typeface="Tahoma"/>
              <a:buChar char="►"/>
              <a:tabLst>
                <a:tab pos="177800" algn="l"/>
              </a:tabLst>
            </a:pPr>
            <a:r>
              <a:rPr sz="1050" dirty="0">
                <a:latin typeface="Verdana"/>
                <a:cs typeface="Verdana"/>
              </a:rPr>
              <a:t>Performance</a:t>
            </a:r>
            <a:r>
              <a:rPr sz="1050" spc="12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carving</a:t>
            </a:r>
            <a:r>
              <a:rPr lang="cs-CZ" sz="1050" spc="-10" dirty="0">
                <a:latin typeface="Verdana"/>
                <a:cs typeface="Verdana"/>
              </a:rPr>
              <a:t> - </a:t>
            </a:r>
            <a:r>
              <a:rPr lang="cs-CZ" sz="1050" dirty="0"/>
              <a:t>čistý oblouk, maximální kontrola.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lang="cs-CZ" sz="1050" spc="-10" dirty="0">
                <a:latin typeface="Verdana"/>
                <a:cs typeface="Verdana"/>
              </a:rPr>
              <a:t>Precizní kontrola ovládání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-10" dirty="0">
                <a:latin typeface="Verdana"/>
                <a:cs typeface="Verdana"/>
              </a:rPr>
              <a:t>Speed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8720835" y="41910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8723503" y="4343400"/>
            <a:ext cx="185864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5123307" y="2758351"/>
            <a:ext cx="3060065" cy="757555"/>
            <a:chOff x="5123307" y="2758351"/>
            <a:chExt cx="3060065" cy="757555"/>
          </a:xfrm>
        </p:grpSpPr>
        <p:sp>
          <p:nvSpPr>
            <p:cNvPr id="46" name="object 46"/>
            <p:cNvSpPr/>
            <p:nvPr/>
          </p:nvSpPr>
          <p:spPr>
            <a:xfrm>
              <a:off x="5123307" y="3512311"/>
              <a:ext cx="2817495" cy="0"/>
            </a:xfrm>
            <a:custGeom>
              <a:avLst/>
              <a:gdLst/>
              <a:ahLst/>
              <a:cxnLst/>
              <a:rect l="l" t="t" r="r" b="b"/>
              <a:pathLst>
                <a:path w="2817495">
                  <a:moveTo>
                    <a:pt x="0" y="0"/>
                  </a:moveTo>
                  <a:lnTo>
                    <a:pt x="2816987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 descr="Une image contenant livre, conception, fournitures de bureau  Description générée automatiquement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71157" y="2758351"/>
              <a:ext cx="1211618" cy="757262"/>
            </a:xfrm>
            <a:prstGeom prst="rect">
              <a:avLst/>
            </a:prstGeom>
          </p:spPr>
        </p:pic>
      </p:grpSp>
      <p:sp>
        <p:nvSpPr>
          <p:cNvPr id="48" name="object 48"/>
          <p:cNvSpPr txBox="1"/>
          <p:nvPr/>
        </p:nvSpPr>
        <p:spPr>
          <a:xfrm>
            <a:off x="5116448" y="2414472"/>
            <a:ext cx="1464310" cy="643255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lang="pt-BR" sz="1000" b="1" dirty="0">
                <a:latin typeface="Tahoma"/>
                <a:cs typeface="Tahoma"/>
              </a:rPr>
              <a:t>T E C H N O L O G I E </a:t>
            </a:r>
            <a:endParaRPr sz="1000" dirty="0">
              <a:latin typeface="Tahoma"/>
              <a:cs typeface="Tahoma"/>
            </a:endParaRPr>
          </a:p>
          <a:p>
            <a:pPr marL="179705" indent="-165100">
              <a:lnSpc>
                <a:spcPct val="100000"/>
              </a:lnSpc>
              <a:spcBef>
                <a:spcPts val="590"/>
              </a:spcBef>
              <a:buFont typeface="Tahoma"/>
              <a:buChar char="►"/>
              <a:tabLst>
                <a:tab pos="179705" algn="l"/>
              </a:tabLst>
            </a:pPr>
            <a:r>
              <a:rPr sz="1050" spc="75" dirty="0">
                <a:latin typeface="Verdana"/>
                <a:cs typeface="Verdana"/>
              </a:rPr>
              <a:t>POWER</a:t>
            </a:r>
            <a:r>
              <a:rPr sz="1050" spc="-135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TIP</a:t>
            </a:r>
            <a:endParaRPr sz="1050" dirty="0">
              <a:latin typeface="Verdana"/>
              <a:cs typeface="Verdana"/>
            </a:endParaRPr>
          </a:p>
          <a:p>
            <a:pPr marL="180340" indent="-165735">
              <a:lnSpc>
                <a:spcPct val="100000"/>
              </a:lnSpc>
              <a:buFont typeface="Times New Roman"/>
              <a:buChar char="►"/>
              <a:tabLst>
                <a:tab pos="180340" algn="l"/>
              </a:tabLst>
            </a:pPr>
            <a:r>
              <a:rPr sz="1050" dirty="0">
                <a:latin typeface="Verdana"/>
                <a:cs typeface="Verdana"/>
              </a:rPr>
              <a:t>V</a:t>
            </a:r>
            <a:r>
              <a:rPr sz="1050" spc="-75" dirty="0">
                <a:latin typeface="Verdana"/>
                <a:cs typeface="Verdana"/>
              </a:rPr>
              <a:t> </a:t>
            </a:r>
            <a:r>
              <a:rPr sz="1050" spc="-85" dirty="0">
                <a:latin typeface="Verdana"/>
                <a:cs typeface="Verdana"/>
              </a:rPr>
              <a:t>-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PROFILE</a:t>
            </a:r>
            <a:endParaRPr sz="1050" dirty="0">
              <a:latin typeface="Verdana"/>
              <a:cs typeface="Verdana"/>
            </a:endParaRPr>
          </a:p>
        </p:txBody>
      </p:sp>
      <p:pic>
        <p:nvPicPr>
          <p:cNvPr id="49" name="object 4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879590" y="4396613"/>
            <a:ext cx="963942" cy="525653"/>
          </a:xfrm>
          <a:prstGeom prst="rect">
            <a:avLst/>
          </a:prstGeom>
        </p:spPr>
      </p:pic>
      <p:grpSp>
        <p:nvGrpSpPr>
          <p:cNvPr id="50" name="object 50"/>
          <p:cNvGrpSpPr/>
          <p:nvPr/>
        </p:nvGrpSpPr>
        <p:grpSpPr>
          <a:xfrm>
            <a:off x="7281926" y="5022938"/>
            <a:ext cx="930275" cy="509270"/>
            <a:chOff x="7281926" y="5022938"/>
            <a:chExt cx="930275" cy="509270"/>
          </a:xfrm>
        </p:grpSpPr>
        <p:pic>
          <p:nvPicPr>
            <p:cNvPr id="51" name="object 5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281926" y="5022938"/>
              <a:ext cx="688390" cy="509181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849743" y="5124335"/>
              <a:ext cx="362153" cy="365366"/>
            </a:xfrm>
            <a:prstGeom prst="rect">
              <a:avLst/>
            </a:prstGeom>
          </p:spPr>
        </p:pic>
      </p:grpSp>
      <p:sp>
        <p:nvSpPr>
          <p:cNvPr id="53" name="object 53"/>
          <p:cNvSpPr txBox="1"/>
          <p:nvPr/>
        </p:nvSpPr>
        <p:spPr>
          <a:xfrm>
            <a:off x="5136260" y="336905"/>
            <a:ext cx="5794375" cy="2358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cs-CZ" sz="1100" b="1" i="1" kern="100" dirty="0">
                <a:solidFill>
                  <a:srgbClr val="FF0000"/>
                </a:solidFill>
                <a:effectLst/>
                <a:latin typeface="Verdana"/>
                <a:ea typeface="Verdana"/>
                <a:cs typeface="Times New Roman" panose="02020603050405020304" pitchFamily="18" charset="0"/>
              </a:rPr>
              <a:t>Nejlepší demo lyže pro </a:t>
            </a:r>
            <a:r>
              <a:rPr lang="cs-CZ" sz="1100" b="1" i="1" kern="100" dirty="0">
                <a:solidFill>
                  <a:srgbClr val="FF0000"/>
                </a:solidFill>
                <a:latin typeface="Verdana"/>
                <a:ea typeface="Verdana"/>
                <a:cs typeface="Times New Roman" panose="02020603050405020304" pitchFamily="18" charset="0"/>
              </a:rPr>
              <a:t>carving</a:t>
            </a:r>
            <a:r>
              <a:rPr lang="cs-CZ" sz="1100" b="1" i="1" kern="100" dirty="0">
                <a:solidFill>
                  <a:srgbClr val="FF0000"/>
                </a:solidFill>
                <a:effectLst/>
                <a:latin typeface="Verdana"/>
                <a:ea typeface="Verdana"/>
                <a:cs typeface="Times New Roman" panose="02020603050405020304" pitchFamily="18" charset="0"/>
              </a:rPr>
              <a:t> plný síly a elegance.</a:t>
            </a:r>
            <a:endParaRPr lang="cs-CZ" sz="1100" kern="100" dirty="0">
              <a:solidFill>
                <a:srgbClr val="FF0000"/>
              </a:solidFill>
              <a:effectLst/>
              <a:latin typeface="Verdana"/>
              <a:ea typeface="Verdana"/>
              <a:cs typeface="Times New Roman" panose="02020603050405020304" pitchFamily="18" charset="0"/>
            </a:endParaRPr>
          </a:p>
        </p:txBody>
      </p:sp>
      <p:sp>
        <p:nvSpPr>
          <p:cNvPr id="56" name="TextovéPole 55">
            <a:extLst>
              <a:ext uri="{FF2B5EF4-FFF2-40B4-BE49-F238E27FC236}">
                <a16:creationId xmlns:a16="http://schemas.microsoft.com/office/drawing/2014/main" id="{AE4AE8CF-BE38-45B6-F49F-08DBDE4418CF}"/>
              </a:ext>
            </a:extLst>
          </p:cNvPr>
          <p:cNvSpPr txBox="1"/>
          <p:nvPr/>
        </p:nvSpPr>
        <p:spPr>
          <a:xfrm>
            <a:off x="8534400" y="1371600"/>
            <a:ext cx="3246857" cy="25160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50" dirty="0">
                <a:latin typeface="Verdana"/>
                <a:ea typeface="Verdana"/>
              </a:rPr>
              <a:t>Určeno pro zkušené lyžaře, kteří se soustředí na zdokonalování oblouků. Model Super </a:t>
            </a:r>
            <a:r>
              <a:rPr lang="cs-CZ" sz="1050" dirty="0" err="1">
                <a:latin typeface="Verdana"/>
                <a:ea typeface="Verdana"/>
              </a:rPr>
              <a:t>Virage</a:t>
            </a:r>
            <a:r>
              <a:rPr lang="cs-CZ" sz="1050" dirty="0">
                <a:latin typeface="Verdana"/>
                <a:ea typeface="Verdana"/>
              </a:rPr>
              <a:t> IX LTD je další " </a:t>
            </a:r>
            <a:r>
              <a:rPr lang="cs-CZ" sz="1050" dirty="0" err="1">
                <a:latin typeface="Verdana"/>
                <a:ea typeface="Verdana"/>
              </a:rPr>
              <a:t>limitkou</a:t>
            </a:r>
            <a:r>
              <a:rPr lang="cs-CZ" sz="1050" dirty="0">
                <a:latin typeface="Verdana"/>
                <a:ea typeface="Verdana"/>
              </a:rPr>
              <a:t> " od  </a:t>
            </a:r>
            <a:r>
              <a:rPr lang="cs-CZ" sz="1050" dirty="0" err="1">
                <a:latin typeface="Verdana"/>
                <a:ea typeface="Verdana"/>
              </a:rPr>
              <a:t>Rossignolu</a:t>
            </a:r>
            <a:r>
              <a:rPr lang="cs-CZ" sz="1050" dirty="0">
                <a:latin typeface="Verdana"/>
                <a:ea typeface="Verdana"/>
              </a:rPr>
              <a:t> a  představuje lyže nejvyšší třídy, navržené tak, aby umožňovaly co technicky nejdokonalejší oblouky. Technologie </a:t>
            </a:r>
            <a:r>
              <a:rPr lang="cs-CZ" sz="1050" dirty="0" err="1">
                <a:latin typeface="Verdana"/>
                <a:ea typeface="Verdana"/>
              </a:rPr>
              <a:t>Power</a:t>
            </a:r>
            <a:r>
              <a:rPr lang="cs-CZ" sz="1050" dirty="0">
                <a:latin typeface="Verdana"/>
                <a:ea typeface="Verdana"/>
              </a:rPr>
              <a:t> Tip a </a:t>
            </a:r>
            <a:r>
              <a:rPr lang="cs-CZ" sz="1050" dirty="0" err="1">
                <a:latin typeface="Verdana"/>
                <a:ea typeface="Verdana"/>
              </a:rPr>
              <a:t>Predictive</a:t>
            </a:r>
            <a:r>
              <a:rPr lang="cs-CZ" sz="1050" dirty="0">
                <a:latin typeface="Verdana"/>
                <a:ea typeface="Verdana"/>
              </a:rPr>
              <a:t> </a:t>
            </a:r>
            <a:r>
              <a:rPr lang="cs-CZ" sz="1050" dirty="0" err="1">
                <a:latin typeface="Verdana"/>
                <a:ea typeface="Verdana"/>
              </a:rPr>
              <a:t>Sidecut</a:t>
            </a:r>
            <a:r>
              <a:rPr lang="cs-CZ" sz="1050" dirty="0">
                <a:latin typeface="Verdana"/>
                <a:ea typeface="Verdana"/>
              </a:rPr>
              <a:t> zajišťují okamžité zahájení oblouku a maximální uvolnění energie, zatímco jádro s technologií  V profile a </a:t>
            </a:r>
            <a:r>
              <a:rPr lang="cs-CZ" sz="1050" dirty="0" err="1">
                <a:latin typeface="Verdana"/>
                <a:ea typeface="Verdana"/>
              </a:rPr>
              <a:t>titanalovou</a:t>
            </a:r>
            <a:r>
              <a:rPr lang="cs-CZ" sz="1050" dirty="0">
                <a:latin typeface="Verdana"/>
                <a:ea typeface="Verdana"/>
              </a:rPr>
              <a:t> výztuhou a svislými bočnicemi po celé délce lyže poskytuje progresivní pružnost v kombinaci s rockerem na špičce, což umožňuje plynulé carvingové lyžování na jakékoli sjezdovce. Vstupte do nové éry intuitivní přesnosti.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9956" y="112023"/>
            <a:ext cx="487513" cy="667439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34951" y="112023"/>
            <a:ext cx="487513" cy="667439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33578" y="237870"/>
            <a:ext cx="146304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UNISEX</a:t>
            </a:r>
            <a:r>
              <a:rPr sz="1100" spc="-11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8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60" dirty="0">
                <a:solidFill>
                  <a:srgbClr val="7E7E7E"/>
                </a:solidFill>
                <a:latin typeface="Verdana"/>
                <a:cs typeface="Verdana"/>
              </a:rPr>
              <a:t>–</a:t>
            </a:r>
            <a:r>
              <a:rPr sz="1100" spc="-8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PISTE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3578" y="399415"/>
            <a:ext cx="31756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97025" algn="l"/>
              </a:tabLst>
            </a:pP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S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05" dirty="0">
                <a:solidFill>
                  <a:srgbClr val="030505"/>
                </a:solidFill>
                <a:latin typeface="Tahoma"/>
                <a:cs typeface="Tahoma"/>
              </a:rPr>
              <a:t>U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70" dirty="0">
                <a:solidFill>
                  <a:srgbClr val="030505"/>
                </a:solidFill>
                <a:latin typeface="Tahoma"/>
                <a:cs typeface="Tahoma"/>
              </a:rPr>
              <a:t>P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3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50" dirty="0">
                <a:solidFill>
                  <a:srgbClr val="030505"/>
                </a:solidFill>
                <a:latin typeface="Tahoma"/>
                <a:cs typeface="Tahoma"/>
              </a:rPr>
              <a:t>R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	</a:t>
            </a:r>
            <a:r>
              <a:rPr sz="2400" b="1" spc="160" dirty="0">
                <a:solidFill>
                  <a:srgbClr val="030505"/>
                </a:solidFill>
                <a:latin typeface="Tahoma"/>
                <a:cs typeface="Tahoma"/>
              </a:rPr>
              <a:t>V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385" dirty="0">
                <a:solidFill>
                  <a:srgbClr val="030505"/>
                </a:solidFill>
                <a:latin typeface="Tahoma"/>
                <a:cs typeface="Tahoma"/>
              </a:rPr>
              <a:t>I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R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9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50" dirty="0">
                <a:solidFill>
                  <a:srgbClr val="030505"/>
                </a:solidFill>
                <a:latin typeface="Tahoma"/>
                <a:cs typeface="Tahoma"/>
              </a:rPr>
              <a:t>G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8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3578" y="764870"/>
            <a:ext cx="2050414" cy="566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69010" algn="l"/>
              </a:tabLst>
            </a:pPr>
            <a:r>
              <a:rPr sz="2400" b="1" spc="160" dirty="0">
                <a:solidFill>
                  <a:srgbClr val="030505"/>
                </a:solidFill>
                <a:latin typeface="Tahoma"/>
                <a:cs typeface="Tahoma"/>
              </a:rPr>
              <a:t>V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385" dirty="0">
                <a:solidFill>
                  <a:srgbClr val="030505"/>
                </a:solidFill>
                <a:latin typeface="Tahoma"/>
                <a:cs typeface="Tahoma"/>
              </a:rPr>
              <a:t>I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385" dirty="0">
                <a:solidFill>
                  <a:srgbClr val="030505"/>
                </a:solidFill>
                <a:latin typeface="Tahoma"/>
                <a:cs typeface="Tahoma"/>
              </a:rPr>
              <a:t>I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434" dirty="0">
                <a:solidFill>
                  <a:srgbClr val="030505"/>
                </a:solidFill>
                <a:latin typeface="Tahoma"/>
                <a:cs typeface="Tahoma"/>
              </a:rPr>
              <a:t>I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	T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3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0" dirty="0">
                <a:solidFill>
                  <a:srgbClr val="030505"/>
                </a:solidFill>
                <a:latin typeface="Tahoma"/>
                <a:cs typeface="Tahoma"/>
              </a:rPr>
              <a:t>C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40" dirty="0">
                <a:solidFill>
                  <a:srgbClr val="030505"/>
                </a:solidFill>
                <a:latin typeface="Tahoma"/>
                <a:cs typeface="Tahoma"/>
              </a:rPr>
              <a:t>H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RAPSD02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3578" y="1464945"/>
            <a:ext cx="3139440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Verdana"/>
                <a:cs typeface="Verdana"/>
              </a:rPr>
              <a:t>RRPSD03</a:t>
            </a:r>
            <a:r>
              <a:rPr sz="1100" spc="-2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SUPER</a:t>
            </a:r>
            <a:r>
              <a:rPr sz="1100" spc="-2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VIRAGE</a:t>
            </a:r>
            <a:r>
              <a:rPr sz="1100" spc="-25" dirty="0">
                <a:latin typeface="Verdana"/>
                <a:cs typeface="Verdana"/>
              </a:rPr>
              <a:t> </a:t>
            </a:r>
            <a:r>
              <a:rPr sz="1100" spc="-105" dirty="0">
                <a:latin typeface="Verdana"/>
                <a:cs typeface="Verdana"/>
              </a:rPr>
              <a:t>VIII</a:t>
            </a:r>
            <a:r>
              <a:rPr sz="1100" spc="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TECH</a:t>
            </a:r>
            <a:r>
              <a:rPr sz="1100" spc="-10" dirty="0">
                <a:latin typeface="Verdana"/>
                <a:cs typeface="Verdana"/>
              </a:rPr>
              <a:t> KONECT </a:t>
            </a:r>
            <a:r>
              <a:rPr sz="1100" spc="-60" dirty="0">
                <a:latin typeface="Verdana"/>
                <a:cs typeface="Verdana"/>
              </a:rPr>
              <a:t>SPX14</a:t>
            </a:r>
            <a:r>
              <a:rPr sz="1100" spc="-90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80" dirty="0">
                <a:latin typeface="Verdana"/>
                <a:cs typeface="Verdana"/>
              </a:rPr>
              <a:t> </a:t>
            </a:r>
            <a:r>
              <a:rPr lang="cs-CZ" sz="1100" b="1" spc="-80" dirty="0">
                <a:latin typeface="Tahoma"/>
                <a:cs typeface="Tahoma"/>
              </a:rPr>
              <a:t>27 990,- </a:t>
            </a:r>
            <a:endParaRPr sz="1100" dirty="0">
              <a:latin typeface="Tahoma"/>
              <a:cs typeface="Tahoma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5112384" y="1346681"/>
          <a:ext cx="2923540" cy="11163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235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7325">
                <a:tc>
                  <a:txBody>
                    <a:bodyPr/>
                    <a:lstStyle/>
                    <a:p>
                      <a:pPr>
                        <a:lnSpc>
                          <a:spcPts val="1230"/>
                        </a:lnSpc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KONECT</a:t>
                      </a:r>
                      <a:r>
                        <a:rPr sz="1050" spc="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25" dirty="0">
                          <a:latin typeface="Verdana"/>
                          <a:cs typeface="Verdana"/>
                        </a:rPr>
                        <a:t>158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162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169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178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184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35" dirty="0">
                          <a:latin typeface="Verdana"/>
                          <a:cs typeface="Verdana"/>
                        </a:rPr>
                        <a:t>CM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123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68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103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1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85" dirty="0">
                          <a:latin typeface="Verdana"/>
                          <a:cs typeface="Verdana"/>
                        </a:rPr>
                        <a:t>13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(166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3,9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(166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object 9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1777218" y="96393"/>
            <a:ext cx="396240" cy="36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1100" b="1" spc="-25" dirty="0">
                <a:solidFill>
                  <a:srgbClr val="FCFBFF"/>
                </a:solidFill>
                <a:latin typeface="Tahoma"/>
                <a:cs typeface="Tahoma"/>
              </a:rPr>
              <a:t>RE</a:t>
            </a:r>
            <a:endParaRPr sz="11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100" b="1" spc="55" dirty="0">
                <a:solidFill>
                  <a:srgbClr val="FCFBFF"/>
                </a:solidFill>
                <a:latin typeface="Tahoma"/>
                <a:cs typeface="Tahoma"/>
              </a:rPr>
              <a:t>NEW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99580" y="2229230"/>
            <a:ext cx="2412365" cy="87630"/>
            <a:chOff x="299580" y="2229230"/>
            <a:chExt cx="2412365" cy="87630"/>
          </a:xfrm>
        </p:grpSpPr>
        <p:sp>
          <p:nvSpPr>
            <p:cNvPr id="12" name="object 12"/>
            <p:cNvSpPr/>
            <p:nvPr/>
          </p:nvSpPr>
          <p:spPr>
            <a:xfrm>
              <a:off x="299580" y="2229230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562" y="0"/>
                  </a:moveTo>
                  <a:lnTo>
                    <a:pt x="43535" y="0"/>
                  </a:lnTo>
                  <a:lnTo>
                    <a:pt x="26593" y="3429"/>
                  </a:lnTo>
                  <a:lnTo>
                    <a:pt x="12750" y="12827"/>
                  </a:lnTo>
                  <a:lnTo>
                    <a:pt x="3416" y="26670"/>
                  </a:lnTo>
                  <a:lnTo>
                    <a:pt x="0" y="43561"/>
                  </a:lnTo>
                  <a:lnTo>
                    <a:pt x="3416" y="60579"/>
                  </a:lnTo>
                  <a:lnTo>
                    <a:pt x="12750" y="74422"/>
                  </a:lnTo>
                  <a:lnTo>
                    <a:pt x="26593" y="83693"/>
                  </a:lnTo>
                  <a:lnTo>
                    <a:pt x="43535" y="87122"/>
                  </a:lnTo>
                  <a:lnTo>
                    <a:pt x="2368562" y="87122"/>
                  </a:lnTo>
                  <a:lnTo>
                    <a:pt x="2385453" y="83693"/>
                  </a:lnTo>
                  <a:lnTo>
                    <a:pt x="2399296" y="74422"/>
                  </a:lnTo>
                  <a:lnTo>
                    <a:pt x="2408567" y="60579"/>
                  </a:lnTo>
                  <a:lnTo>
                    <a:pt x="2411996" y="43561"/>
                  </a:lnTo>
                  <a:lnTo>
                    <a:pt x="2408567" y="26670"/>
                  </a:lnTo>
                  <a:lnTo>
                    <a:pt x="2399296" y="12827"/>
                  </a:lnTo>
                  <a:lnTo>
                    <a:pt x="2385453" y="3429"/>
                  </a:lnTo>
                  <a:lnTo>
                    <a:pt x="2368562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16077" y="2241803"/>
              <a:ext cx="684530" cy="61594"/>
            </a:xfrm>
            <a:custGeom>
              <a:avLst/>
              <a:gdLst/>
              <a:ahLst/>
              <a:cxnLst/>
              <a:rect l="l" t="t" r="r" b="b"/>
              <a:pathLst>
                <a:path w="684530" h="61594">
                  <a:moveTo>
                    <a:pt x="660361" y="0"/>
                  </a:moveTo>
                  <a:lnTo>
                    <a:pt x="23583" y="0"/>
                  </a:lnTo>
                  <a:lnTo>
                    <a:pt x="14401" y="2412"/>
                  </a:lnTo>
                  <a:lnTo>
                    <a:pt x="6908" y="8890"/>
                  </a:lnTo>
                  <a:lnTo>
                    <a:pt x="1854" y="18669"/>
                  </a:lnTo>
                  <a:lnTo>
                    <a:pt x="0" y="30607"/>
                  </a:lnTo>
                  <a:lnTo>
                    <a:pt x="1854" y="42545"/>
                  </a:lnTo>
                  <a:lnTo>
                    <a:pt x="6908" y="52197"/>
                  </a:lnTo>
                  <a:lnTo>
                    <a:pt x="14401" y="58800"/>
                  </a:lnTo>
                  <a:lnTo>
                    <a:pt x="23583" y="61213"/>
                  </a:lnTo>
                  <a:lnTo>
                    <a:pt x="660361" y="61213"/>
                  </a:lnTo>
                  <a:lnTo>
                    <a:pt x="669544" y="58800"/>
                  </a:lnTo>
                  <a:lnTo>
                    <a:pt x="677049" y="52197"/>
                  </a:lnTo>
                  <a:lnTo>
                    <a:pt x="682104" y="42545"/>
                  </a:lnTo>
                  <a:lnTo>
                    <a:pt x="683958" y="30607"/>
                  </a:lnTo>
                  <a:lnTo>
                    <a:pt x="682104" y="18669"/>
                  </a:lnTo>
                  <a:lnTo>
                    <a:pt x="677049" y="8890"/>
                  </a:lnTo>
                  <a:lnTo>
                    <a:pt x="669544" y="2412"/>
                  </a:lnTo>
                  <a:lnTo>
                    <a:pt x="660361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299580" y="2499614"/>
            <a:ext cx="2412365" cy="86995"/>
            <a:chOff x="299580" y="2499614"/>
            <a:chExt cx="2412365" cy="86995"/>
          </a:xfrm>
        </p:grpSpPr>
        <p:sp>
          <p:nvSpPr>
            <p:cNvPr id="15" name="object 15"/>
            <p:cNvSpPr/>
            <p:nvPr/>
          </p:nvSpPr>
          <p:spPr>
            <a:xfrm>
              <a:off x="299580" y="2499614"/>
              <a:ext cx="2412365" cy="86995"/>
            </a:xfrm>
            <a:custGeom>
              <a:avLst/>
              <a:gdLst/>
              <a:ahLst/>
              <a:cxnLst/>
              <a:rect l="l" t="t" r="r" b="b"/>
              <a:pathLst>
                <a:path w="2412365" h="86994">
                  <a:moveTo>
                    <a:pt x="2368562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700"/>
                  </a:lnTo>
                  <a:lnTo>
                    <a:pt x="3416" y="26543"/>
                  </a:lnTo>
                  <a:lnTo>
                    <a:pt x="0" y="43561"/>
                  </a:lnTo>
                  <a:lnTo>
                    <a:pt x="3416" y="60451"/>
                  </a:lnTo>
                  <a:lnTo>
                    <a:pt x="12750" y="74295"/>
                  </a:lnTo>
                  <a:lnTo>
                    <a:pt x="26593" y="83693"/>
                  </a:lnTo>
                  <a:lnTo>
                    <a:pt x="43535" y="86995"/>
                  </a:lnTo>
                  <a:lnTo>
                    <a:pt x="2368562" y="86995"/>
                  </a:lnTo>
                  <a:lnTo>
                    <a:pt x="2385453" y="83693"/>
                  </a:lnTo>
                  <a:lnTo>
                    <a:pt x="2399296" y="74295"/>
                  </a:lnTo>
                  <a:lnTo>
                    <a:pt x="2408567" y="60451"/>
                  </a:lnTo>
                  <a:lnTo>
                    <a:pt x="2411996" y="43561"/>
                  </a:lnTo>
                  <a:lnTo>
                    <a:pt x="2408567" y="26543"/>
                  </a:lnTo>
                  <a:lnTo>
                    <a:pt x="2399296" y="12700"/>
                  </a:lnTo>
                  <a:lnTo>
                    <a:pt x="2385453" y="3428"/>
                  </a:lnTo>
                  <a:lnTo>
                    <a:pt x="2368562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001393" y="2513965"/>
              <a:ext cx="684530" cy="61594"/>
            </a:xfrm>
            <a:custGeom>
              <a:avLst/>
              <a:gdLst/>
              <a:ahLst/>
              <a:cxnLst/>
              <a:rect l="l" t="t" r="r" b="b"/>
              <a:pathLst>
                <a:path w="684530" h="61594">
                  <a:moveTo>
                    <a:pt x="660400" y="0"/>
                  </a:moveTo>
                  <a:lnTo>
                    <a:pt x="23621" y="0"/>
                  </a:lnTo>
                  <a:lnTo>
                    <a:pt x="14477" y="2412"/>
                  </a:lnTo>
                  <a:lnTo>
                    <a:pt x="6984" y="8889"/>
                  </a:lnTo>
                  <a:lnTo>
                    <a:pt x="1905" y="18669"/>
                  </a:lnTo>
                  <a:lnTo>
                    <a:pt x="0" y="30607"/>
                  </a:lnTo>
                  <a:lnTo>
                    <a:pt x="1905" y="42418"/>
                  </a:lnTo>
                  <a:lnTo>
                    <a:pt x="6984" y="52197"/>
                  </a:lnTo>
                  <a:lnTo>
                    <a:pt x="14477" y="58800"/>
                  </a:lnTo>
                  <a:lnTo>
                    <a:pt x="23621" y="61213"/>
                  </a:lnTo>
                  <a:lnTo>
                    <a:pt x="660400" y="61213"/>
                  </a:lnTo>
                  <a:lnTo>
                    <a:pt x="669544" y="58800"/>
                  </a:lnTo>
                  <a:lnTo>
                    <a:pt x="677037" y="52197"/>
                  </a:lnTo>
                  <a:lnTo>
                    <a:pt x="682117" y="42418"/>
                  </a:lnTo>
                  <a:lnTo>
                    <a:pt x="684021" y="30607"/>
                  </a:lnTo>
                  <a:lnTo>
                    <a:pt x="682117" y="18669"/>
                  </a:lnTo>
                  <a:lnTo>
                    <a:pt x="677037" y="8889"/>
                  </a:lnTo>
                  <a:lnTo>
                    <a:pt x="669544" y="2412"/>
                  </a:lnTo>
                  <a:lnTo>
                    <a:pt x="660400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226007" y="2323338"/>
            <a:ext cx="5588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75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35025" y="2324176"/>
            <a:ext cx="245745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48585" y="2324861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58520" y="2594609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263522" y="2594609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120645" y="2594609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43027" y="3024377"/>
            <a:ext cx="158940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V Á Z Á N Í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000" spc="-10" dirty="0">
                <a:latin typeface="Verdana"/>
                <a:cs typeface="Verdana"/>
              </a:rPr>
              <a:t>FCPCS01</a:t>
            </a:r>
            <a:endParaRPr sz="1000" dirty="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</a:pPr>
            <a:r>
              <a:rPr sz="1000" dirty="0">
                <a:latin typeface="Verdana"/>
                <a:cs typeface="Verdana"/>
              </a:rPr>
              <a:t>SPX</a:t>
            </a:r>
            <a:r>
              <a:rPr sz="1000" spc="-80" dirty="0">
                <a:latin typeface="Verdana"/>
                <a:cs typeface="Verdana"/>
              </a:rPr>
              <a:t> </a:t>
            </a:r>
            <a:r>
              <a:rPr sz="1000" spc="-135" dirty="0">
                <a:latin typeface="Verdana"/>
                <a:cs typeface="Verdana"/>
              </a:rPr>
              <a:t>14</a:t>
            </a:r>
            <a:r>
              <a:rPr sz="1000" spc="-45" dirty="0">
                <a:latin typeface="Verdana"/>
                <a:cs typeface="Verdana"/>
              </a:rPr>
              <a:t> </a:t>
            </a:r>
            <a:r>
              <a:rPr sz="1000" dirty="0">
                <a:latin typeface="Verdana"/>
                <a:cs typeface="Verdana"/>
              </a:rPr>
              <a:t>KONECT</a:t>
            </a:r>
            <a:r>
              <a:rPr sz="1000" spc="-45" dirty="0">
                <a:latin typeface="Verdana"/>
                <a:cs typeface="Verdana"/>
              </a:rPr>
              <a:t> </a:t>
            </a:r>
            <a:r>
              <a:rPr sz="1000" spc="50" dirty="0">
                <a:latin typeface="Verdana"/>
                <a:cs typeface="Verdana"/>
              </a:rPr>
              <a:t>GW</a:t>
            </a:r>
            <a:r>
              <a:rPr sz="1000" spc="-55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B80 </a:t>
            </a:r>
            <a:r>
              <a:rPr sz="1000" spc="-30" dirty="0">
                <a:latin typeface="Verdana"/>
                <a:cs typeface="Verdana"/>
              </a:rPr>
              <a:t>SILVER</a:t>
            </a:r>
            <a:r>
              <a:rPr sz="1000" spc="-35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RED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241985" y="2979547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5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object 25" descr="Une image contenant outil  Le contenu généré par l’IA peut être incorrect.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1154" y="3893820"/>
            <a:ext cx="2075814" cy="1357503"/>
          </a:xfrm>
          <a:prstGeom prst="rect">
            <a:avLst/>
          </a:prstGeom>
        </p:spPr>
      </p:pic>
      <p:sp>
        <p:nvSpPr>
          <p:cNvPr id="26" name="object 26"/>
          <p:cNvSpPr/>
          <p:nvPr/>
        </p:nvSpPr>
        <p:spPr>
          <a:xfrm>
            <a:off x="5117210" y="5013578"/>
            <a:ext cx="2817495" cy="10795"/>
          </a:xfrm>
          <a:custGeom>
            <a:avLst/>
            <a:gdLst/>
            <a:ahLst/>
            <a:cxnLst/>
            <a:rect l="l" t="t" r="r" b="b"/>
            <a:pathLst>
              <a:path w="2817495" h="10795">
                <a:moveTo>
                  <a:pt x="0" y="0"/>
                </a:moveTo>
                <a:lnTo>
                  <a:pt x="2816987" y="10668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5124957" y="4975007"/>
            <a:ext cx="3104493" cy="1472839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625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70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05" dirty="0">
                <a:latin typeface="Verdana"/>
                <a:cs typeface="Verdana"/>
              </a:rPr>
              <a:t>30%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Bio pryskyřice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70" dirty="0">
                <a:latin typeface="Verdana"/>
                <a:cs typeface="Verdana"/>
              </a:rPr>
              <a:t>Až 20% </a:t>
            </a:r>
            <a:r>
              <a:rPr lang="cs-CZ" sz="1050" spc="70" dirty="0" err="1">
                <a:latin typeface="Verdana"/>
                <a:cs typeface="Verdana"/>
              </a:rPr>
              <a:t>recykl</a:t>
            </a:r>
            <a:r>
              <a:rPr lang="cs-CZ" sz="1050" spc="70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Jádro z topolu s </a:t>
            </a: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PEFC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Certifikovaná "zelená energie" při výrobě</a:t>
            </a: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pl-PL" sz="1050" dirty="0">
                <a:latin typeface="Verdana"/>
                <a:cs typeface="Verdana"/>
              </a:rPr>
              <a:t>Výroba i zdroje materiálů z Evropy  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8720835" y="107797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8723503" y="1103122"/>
            <a:ext cx="227711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123307" y="2464942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5096383" y="1113536"/>
            <a:ext cx="107315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lang="cs-CZ" sz="1000" b="1" spc="-10" dirty="0">
                <a:latin typeface="Tahoma"/>
                <a:cs typeface="Tahoma"/>
              </a:rPr>
              <a:t> K É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248725" y="1113536"/>
            <a:ext cx="159385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lang="cs-CZ"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lang="cs-CZ" sz="1000" b="1" spc="-170" dirty="0">
                <a:latin typeface="Tahoma"/>
                <a:cs typeface="Tahoma"/>
              </a:rPr>
              <a:t> 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lang="cs-CZ" sz="1000" b="1" spc="65" dirty="0">
                <a:latin typeface="Tahoma"/>
                <a:cs typeface="Tahoma"/>
              </a:rPr>
              <a:t>K A C E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5093715" y="108585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4" name="object 34"/>
          <p:cNvGrpSpPr/>
          <p:nvPr/>
        </p:nvGrpSpPr>
        <p:grpSpPr>
          <a:xfrm>
            <a:off x="5120132" y="2824010"/>
            <a:ext cx="2823845" cy="691515"/>
            <a:chOff x="5120132" y="2824010"/>
            <a:chExt cx="2823845" cy="691515"/>
          </a:xfrm>
        </p:grpSpPr>
        <p:sp>
          <p:nvSpPr>
            <p:cNvPr id="35" name="object 35"/>
            <p:cNvSpPr/>
            <p:nvPr/>
          </p:nvSpPr>
          <p:spPr>
            <a:xfrm>
              <a:off x="5123307" y="3512312"/>
              <a:ext cx="2817495" cy="0"/>
            </a:xfrm>
            <a:custGeom>
              <a:avLst/>
              <a:gdLst/>
              <a:ahLst/>
              <a:cxnLst/>
              <a:rect l="l" t="t" r="r" b="b"/>
              <a:pathLst>
                <a:path w="2817495">
                  <a:moveTo>
                    <a:pt x="0" y="0"/>
                  </a:moveTo>
                  <a:lnTo>
                    <a:pt x="2816987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 descr="Une image contenant conception  Le contenu généré par l’IA peut être incorrect.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89955" y="2824010"/>
              <a:ext cx="1083678" cy="686015"/>
            </a:xfrm>
            <a:prstGeom prst="rect">
              <a:avLst/>
            </a:prstGeom>
          </p:spPr>
        </p:pic>
      </p:grpSp>
      <p:sp>
        <p:nvSpPr>
          <p:cNvPr id="37" name="object 37"/>
          <p:cNvSpPr txBox="1"/>
          <p:nvPr/>
        </p:nvSpPr>
        <p:spPr>
          <a:xfrm>
            <a:off x="5116448" y="2414472"/>
            <a:ext cx="1464310" cy="643255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lang="pt-BR" sz="1000" b="1" dirty="0">
                <a:latin typeface="Tahoma"/>
                <a:cs typeface="Tahoma"/>
              </a:rPr>
              <a:t>T E C H N O L O G I E </a:t>
            </a:r>
            <a:endParaRPr sz="1000" dirty="0">
              <a:latin typeface="Tahoma"/>
              <a:cs typeface="Tahoma"/>
            </a:endParaRPr>
          </a:p>
          <a:p>
            <a:pPr marL="179705" indent="-165100">
              <a:lnSpc>
                <a:spcPct val="100000"/>
              </a:lnSpc>
              <a:spcBef>
                <a:spcPts val="590"/>
              </a:spcBef>
              <a:buFont typeface="Tahoma"/>
              <a:buChar char="►"/>
              <a:tabLst>
                <a:tab pos="179705" algn="l"/>
              </a:tabLst>
            </a:pPr>
            <a:r>
              <a:rPr sz="1050" spc="75" dirty="0">
                <a:latin typeface="Verdana"/>
                <a:cs typeface="Verdana"/>
              </a:rPr>
              <a:t>POWER</a:t>
            </a:r>
            <a:r>
              <a:rPr sz="1050" spc="-135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TIP</a:t>
            </a:r>
            <a:endParaRPr sz="1050" dirty="0">
              <a:latin typeface="Verdana"/>
              <a:cs typeface="Verdana"/>
            </a:endParaRPr>
          </a:p>
          <a:p>
            <a:pPr marL="180340" indent="-165735">
              <a:lnSpc>
                <a:spcPct val="100000"/>
              </a:lnSpc>
              <a:buFont typeface="Times New Roman"/>
              <a:buChar char="►"/>
              <a:tabLst>
                <a:tab pos="180340" algn="l"/>
              </a:tabLst>
            </a:pPr>
            <a:r>
              <a:rPr sz="1050" dirty="0">
                <a:latin typeface="Verdana"/>
                <a:cs typeface="Verdana"/>
              </a:rPr>
              <a:t>V</a:t>
            </a:r>
            <a:r>
              <a:rPr sz="1050" spc="-75" dirty="0">
                <a:latin typeface="Verdana"/>
                <a:cs typeface="Verdana"/>
              </a:rPr>
              <a:t> </a:t>
            </a:r>
            <a:r>
              <a:rPr sz="1050" spc="-85" dirty="0">
                <a:latin typeface="Verdana"/>
                <a:cs typeface="Verdana"/>
              </a:rPr>
              <a:t>-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PROFILE</a:t>
            </a:r>
            <a:endParaRPr sz="1050" dirty="0">
              <a:latin typeface="Verdana"/>
              <a:cs typeface="Verdana"/>
            </a:endParaRPr>
          </a:p>
        </p:txBody>
      </p:sp>
      <p:pic>
        <p:nvPicPr>
          <p:cNvPr id="38" name="object 38" descr="Une image contenant livre, conception, fournitures de bureau  Description générée automatiquement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71156" y="2758351"/>
            <a:ext cx="1211618" cy="757262"/>
          </a:xfrm>
          <a:prstGeom prst="rect">
            <a:avLst/>
          </a:prstGeom>
        </p:spPr>
      </p:pic>
      <p:sp>
        <p:nvSpPr>
          <p:cNvPr id="39" name="object 39"/>
          <p:cNvSpPr txBox="1"/>
          <p:nvPr/>
        </p:nvSpPr>
        <p:spPr>
          <a:xfrm>
            <a:off x="5124450" y="3476125"/>
            <a:ext cx="1483995" cy="1223010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540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  <a:p>
            <a:pPr marL="177800" marR="467995" indent="-165735">
              <a:lnSpc>
                <a:spcPct val="120000"/>
              </a:lnSpc>
              <a:spcBef>
                <a:spcPts val="225"/>
              </a:spcBef>
              <a:buFont typeface="Times New Roman"/>
              <a:buChar char="►"/>
              <a:tabLst>
                <a:tab pos="189230" algn="l"/>
              </a:tabLst>
            </a:pPr>
            <a:r>
              <a:rPr sz="1050" dirty="0">
                <a:latin typeface="Verdana"/>
                <a:cs typeface="Verdana"/>
              </a:rPr>
              <a:t>Beech</a:t>
            </a:r>
            <a:r>
              <a:rPr sz="1050" spc="55" dirty="0">
                <a:latin typeface="Verdana"/>
                <a:cs typeface="Verdana"/>
              </a:rPr>
              <a:t> </a:t>
            </a:r>
            <a:r>
              <a:rPr sz="1050" spc="35" dirty="0">
                <a:latin typeface="Verdana"/>
                <a:cs typeface="Verdana"/>
              </a:rPr>
              <a:t>PEFC 	</a:t>
            </a:r>
            <a:r>
              <a:rPr sz="1050" spc="-10" dirty="0">
                <a:latin typeface="Verdana"/>
                <a:cs typeface="Verdana"/>
              </a:rPr>
              <a:t>Woodcore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Fulll</a:t>
            </a:r>
            <a:r>
              <a:rPr sz="1050" spc="-1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titanal</a:t>
            </a:r>
            <a:r>
              <a:rPr sz="1050" spc="-3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layer</a:t>
            </a:r>
            <a:endParaRPr sz="1050" dirty="0">
              <a:latin typeface="Verdana"/>
              <a:cs typeface="Verdana"/>
            </a:endParaRPr>
          </a:p>
          <a:p>
            <a:pPr marL="177800" marR="224790" indent="-165735">
              <a:lnSpc>
                <a:spcPct val="120000"/>
              </a:lnSpc>
              <a:buFont typeface="Times New Roman"/>
              <a:buChar char="►"/>
              <a:tabLst>
                <a:tab pos="189230" algn="l"/>
              </a:tabLst>
            </a:pPr>
            <a:r>
              <a:rPr sz="1050" dirty="0">
                <a:latin typeface="Verdana"/>
                <a:cs typeface="Verdana"/>
              </a:rPr>
              <a:t>Rectangular</a:t>
            </a:r>
            <a:r>
              <a:rPr sz="1050" spc="10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full 	</a:t>
            </a:r>
            <a:r>
              <a:rPr sz="1050" spc="-10" dirty="0">
                <a:latin typeface="Verdana"/>
                <a:cs typeface="Verdana"/>
              </a:rPr>
              <a:t>sidewall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637781" y="3744595"/>
            <a:ext cx="85915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Tip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602730" y="4256658"/>
            <a:ext cx="141541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Predictive</a:t>
            </a:r>
            <a:r>
              <a:rPr sz="1050" spc="3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pic>
        <p:nvPicPr>
          <p:cNvPr id="42" name="object 4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768083" y="3900944"/>
            <a:ext cx="1166075" cy="337553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879590" y="4396613"/>
            <a:ext cx="963942" cy="525653"/>
          </a:xfrm>
          <a:prstGeom prst="rect">
            <a:avLst/>
          </a:prstGeom>
        </p:spPr>
      </p:pic>
      <p:grpSp>
        <p:nvGrpSpPr>
          <p:cNvPr id="44" name="object 44"/>
          <p:cNvGrpSpPr/>
          <p:nvPr/>
        </p:nvGrpSpPr>
        <p:grpSpPr>
          <a:xfrm>
            <a:off x="7281926" y="5022938"/>
            <a:ext cx="930275" cy="509270"/>
            <a:chOff x="7281926" y="5022938"/>
            <a:chExt cx="930275" cy="509270"/>
          </a:xfrm>
        </p:grpSpPr>
        <p:pic>
          <p:nvPicPr>
            <p:cNvPr id="45" name="object 4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281926" y="5022938"/>
              <a:ext cx="688390" cy="509181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849743" y="5124335"/>
              <a:ext cx="362153" cy="365366"/>
            </a:xfrm>
            <a:prstGeom prst="rect">
              <a:avLst/>
            </a:prstGeom>
          </p:spPr>
        </p:pic>
      </p:grpSp>
      <p:sp>
        <p:nvSpPr>
          <p:cNvPr id="50" name="object 50"/>
          <p:cNvSpPr/>
          <p:nvPr/>
        </p:nvSpPr>
        <p:spPr>
          <a:xfrm>
            <a:off x="8744457" y="54102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8711565" y="5562600"/>
            <a:ext cx="2078355" cy="1016304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36830">
              <a:lnSpc>
                <a:spcPct val="100000"/>
              </a:lnSpc>
              <a:spcBef>
                <a:spcPts val="585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78435" indent="-165735"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lang="en-US" sz="1050" dirty="0">
                <a:latin typeface="Verdana"/>
                <a:cs typeface="Verdana"/>
              </a:rPr>
              <a:t>Performance</a:t>
            </a:r>
            <a:r>
              <a:rPr lang="en-US" sz="1050" spc="125" dirty="0">
                <a:latin typeface="Verdana"/>
                <a:cs typeface="Verdana"/>
              </a:rPr>
              <a:t> </a:t>
            </a:r>
            <a:r>
              <a:rPr lang="en-US" sz="1050" spc="-10" dirty="0">
                <a:latin typeface="Verdana"/>
                <a:cs typeface="Verdana"/>
              </a:rPr>
              <a:t>carving - </a:t>
            </a:r>
            <a:r>
              <a:rPr lang="en-US" sz="1050" dirty="0" err="1"/>
              <a:t>čistý</a:t>
            </a:r>
            <a:r>
              <a:rPr lang="en-US" sz="1050" dirty="0"/>
              <a:t> </a:t>
            </a:r>
            <a:r>
              <a:rPr lang="en-US" sz="1050" dirty="0" err="1"/>
              <a:t>oblouk</a:t>
            </a:r>
            <a:r>
              <a:rPr lang="en-US" sz="1050" dirty="0"/>
              <a:t>, </a:t>
            </a:r>
            <a:r>
              <a:rPr lang="en-US" sz="1050" dirty="0" err="1"/>
              <a:t>maximální</a:t>
            </a:r>
            <a:r>
              <a:rPr lang="en-US" sz="1050" dirty="0"/>
              <a:t> </a:t>
            </a:r>
            <a:r>
              <a:rPr lang="en-US" sz="1050" dirty="0" err="1"/>
              <a:t>kontrola</a:t>
            </a:r>
            <a:r>
              <a:rPr lang="en-US" sz="1050" dirty="0"/>
              <a:t>.</a:t>
            </a:r>
            <a:endParaRPr lang="en-US"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lang="cs-CZ" sz="1050" spc="-10" dirty="0">
                <a:latin typeface="Verdana"/>
                <a:cs typeface="Verdana"/>
              </a:rPr>
              <a:t>Precizní kontrola ovládání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lang="cs-CZ" sz="1050" spc="-10" dirty="0">
                <a:latin typeface="Verdana"/>
                <a:cs typeface="Verdana"/>
              </a:rPr>
              <a:t>Rychlost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8720835" y="41910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8723503" y="4267200"/>
            <a:ext cx="185864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57" name="TextovéPole 56">
            <a:extLst>
              <a:ext uri="{FF2B5EF4-FFF2-40B4-BE49-F238E27FC236}">
                <a16:creationId xmlns:a16="http://schemas.microsoft.com/office/drawing/2014/main" id="{5483E69C-FCA0-BA1E-06F3-55D03428B356}"/>
              </a:ext>
            </a:extLst>
          </p:cNvPr>
          <p:cNvSpPr txBox="1"/>
          <p:nvPr/>
        </p:nvSpPr>
        <p:spPr>
          <a:xfrm>
            <a:off x="8612505" y="1371600"/>
            <a:ext cx="3164713" cy="25160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Vyjeďte si dokonalý oblouk . Lyže Super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Virage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VIII Tech jsou navrženy tak, aby umožnily technický styl lyžování středně pokročilým a pokročilým lyžařům, kteří hledají přesnost, sílu a výkon. Technologie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Power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Tip a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Predictive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Sidecut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zajišťují okamžité zahájení oblouku a maximální uvolnění energie, zatímco dřevěné bukové PEFC  jádro s 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technoligií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V-profile  poskytuje progresivní průhyb v kombinaci s rockerem na špičce pro plynulé carvingové zatáčení na jakékoli pistě. Lyže  poskytuje skvělé držení na  tvrdých podkladech díky  svislým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bočnícím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a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titanalové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vrstvě  po celé délce  lyže.</a:t>
            </a:r>
          </a:p>
        </p:txBody>
      </p:sp>
      <p:sp>
        <p:nvSpPr>
          <p:cNvPr id="55" name="object 53">
            <a:extLst>
              <a:ext uri="{FF2B5EF4-FFF2-40B4-BE49-F238E27FC236}">
                <a16:creationId xmlns:a16="http://schemas.microsoft.com/office/drawing/2014/main" id="{28F52B75-8864-3B63-E822-3BF34940FD83}"/>
              </a:ext>
            </a:extLst>
          </p:cNvPr>
          <p:cNvSpPr txBox="1"/>
          <p:nvPr/>
        </p:nvSpPr>
        <p:spPr>
          <a:xfrm>
            <a:off x="5136260" y="336905"/>
            <a:ext cx="5794375" cy="2358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cs-CZ" sz="1100" b="1" i="1" kern="100" dirty="0">
                <a:solidFill>
                  <a:srgbClr val="FF0000"/>
                </a:solidFill>
                <a:effectLst/>
                <a:latin typeface="Verdana"/>
                <a:ea typeface="Verdana"/>
                <a:cs typeface="Times New Roman" panose="02020603050405020304" pitchFamily="18" charset="0"/>
              </a:rPr>
              <a:t>Nejlepší demo lyže pro </a:t>
            </a:r>
            <a:r>
              <a:rPr lang="cs-CZ" sz="1100" b="1" i="1" kern="100" dirty="0">
                <a:solidFill>
                  <a:srgbClr val="FF0000"/>
                </a:solidFill>
                <a:latin typeface="Verdana"/>
                <a:ea typeface="Verdana"/>
                <a:cs typeface="Times New Roman" panose="02020603050405020304" pitchFamily="18" charset="0"/>
              </a:rPr>
              <a:t>carving</a:t>
            </a:r>
            <a:r>
              <a:rPr lang="cs-CZ" sz="1100" b="1" i="1" kern="100" dirty="0">
                <a:solidFill>
                  <a:srgbClr val="FF0000"/>
                </a:solidFill>
                <a:effectLst/>
                <a:latin typeface="Verdana"/>
                <a:ea typeface="Verdana"/>
                <a:cs typeface="Times New Roman" panose="02020603050405020304" pitchFamily="18" charset="0"/>
              </a:rPr>
              <a:t> plný síly a elegance.</a:t>
            </a:r>
            <a:endParaRPr lang="cs-CZ" sz="1100" kern="100" dirty="0">
              <a:solidFill>
                <a:srgbClr val="FF0000"/>
              </a:solidFill>
              <a:effectLst/>
              <a:latin typeface="Verdana"/>
              <a:ea typeface="Verdana"/>
              <a:cs typeface="Times New Roman" panose="02020603050405020304" pitchFamily="18" charset="0"/>
            </a:endParaRPr>
          </a:p>
        </p:txBody>
      </p:sp>
      <p:sp>
        <p:nvSpPr>
          <p:cNvPr id="56" name="object 13">
            <a:extLst>
              <a:ext uri="{FF2B5EF4-FFF2-40B4-BE49-F238E27FC236}">
                <a16:creationId xmlns:a16="http://schemas.microsoft.com/office/drawing/2014/main" id="{53FB3C17-A452-B71B-7CCA-F8D45E562292}"/>
              </a:ext>
            </a:extLst>
          </p:cNvPr>
          <p:cNvSpPr txBox="1"/>
          <p:nvPr/>
        </p:nvSpPr>
        <p:spPr>
          <a:xfrm>
            <a:off x="8722232" y="4495800"/>
            <a:ext cx="2660650" cy="7700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200"/>
              </a:lnSpc>
              <a:spcBef>
                <a:spcPts val="100"/>
              </a:spcBef>
              <a:tabLst>
                <a:tab pos="1082675" algn="l"/>
                <a:tab pos="1535430" algn="l"/>
                <a:tab pos="2204085" algn="l"/>
              </a:tabLst>
            </a:pP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Nadšení lyžaři hledající špičkový výkon a moderní technologické vychytávky. Milovníci rychlé jízdy, carvingu a sportovního lyžování.</a:t>
            </a:r>
            <a:endParaRPr sz="1050" dirty="0">
              <a:latin typeface="Verdana" panose="020B0604030504040204" pitchFamily="34" charset="0"/>
              <a:ea typeface="Verdana" panose="020B0604030504040204" pitchFamily="34" charset="0"/>
              <a:cs typeface="Verdana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669919" y="71116"/>
            <a:ext cx="1231900" cy="6786880"/>
            <a:chOff x="3669919" y="71116"/>
            <a:chExt cx="1231900" cy="67868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69919" y="71116"/>
              <a:ext cx="1231900" cy="678688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44139" y="3479927"/>
              <a:ext cx="159118" cy="63373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234492" y="238125"/>
            <a:ext cx="3175635" cy="1093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95"/>
              </a:lnSpc>
              <a:spcBef>
                <a:spcPts val="100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UNISEX</a:t>
            </a:r>
            <a:r>
              <a:rPr sz="1100" spc="-11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8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60" dirty="0">
                <a:solidFill>
                  <a:srgbClr val="7E7E7E"/>
                </a:solidFill>
                <a:latin typeface="Verdana"/>
                <a:cs typeface="Verdana"/>
              </a:rPr>
              <a:t>–</a:t>
            </a:r>
            <a:r>
              <a:rPr sz="1100" spc="-8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PISTE</a:t>
            </a:r>
            <a:endParaRPr sz="1100">
              <a:latin typeface="Verdana"/>
              <a:cs typeface="Verdana"/>
            </a:endParaRPr>
          </a:p>
          <a:p>
            <a:pPr marL="12700">
              <a:lnSpc>
                <a:spcPts val="2855"/>
              </a:lnSpc>
              <a:tabLst>
                <a:tab pos="1597025" algn="l"/>
              </a:tabLst>
            </a:pP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S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05" dirty="0">
                <a:solidFill>
                  <a:srgbClr val="030505"/>
                </a:solidFill>
                <a:latin typeface="Tahoma"/>
                <a:cs typeface="Tahoma"/>
              </a:rPr>
              <a:t>U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70" dirty="0">
                <a:solidFill>
                  <a:srgbClr val="030505"/>
                </a:solidFill>
                <a:latin typeface="Tahoma"/>
                <a:cs typeface="Tahoma"/>
              </a:rPr>
              <a:t>P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3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50" dirty="0">
                <a:solidFill>
                  <a:srgbClr val="030505"/>
                </a:solidFill>
                <a:latin typeface="Tahoma"/>
                <a:cs typeface="Tahoma"/>
              </a:rPr>
              <a:t>R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	</a:t>
            </a:r>
            <a:r>
              <a:rPr sz="2400" b="1" spc="160" dirty="0">
                <a:solidFill>
                  <a:srgbClr val="030505"/>
                </a:solidFill>
                <a:latin typeface="Tahoma"/>
                <a:cs typeface="Tahoma"/>
              </a:rPr>
              <a:t>V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385" dirty="0">
                <a:solidFill>
                  <a:srgbClr val="030505"/>
                </a:solidFill>
                <a:latin typeface="Tahoma"/>
                <a:cs typeface="Tahoma"/>
              </a:rPr>
              <a:t>I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R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9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50" dirty="0">
                <a:solidFill>
                  <a:srgbClr val="030505"/>
                </a:solidFill>
                <a:latin typeface="Tahoma"/>
                <a:cs typeface="Tahoma"/>
              </a:rPr>
              <a:t>G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80" dirty="0">
                <a:solidFill>
                  <a:srgbClr val="030505"/>
                </a:solidFill>
                <a:latin typeface="Tahoma"/>
                <a:cs typeface="Tahoma"/>
              </a:rPr>
              <a:t>E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800735" algn="l"/>
              </a:tabLst>
            </a:pPr>
            <a:r>
              <a:rPr sz="2400" b="1" spc="160" dirty="0">
                <a:solidFill>
                  <a:srgbClr val="030505"/>
                </a:solidFill>
                <a:latin typeface="Tahoma"/>
                <a:cs typeface="Tahoma"/>
              </a:rPr>
              <a:t>V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385" dirty="0">
                <a:solidFill>
                  <a:srgbClr val="030505"/>
                </a:solidFill>
                <a:latin typeface="Tahoma"/>
                <a:cs typeface="Tahoma"/>
              </a:rPr>
              <a:t>I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434" dirty="0">
                <a:solidFill>
                  <a:srgbClr val="030505"/>
                </a:solidFill>
                <a:latin typeface="Tahoma"/>
                <a:cs typeface="Tahoma"/>
              </a:rPr>
              <a:t>I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	</a:t>
            </a:r>
            <a:r>
              <a:rPr sz="2400" b="1" spc="145" dirty="0">
                <a:solidFill>
                  <a:srgbClr val="030505"/>
                </a:solidFill>
                <a:latin typeface="Tahoma"/>
                <a:cs typeface="Tahoma"/>
              </a:rPr>
              <a:t>M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05" dirty="0">
                <a:solidFill>
                  <a:srgbClr val="030505"/>
                </a:solidFill>
                <a:latin typeface="Tahoma"/>
                <a:cs typeface="Tahoma"/>
              </a:rPr>
              <a:t>U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65" dirty="0">
                <a:solidFill>
                  <a:srgbClr val="030505"/>
                </a:solidFill>
                <a:latin typeface="Tahoma"/>
                <a:cs typeface="Tahoma"/>
              </a:rPr>
              <a:t>L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030505"/>
                </a:solidFill>
                <a:latin typeface="Tahoma"/>
                <a:cs typeface="Tahoma"/>
              </a:rPr>
              <a:t>T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-434" dirty="0">
                <a:solidFill>
                  <a:srgbClr val="030505"/>
                </a:solidFill>
                <a:latin typeface="Tahoma"/>
                <a:cs typeface="Tahoma"/>
              </a:rPr>
              <a:t>I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100" spc="35" dirty="0">
                <a:solidFill>
                  <a:srgbClr val="7E7E7E"/>
                </a:solidFill>
                <a:latin typeface="Verdana"/>
                <a:cs typeface="Verdana"/>
              </a:rPr>
              <a:t>RAPPZ04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4492" y="1465326"/>
            <a:ext cx="3152140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Verdana"/>
                <a:cs typeface="Verdana"/>
              </a:rPr>
              <a:t>RRPPZ05</a:t>
            </a:r>
            <a:r>
              <a:rPr sz="1100" spc="-3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SUPER</a:t>
            </a:r>
            <a:r>
              <a:rPr sz="1100" spc="-10" dirty="0">
                <a:latin typeface="Verdana"/>
                <a:cs typeface="Verdana"/>
              </a:rPr>
              <a:t> VIRAGE</a:t>
            </a:r>
            <a:r>
              <a:rPr sz="1100" spc="10" dirty="0">
                <a:latin typeface="Verdana"/>
                <a:cs typeface="Verdana"/>
              </a:rPr>
              <a:t> </a:t>
            </a:r>
            <a:r>
              <a:rPr sz="1100" spc="-90" dirty="0">
                <a:latin typeface="Verdana"/>
                <a:cs typeface="Verdana"/>
              </a:rPr>
              <a:t>VII</a:t>
            </a:r>
            <a:r>
              <a:rPr sz="1100" spc="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MULTI</a:t>
            </a:r>
            <a:r>
              <a:rPr sz="1100" spc="15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KONECT </a:t>
            </a:r>
            <a:r>
              <a:rPr sz="1100" dirty="0">
                <a:latin typeface="Verdana"/>
                <a:cs typeface="Verdana"/>
              </a:rPr>
              <a:t>NX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sz="1100" spc="-200" dirty="0">
                <a:latin typeface="Verdana"/>
                <a:cs typeface="Verdana"/>
              </a:rPr>
              <a:t>12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lang="cs-CZ" sz="1100" spc="-80" dirty="0">
                <a:latin typeface="Verdana"/>
                <a:cs typeface="Verdana"/>
              </a:rPr>
              <a:t>–</a:t>
            </a:r>
            <a:r>
              <a:rPr sz="1100" spc="-75" dirty="0">
                <a:latin typeface="Verdana"/>
                <a:cs typeface="Verdana"/>
              </a:rPr>
              <a:t> </a:t>
            </a:r>
            <a:r>
              <a:rPr lang="cs-CZ" sz="1100" b="1" spc="-75" dirty="0">
                <a:latin typeface="Tahoma"/>
                <a:cs typeface="Tahoma"/>
              </a:rPr>
              <a:t>20 490,- </a:t>
            </a:r>
            <a:endParaRPr sz="1100" dirty="0">
              <a:latin typeface="Tahoma"/>
              <a:cs typeface="Tahoma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5113909" y="1346935"/>
          <a:ext cx="2923540" cy="11163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235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7325">
                <a:tc>
                  <a:txBody>
                    <a:bodyPr/>
                    <a:lstStyle/>
                    <a:p>
                      <a:pPr>
                        <a:lnSpc>
                          <a:spcPts val="1230"/>
                        </a:lnSpc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KONECT</a:t>
                      </a:r>
                      <a:r>
                        <a:rPr sz="1050" spc="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50" dirty="0">
                          <a:latin typeface="Verdana"/>
                          <a:cs typeface="Verdana"/>
                        </a:rPr>
                        <a:t>155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162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166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0" dirty="0">
                          <a:latin typeface="Verdana"/>
                          <a:cs typeface="Verdana"/>
                        </a:rPr>
                        <a:t>172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3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128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65" dirty="0">
                          <a:latin typeface="Verdana"/>
                          <a:cs typeface="Verdana"/>
                        </a:rPr>
                        <a:t>73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10" dirty="0">
                          <a:latin typeface="Verdana"/>
                          <a:cs typeface="Verdana"/>
                        </a:rPr>
                        <a:t>111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1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14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(169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3,6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(169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8708135" y="4230832"/>
            <a:ext cx="2764155" cy="768158"/>
          </a:xfrm>
          <a:prstGeom prst="rect">
            <a:avLst/>
          </a:prstGeom>
        </p:spPr>
        <p:txBody>
          <a:bodyPr vert="horz" wrap="square" lIns="0" tIns="393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9"/>
              </a:spcBef>
              <a:tabLst>
                <a:tab pos="2750820" algn="l"/>
              </a:tabLst>
            </a:pPr>
            <a:r>
              <a:rPr sz="1050" u="sng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	</a:t>
            </a:r>
            <a:endParaRPr sz="1050" dirty="0">
              <a:latin typeface="Verdana"/>
              <a:cs typeface="Verdana"/>
            </a:endParaRPr>
          </a:p>
          <a:p>
            <a:pPr marL="27940">
              <a:lnSpc>
                <a:spcPct val="100000"/>
              </a:lnSpc>
              <a:spcBef>
                <a:spcPts val="185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17145">
              <a:lnSpc>
                <a:spcPct val="100000"/>
              </a:lnSpc>
              <a:spcBef>
                <a:spcPts val="540"/>
              </a:spcBef>
            </a:pPr>
            <a:r>
              <a:rPr lang="cs-CZ" sz="1050" dirty="0">
                <a:latin typeface="Verdana"/>
                <a:cs typeface="Verdana"/>
              </a:rPr>
              <a:t>Lyžaři, kteří touží po silných zážitcích z jízdy.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736330" y="5170170"/>
            <a:ext cx="2211070" cy="140487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81610" indent="-165100">
              <a:lnSpc>
                <a:spcPct val="100000"/>
              </a:lnSpc>
              <a:spcBef>
                <a:spcPts val="850"/>
              </a:spcBef>
              <a:buFont typeface="Tahoma"/>
              <a:buChar char="►"/>
              <a:tabLst>
                <a:tab pos="181610" algn="l"/>
              </a:tabLst>
            </a:pPr>
            <a:r>
              <a:rPr lang="cs-CZ" sz="1050" dirty="0">
                <a:latin typeface="Verdana"/>
                <a:cs typeface="Verdana"/>
              </a:rPr>
              <a:t>Revoluce v carvingovém zážitku </a:t>
            </a:r>
            <a:endParaRPr sz="1050" dirty="0">
              <a:latin typeface="Verdana"/>
              <a:cs typeface="Verdana"/>
            </a:endParaRPr>
          </a:p>
          <a:p>
            <a:pPr marL="18224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82245" algn="l"/>
              </a:tabLst>
            </a:pPr>
            <a:r>
              <a:rPr lang="cs-CZ" sz="1050" spc="10" dirty="0">
                <a:latin typeface="Verdana"/>
                <a:cs typeface="Verdana"/>
              </a:rPr>
              <a:t>Vysoký výkon , přesnost </a:t>
            </a:r>
          </a:p>
          <a:p>
            <a:pPr marL="18224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82245" algn="l"/>
              </a:tabLst>
            </a:pPr>
            <a:r>
              <a:rPr sz="1050" spc="10" dirty="0">
                <a:latin typeface="Verdana"/>
                <a:cs typeface="Verdana"/>
              </a:rPr>
              <a:t>Maxim</a:t>
            </a:r>
            <a:r>
              <a:rPr lang="cs-CZ" sz="1050" spc="10" dirty="0" err="1">
                <a:latin typeface="Verdana"/>
                <a:cs typeface="Verdana"/>
              </a:rPr>
              <a:t>ální</a:t>
            </a:r>
            <a:r>
              <a:rPr lang="cs-CZ" sz="1050" spc="10" dirty="0">
                <a:latin typeface="Verdana"/>
                <a:cs typeface="Verdana"/>
              </a:rPr>
              <a:t> úhly náklonů </a:t>
            </a:r>
            <a:endParaRPr sz="1050" dirty="0">
              <a:latin typeface="Verdana"/>
              <a:cs typeface="Verdana"/>
            </a:endParaRPr>
          </a:p>
          <a:p>
            <a:pPr marL="18224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82245" algn="l"/>
              </a:tabLst>
            </a:pPr>
            <a:r>
              <a:rPr sz="1050" dirty="0" err="1">
                <a:latin typeface="Verdana"/>
                <a:cs typeface="Verdana"/>
              </a:rPr>
              <a:t>Agresiv</a:t>
            </a:r>
            <a:r>
              <a:rPr lang="cs-CZ" sz="1050" dirty="0">
                <a:latin typeface="Verdana"/>
                <a:cs typeface="Verdana"/>
              </a:rPr>
              <a:t>ní</a:t>
            </a:r>
            <a:r>
              <a:rPr sz="1050" spc="-7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 dirty="0">
              <a:latin typeface="Verdana"/>
              <a:cs typeface="Verdana"/>
            </a:endParaRPr>
          </a:p>
          <a:p>
            <a:pPr marL="18224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82245" algn="l"/>
              </a:tabLst>
            </a:pPr>
            <a:r>
              <a:rPr lang="cs-CZ" sz="1050" dirty="0">
                <a:latin typeface="Verdana"/>
                <a:cs typeface="Verdana"/>
              </a:rPr>
              <a:t>Delší lyže  pro kratší oblouk 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1777218" y="96393"/>
            <a:ext cx="396240" cy="36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1100" b="1" spc="-25" dirty="0">
                <a:solidFill>
                  <a:srgbClr val="FCFBFF"/>
                </a:solidFill>
                <a:latin typeface="Tahoma"/>
                <a:cs typeface="Tahoma"/>
              </a:rPr>
              <a:t>RE</a:t>
            </a:r>
            <a:endParaRPr sz="11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100" b="1" spc="55" dirty="0">
                <a:solidFill>
                  <a:srgbClr val="FCFBFF"/>
                </a:solidFill>
                <a:latin typeface="Tahoma"/>
                <a:cs typeface="Tahoma"/>
              </a:rPr>
              <a:t>NEW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99580" y="2229230"/>
            <a:ext cx="2412365" cy="87630"/>
            <a:chOff x="299580" y="2229230"/>
            <a:chExt cx="2412365" cy="87630"/>
          </a:xfrm>
        </p:grpSpPr>
        <p:sp>
          <p:nvSpPr>
            <p:cNvPr id="13" name="object 13"/>
            <p:cNvSpPr/>
            <p:nvPr/>
          </p:nvSpPr>
          <p:spPr>
            <a:xfrm>
              <a:off x="299580" y="2229230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562" y="0"/>
                  </a:moveTo>
                  <a:lnTo>
                    <a:pt x="43535" y="0"/>
                  </a:lnTo>
                  <a:lnTo>
                    <a:pt x="26593" y="3429"/>
                  </a:lnTo>
                  <a:lnTo>
                    <a:pt x="12750" y="12827"/>
                  </a:lnTo>
                  <a:lnTo>
                    <a:pt x="3416" y="26670"/>
                  </a:lnTo>
                  <a:lnTo>
                    <a:pt x="0" y="43561"/>
                  </a:lnTo>
                  <a:lnTo>
                    <a:pt x="3416" y="60579"/>
                  </a:lnTo>
                  <a:lnTo>
                    <a:pt x="12750" y="74422"/>
                  </a:lnTo>
                  <a:lnTo>
                    <a:pt x="26593" y="83693"/>
                  </a:lnTo>
                  <a:lnTo>
                    <a:pt x="43535" y="87122"/>
                  </a:lnTo>
                  <a:lnTo>
                    <a:pt x="2368562" y="87122"/>
                  </a:lnTo>
                  <a:lnTo>
                    <a:pt x="2385453" y="83693"/>
                  </a:lnTo>
                  <a:lnTo>
                    <a:pt x="2399296" y="74422"/>
                  </a:lnTo>
                  <a:lnTo>
                    <a:pt x="2408567" y="60579"/>
                  </a:lnTo>
                  <a:lnTo>
                    <a:pt x="2411996" y="43561"/>
                  </a:lnTo>
                  <a:lnTo>
                    <a:pt x="2408567" y="26670"/>
                  </a:lnTo>
                  <a:lnTo>
                    <a:pt x="2399296" y="12827"/>
                  </a:lnTo>
                  <a:lnTo>
                    <a:pt x="2385453" y="3429"/>
                  </a:lnTo>
                  <a:lnTo>
                    <a:pt x="2368562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16077" y="2241803"/>
              <a:ext cx="684530" cy="61594"/>
            </a:xfrm>
            <a:custGeom>
              <a:avLst/>
              <a:gdLst/>
              <a:ahLst/>
              <a:cxnLst/>
              <a:rect l="l" t="t" r="r" b="b"/>
              <a:pathLst>
                <a:path w="684530" h="61594">
                  <a:moveTo>
                    <a:pt x="660361" y="0"/>
                  </a:moveTo>
                  <a:lnTo>
                    <a:pt x="23583" y="0"/>
                  </a:lnTo>
                  <a:lnTo>
                    <a:pt x="14401" y="2412"/>
                  </a:lnTo>
                  <a:lnTo>
                    <a:pt x="6908" y="8890"/>
                  </a:lnTo>
                  <a:lnTo>
                    <a:pt x="1854" y="18669"/>
                  </a:lnTo>
                  <a:lnTo>
                    <a:pt x="0" y="30607"/>
                  </a:lnTo>
                  <a:lnTo>
                    <a:pt x="1854" y="42545"/>
                  </a:lnTo>
                  <a:lnTo>
                    <a:pt x="6908" y="52197"/>
                  </a:lnTo>
                  <a:lnTo>
                    <a:pt x="14401" y="58800"/>
                  </a:lnTo>
                  <a:lnTo>
                    <a:pt x="23583" y="61213"/>
                  </a:lnTo>
                  <a:lnTo>
                    <a:pt x="660361" y="61213"/>
                  </a:lnTo>
                  <a:lnTo>
                    <a:pt x="669544" y="58800"/>
                  </a:lnTo>
                  <a:lnTo>
                    <a:pt x="677049" y="52197"/>
                  </a:lnTo>
                  <a:lnTo>
                    <a:pt x="682104" y="42545"/>
                  </a:lnTo>
                  <a:lnTo>
                    <a:pt x="683958" y="30607"/>
                  </a:lnTo>
                  <a:lnTo>
                    <a:pt x="682104" y="18669"/>
                  </a:lnTo>
                  <a:lnTo>
                    <a:pt x="677049" y="8890"/>
                  </a:lnTo>
                  <a:lnTo>
                    <a:pt x="669544" y="2412"/>
                  </a:lnTo>
                  <a:lnTo>
                    <a:pt x="660361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299580" y="2499614"/>
            <a:ext cx="2412365" cy="86995"/>
            <a:chOff x="299580" y="2499614"/>
            <a:chExt cx="2412365" cy="86995"/>
          </a:xfrm>
        </p:grpSpPr>
        <p:sp>
          <p:nvSpPr>
            <p:cNvPr id="16" name="object 16"/>
            <p:cNvSpPr/>
            <p:nvPr/>
          </p:nvSpPr>
          <p:spPr>
            <a:xfrm>
              <a:off x="299580" y="2499614"/>
              <a:ext cx="2412365" cy="86995"/>
            </a:xfrm>
            <a:custGeom>
              <a:avLst/>
              <a:gdLst/>
              <a:ahLst/>
              <a:cxnLst/>
              <a:rect l="l" t="t" r="r" b="b"/>
              <a:pathLst>
                <a:path w="2412365" h="86994">
                  <a:moveTo>
                    <a:pt x="2368562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700"/>
                  </a:lnTo>
                  <a:lnTo>
                    <a:pt x="3416" y="26543"/>
                  </a:lnTo>
                  <a:lnTo>
                    <a:pt x="0" y="43561"/>
                  </a:lnTo>
                  <a:lnTo>
                    <a:pt x="3416" y="60451"/>
                  </a:lnTo>
                  <a:lnTo>
                    <a:pt x="12750" y="74295"/>
                  </a:lnTo>
                  <a:lnTo>
                    <a:pt x="26593" y="83693"/>
                  </a:lnTo>
                  <a:lnTo>
                    <a:pt x="43535" y="86995"/>
                  </a:lnTo>
                  <a:lnTo>
                    <a:pt x="2368562" y="86995"/>
                  </a:lnTo>
                  <a:lnTo>
                    <a:pt x="2385453" y="83693"/>
                  </a:lnTo>
                  <a:lnTo>
                    <a:pt x="2399296" y="74295"/>
                  </a:lnTo>
                  <a:lnTo>
                    <a:pt x="2408567" y="60451"/>
                  </a:lnTo>
                  <a:lnTo>
                    <a:pt x="2411996" y="43561"/>
                  </a:lnTo>
                  <a:lnTo>
                    <a:pt x="2408567" y="26543"/>
                  </a:lnTo>
                  <a:lnTo>
                    <a:pt x="2399296" y="12700"/>
                  </a:lnTo>
                  <a:lnTo>
                    <a:pt x="2385453" y="3428"/>
                  </a:lnTo>
                  <a:lnTo>
                    <a:pt x="2368562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462404" y="2513965"/>
              <a:ext cx="684530" cy="61594"/>
            </a:xfrm>
            <a:custGeom>
              <a:avLst/>
              <a:gdLst/>
              <a:ahLst/>
              <a:cxnLst/>
              <a:rect l="l" t="t" r="r" b="b"/>
              <a:pathLst>
                <a:path w="684530" h="61594">
                  <a:moveTo>
                    <a:pt x="660400" y="0"/>
                  </a:moveTo>
                  <a:lnTo>
                    <a:pt x="23621" y="0"/>
                  </a:lnTo>
                  <a:lnTo>
                    <a:pt x="14350" y="2412"/>
                  </a:lnTo>
                  <a:lnTo>
                    <a:pt x="6857" y="8889"/>
                  </a:lnTo>
                  <a:lnTo>
                    <a:pt x="1904" y="18669"/>
                  </a:lnTo>
                  <a:lnTo>
                    <a:pt x="0" y="30607"/>
                  </a:lnTo>
                  <a:lnTo>
                    <a:pt x="1904" y="42418"/>
                  </a:lnTo>
                  <a:lnTo>
                    <a:pt x="6857" y="52197"/>
                  </a:lnTo>
                  <a:lnTo>
                    <a:pt x="14350" y="58800"/>
                  </a:lnTo>
                  <a:lnTo>
                    <a:pt x="23621" y="61213"/>
                  </a:lnTo>
                  <a:lnTo>
                    <a:pt x="660400" y="61213"/>
                  </a:lnTo>
                  <a:lnTo>
                    <a:pt x="669544" y="58800"/>
                  </a:lnTo>
                  <a:lnTo>
                    <a:pt x="677037" y="52197"/>
                  </a:lnTo>
                  <a:lnTo>
                    <a:pt x="682117" y="42418"/>
                  </a:lnTo>
                  <a:lnTo>
                    <a:pt x="684021" y="30607"/>
                  </a:lnTo>
                  <a:lnTo>
                    <a:pt x="682117" y="18669"/>
                  </a:lnTo>
                  <a:lnTo>
                    <a:pt x="677037" y="8889"/>
                  </a:lnTo>
                  <a:lnTo>
                    <a:pt x="669544" y="2412"/>
                  </a:lnTo>
                  <a:lnTo>
                    <a:pt x="660400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226007" y="2323338"/>
            <a:ext cx="5588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75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35025" y="2324176"/>
            <a:ext cx="245745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148585" y="2324861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58520" y="2594609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263522" y="2594609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120645" y="2594609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43027" y="3024377"/>
            <a:ext cx="151193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V Á Z Á N Í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000" spc="-10" dirty="0">
                <a:latin typeface="Verdana"/>
                <a:cs typeface="Verdana"/>
              </a:rPr>
              <a:t>FCPCN01</a:t>
            </a:r>
            <a:endParaRPr sz="1000" dirty="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</a:pPr>
            <a:r>
              <a:rPr sz="1000" dirty="0">
                <a:latin typeface="Verdana"/>
                <a:cs typeface="Verdana"/>
              </a:rPr>
              <a:t>NX</a:t>
            </a:r>
            <a:r>
              <a:rPr sz="1000" spc="-55" dirty="0">
                <a:latin typeface="Verdana"/>
                <a:cs typeface="Verdana"/>
              </a:rPr>
              <a:t> </a:t>
            </a:r>
            <a:r>
              <a:rPr sz="1000" spc="-185" dirty="0">
                <a:latin typeface="Verdana"/>
                <a:cs typeface="Verdana"/>
              </a:rPr>
              <a:t>12</a:t>
            </a:r>
            <a:r>
              <a:rPr sz="1000" spc="-60" dirty="0">
                <a:latin typeface="Verdana"/>
                <a:cs typeface="Verdana"/>
              </a:rPr>
              <a:t> </a:t>
            </a:r>
            <a:r>
              <a:rPr sz="1000" dirty="0">
                <a:latin typeface="Verdana"/>
                <a:cs typeface="Verdana"/>
              </a:rPr>
              <a:t>KONECT</a:t>
            </a:r>
            <a:r>
              <a:rPr sz="1000" spc="-40" dirty="0">
                <a:latin typeface="Verdana"/>
                <a:cs typeface="Verdana"/>
              </a:rPr>
              <a:t> </a:t>
            </a:r>
            <a:r>
              <a:rPr sz="1000" spc="50" dirty="0">
                <a:latin typeface="Verdana"/>
                <a:cs typeface="Verdana"/>
              </a:rPr>
              <a:t>GW</a:t>
            </a:r>
            <a:r>
              <a:rPr sz="1000" spc="-50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B80 </a:t>
            </a:r>
            <a:r>
              <a:rPr sz="1000" spc="-30" dirty="0">
                <a:latin typeface="Verdana"/>
                <a:cs typeface="Verdana"/>
              </a:rPr>
              <a:t>SILVER</a:t>
            </a:r>
            <a:r>
              <a:rPr sz="1000" spc="-35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RED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41985" y="2979547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5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object 26" descr="Une image contenant vaisseau spatial  Le contenu généré par l’IA peut être incorrect.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1906" y="4226928"/>
            <a:ext cx="2112899" cy="967752"/>
          </a:xfrm>
          <a:prstGeom prst="rect">
            <a:avLst/>
          </a:prstGeom>
        </p:spPr>
      </p:pic>
      <p:sp>
        <p:nvSpPr>
          <p:cNvPr id="27" name="object 27"/>
          <p:cNvSpPr/>
          <p:nvPr/>
        </p:nvSpPr>
        <p:spPr>
          <a:xfrm>
            <a:off x="5117210" y="5013578"/>
            <a:ext cx="2817495" cy="10795"/>
          </a:xfrm>
          <a:custGeom>
            <a:avLst/>
            <a:gdLst/>
            <a:ahLst/>
            <a:cxnLst/>
            <a:rect l="l" t="t" r="r" b="b"/>
            <a:pathLst>
              <a:path w="2817495" h="10795">
                <a:moveTo>
                  <a:pt x="0" y="0"/>
                </a:moveTo>
                <a:lnTo>
                  <a:pt x="2816987" y="10668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5124958" y="4975007"/>
            <a:ext cx="3086938" cy="1472839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625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70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05" dirty="0">
                <a:latin typeface="Verdana"/>
                <a:cs typeface="Verdana"/>
              </a:rPr>
              <a:t>30%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Bio pryskyřice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70" dirty="0">
                <a:latin typeface="Verdana"/>
                <a:cs typeface="Verdana"/>
              </a:rPr>
              <a:t>Až 20% </a:t>
            </a:r>
            <a:r>
              <a:rPr lang="cs-CZ" sz="1050" spc="70" dirty="0" err="1">
                <a:latin typeface="Verdana"/>
                <a:cs typeface="Verdana"/>
              </a:rPr>
              <a:t>recykl</a:t>
            </a:r>
            <a:r>
              <a:rPr lang="cs-CZ" sz="1050" spc="70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Jádro z topolu s </a:t>
            </a: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PEFC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Certifikovaná "zelená energie" při výrobě</a:t>
            </a: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pl-PL" sz="1050" dirty="0">
                <a:latin typeface="Verdana"/>
                <a:cs typeface="Verdana"/>
              </a:rPr>
              <a:t>Výroba i zdroje materiálů z Evropy  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8720835" y="107797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8723503" y="1103122"/>
            <a:ext cx="227711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123307" y="2464942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5096383" y="1113536"/>
            <a:ext cx="107315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lang="cs-CZ" sz="1000" b="1" spc="65" dirty="0">
                <a:latin typeface="Tahoma"/>
                <a:cs typeface="Tahoma"/>
              </a:rPr>
              <a:t>K É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248725" y="1113536"/>
            <a:ext cx="159385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lang="cs-CZ"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lang="cs-CZ" sz="1000" b="1" spc="-20" dirty="0">
                <a:latin typeface="Tahoma"/>
                <a:cs typeface="Tahoma"/>
              </a:rPr>
              <a:t> </a:t>
            </a:r>
            <a:r>
              <a:rPr lang="cs-CZ" sz="1000" b="1" spc="65" dirty="0">
                <a:latin typeface="Tahoma"/>
                <a:cs typeface="Tahoma"/>
              </a:rPr>
              <a:t>K A C E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5093715" y="108585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744457" y="5145404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6" name="object 36"/>
          <p:cNvGrpSpPr/>
          <p:nvPr/>
        </p:nvGrpSpPr>
        <p:grpSpPr>
          <a:xfrm>
            <a:off x="5120132" y="2824010"/>
            <a:ext cx="2823845" cy="691515"/>
            <a:chOff x="5120132" y="2824010"/>
            <a:chExt cx="2823845" cy="691515"/>
          </a:xfrm>
        </p:grpSpPr>
        <p:sp>
          <p:nvSpPr>
            <p:cNvPr id="37" name="object 37"/>
            <p:cNvSpPr/>
            <p:nvPr/>
          </p:nvSpPr>
          <p:spPr>
            <a:xfrm>
              <a:off x="5123307" y="3512312"/>
              <a:ext cx="2817495" cy="0"/>
            </a:xfrm>
            <a:custGeom>
              <a:avLst/>
              <a:gdLst/>
              <a:ahLst/>
              <a:cxnLst/>
              <a:rect l="l" t="t" r="r" b="b"/>
              <a:pathLst>
                <a:path w="2817495">
                  <a:moveTo>
                    <a:pt x="0" y="0"/>
                  </a:moveTo>
                  <a:lnTo>
                    <a:pt x="2816987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 descr="Une image contenant conception  Le contenu généré par l’IA peut être incorrect.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89955" y="2824010"/>
              <a:ext cx="1083678" cy="686015"/>
            </a:xfrm>
            <a:prstGeom prst="rect">
              <a:avLst/>
            </a:prstGeom>
          </p:spPr>
        </p:pic>
      </p:grpSp>
      <p:sp>
        <p:nvSpPr>
          <p:cNvPr id="39" name="object 39"/>
          <p:cNvSpPr txBox="1"/>
          <p:nvPr/>
        </p:nvSpPr>
        <p:spPr>
          <a:xfrm>
            <a:off x="5116448" y="2414472"/>
            <a:ext cx="1464310" cy="643255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lang="pt-BR" sz="1000" b="1" dirty="0">
                <a:latin typeface="Tahoma"/>
                <a:cs typeface="Tahoma"/>
              </a:rPr>
              <a:t>T E C H N O L O G I E </a:t>
            </a:r>
            <a:endParaRPr sz="1000" dirty="0">
              <a:latin typeface="Tahoma"/>
              <a:cs typeface="Tahoma"/>
            </a:endParaRPr>
          </a:p>
          <a:p>
            <a:pPr marL="179705" indent="-165100">
              <a:lnSpc>
                <a:spcPct val="100000"/>
              </a:lnSpc>
              <a:spcBef>
                <a:spcPts val="590"/>
              </a:spcBef>
              <a:buFont typeface="Tahoma"/>
              <a:buChar char="►"/>
              <a:tabLst>
                <a:tab pos="179705" algn="l"/>
              </a:tabLst>
            </a:pPr>
            <a:r>
              <a:rPr sz="1050" spc="75" dirty="0">
                <a:latin typeface="Verdana"/>
                <a:cs typeface="Verdana"/>
              </a:rPr>
              <a:t>POWER</a:t>
            </a:r>
            <a:r>
              <a:rPr sz="1050" spc="-135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TIP</a:t>
            </a:r>
            <a:endParaRPr sz="1050" dirty="0">
              <a:latin typeface="Verdana"/>
              <a:cs typeface="Verdana"/>
            </a:endParaRPr>
          </a:p>
          <a:p>
            <a:pPr marL="180340" indent="-165735">
              <a:lnSpc>
                <a:spcPct val="100000"/>
              </a:lnSpc>
              <a:buFont typeface="Times New Roman"/>
              <a:buChar char="►"/>
              <a:tabLst>
                <a:tab pos="180340" algn="l"/>
              </a:tabLst>
            </a:pPr>
            <a:r>
              <a:rPr sz="1050" dirty="0">
                <a:latin typeface="Verdana"/>
                <a:cs typeface="Verdana"/>
              </a:rPr>
              <a:t>V</a:t>
            </a:r>
            <a:r>
              <a:rPr sz="1050" spc="-75" dirty="0">
                <a:latin typeface="Verdana"/>
                <a:cs typeface="Verdana"/>
              </a:rPr>
              <a:t> </a:t>
            </a:r>
            <a:r>
              <a:rPr sz="1050" spc="-85" dirty="0">
                <a:latin typeface="Verdana"/>
                <a:cs typeface="Verdana"/>
              </a:rPr>
              <a:t>-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PROFILE</a:t>
            </a:r>
            <a:endParaRPr sz="1050" dirty="0">
              <a:latin typeface="Verdana"/>
              <a:cs typeface="Verdana"/>
            </a:endParaRPr>
          </a:p>
        </p:txBody>
      </p:sp>
      <p:pic>
        <p:nvPicPr>
          <p:cNvPr id="40" name="object 40" descr="Une image contenant livre, conception, fournitures de bureau  Description générée automatiquement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971156" y="2758351"/>
            <a:ext cx="1211618" cy="757262"/>
          </a:xfrm>
          <a:prstGeom prst="rect">
            <a:avLst/>
          </a:prstGeom>
        </p:spPr>
      </p:pic>
      <p:sp>
        <p:nvSpPr>
          <p:cNvPr id="41" name="object 41"/>
          <p:cNvSpPr txBox="1"/>
          <p:nvPr/>
        </p:nvSpPr>
        <p:spPr>
          <a:xfrm>
            <a:off x="5124450" y="3476125"/>
            <a:ext cx="1483995" cy="1223010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540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  <a:p>
            <a:pPr marL="177800" marR="467995" indent="-165735">
              <a:lnSpc>
                <a:spcPct val="120000"/>
              </a:lnSpc>
              <a:spcBef>
                <a:spcPts val="225"/>
              </a:spcBef>
              <a:buFont typeface="Times New Roman"/>
              <a:buChar char="►"/>
              <a:tabLst>
                <a:tab pos="189230" algn="l"/>
              </a:tabLst>
            </a:pPr>
            <a:r>
              <a:rPr sz="1050" dirty="0">
                <a:latin typeface="Verdana"/>
                <a:cs typeface="Verdana"/>
              </a:rPr>
              <a:t>Beech</a:t>
            </a:r>
            <a:r>
              <a:rPr sz="1050" spc="55" dirty="0">
                <a:latin typeface="Verdana"/>
                <a:cs typeface="Verdana"/>
              </a:rPr>
              <a:t> </a:t>
            </a:r>
            <a:r>
              <a:rPr sz="1050" spc="35" dirty="0">
                <a:latin typeface="Verdana"/>
                <a:cs typeface="Verdana"/>
              </a:rPr>
              <a:t>PEFC 	</a:t>
            </a:r>
            <a:r>
              <a:rPr sz="1050" spc="-10" dirty="0">
                <a:latin typeface="Verdana"/>
                <a:cs typeface="Verdana"/>
              </a:rPr>
              <a:t>Woodcore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Fulll</a:t>
            </a:r>
            <a:r>
              <a:rPr sz="1050" spc="-1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titanal</a:t>
            </a:r>
            <a:r>
              <a:rPr sz="1050" spc="-3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layer</a:t>
            </a:r>
            <a:endParaRPr sz="1050" dirty="0">
              <a:latin typeface="Verdana"/>
              <a:cs typeface="Verdana"/>
            </a:endParaRPr>
          </a:p>
          <a:p>
            <a:pPr marL="177800" marR="224790" indent="-165735">
              <a:lnSpc>
                <a:spcPct val="120000"/>
              </a:lnSpc>
              <a:buFont typeface="Times New Roman"/>
              <a:buChar char="►"/>
              <a:tabLst>
                <a:tab pos="189230" algn="l"/>
              </a:tabLst>
            </a:pPr>
            <a:r>
              <a:rPr sz="1050" dirty="0">
                <a:latin typeface="Verdana"/>
                <a:cs typeface="Verdana"/>
              </a:rPr>
              <a:t>Rectangular</a:t>
            </a:r>
            <a:r>
              <a:rPr sz="1050" spc="10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full 	</a:t>
            </a:r>
            <a:r>
              <a:rPr sz="1050" spc="-10" dirty="0">
                <a:latin typeface="Verdana"/>
                <a:cs typeface="Verdana"/>
              </a:rPr>
              <a:t>sidewall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637781" y="3744595"/>
            <a:ext cx="85915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Tip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602730" y="4256658"/>
            <a:ext cx="141541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Predictive</a:t>
            </a:r>
            <a:r>
              <a:rPr sz="1050" spc="3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pic>
        <p:nvPicPr>
          <p:cNvPr id="44" name="object 4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68083" y="3900944"/>
            <a:ext cx="1166075" cy="337553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879590" y="4396613"/>
            <a:ext cx="963942" cy="525653"/>
          </a:xfrm>
          <a:prstGeom prst="rect">
            <a:avLst/>
          </a:prstGeom>
        </p:spPr>
      </p:pic>
      <p:grpSp>
        <p:nvGrpSpPr>
          <p:cNvPr id="46" name="object 46"/>
          <p:cNvGrpSpPr/>
          <p:nvPr/>
        </p:nvGrpSpPr>
        <p:grpSpPr>
          <a:xfrm>
            <a:off x="7281926" y="5022938"/>
            <a:ext cx="930275" cy="509270"/>
            <a:chOff x="7281926" y="5022938"/>
            <a:chExt cx="930275" cy="509270"/>
          </a:xfrm>
        </p:grpSpPr>
        <p:pic>
          <p:nvPicPr>
            <p:cNvPr id="47" name="object 4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281926" y="5022938"/>
              <a:ext cx="688390" cy="509181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849743" y="5124335"/>
              <a:ext cx="362153" cy="365366"/>
            </a:xfrm>
            <a:prstGeom prst="rect">
              <a:avLst/>
            </a:prstGeom>
          </p:spPr>
        </p:pic>
      </p:grpSp>
      <p:sp>
        <p:nvSpPr>
          <p:cNvPr id="52" name="TextovéPole 51">
            <a:extLst>
              <a:ext uri="{FF2B5EF4-FFF2-40B4-BE49-F238E27FC236}">
                <a16:creationId xmlns:a16="http://schemas.microsoft.com/office/drawing/2014/main" id="{19F60F24-55C2-E0E3-8CB6-E6C478CA0BB5}"/>
              </a:ext>
            </a:extLst>
          </p:cNvPr>
          <p:cNvSpPr txBox="1"/>
          <p:nvPr/>
        </p:nvSpPr>
        <p:spPr>
          <a:xfrm>
            <a:off x="8736330" y="1676400"/>
            <a:ext cx="2606517" cy="2354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Vydejte se na dokonalou obloukovou jízdu. Super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Virage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VII Tech jsou lyže vhodné pro středně pokročilé lyžaře, které jim pomohou zdokonalit jejich styl. Technologie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Power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Tip a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Predictive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Sidecut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zajišťují okamžité zahájení oblouku a maximální uvolnění energie, zatímco dřevěné bukové PFCE jádro s technologií V profile poskytuje progresivní pružnost a rocker na špičce umožňuje plynulé carvingové oblouky na jakékoli sjezdovce.</a:t>
            </a:r>
          </a:p>
        </p:txBody>
      </p:sp>
      <p:sp>
        <p:nvSpPr>
          <p:cNvPr id="50" name="object 53">
            <a:extLst>
              <a:ext uri="{FF2B5EF4-FFF2-40B4-BE49-F238E27FC236}">
                <a16:creationId xmlns:a16="http://schemas.microsoft.com/office/drawing/2014/main" id="{BEA1E6AE-D456-ED10-30A5-ED640396608B}"/>
              </a:ext>
            </a:extLst>
          </p:cNvPr>
          <p:cNvSpPr txBox="1"/>
          <p:nvPr/>
        </p:nvSpPr>
        <p:spPr>
          <a:xfrm>
            <a:off x="5136260" y="336905"/>
            <a:ext cx="5794375" cy="2358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cs-CZ" sz="1100" b="1" i="1" kern="100" dirty="0">
                <a:solidFill>
                  <a:srgbClr val="FF0000"/>
                </a:solidFill>
                <a:effectLst/>
                <a:latin typeface="Verdana"/>
                <a:ea typeface="Verdana"/>
                <a:cs typeface="Times New Roman" panose="02020603050405020304" pitchFamily="18" charset="0"/>
              </a:rPr>
              <a:t>Nejlepší demo lyže pro </a:t>
            </a:r>
            <a:r>
              <a:rPr lang="cs-CZ" sz="1100" b="1" i="1" kern="100" dirty="0">
                <a:solidFill>
                  <a:srgbClr val="FF0000"/>
                </a:solidFill>
                <a:latin typeface="Verdana"/>
                <a:ea typeface="Verdana"/>
                <a:cs typeface="Times New Roman" panose="02020603050405020304" pitchFamily="18" charset="0"/>
              </a:rPr>
              <a:t>carving </a:t>
            </a:r>
            <a:r>
              <a:rPr lang="cs-CZ" sz="1100" b="1" i="1" kern="100" dirty="0">
                <a:solidFill>
                  <a:srgbClr val="FF0000"/>
                </a:solidFill>
                <a:effectLst/>
                <a:latin typeface="Verdana"/>
                <a:ea typeface="Verdana"/>
                <a:cs typeface="Times New Roman" panose="02020603050405020304" pitchFamily="18" charset="0"/>
              </a:rPr>
              <a:t>plný síly a elegance.</a:t>
            </a:r>
            <a:endParaRPr lang="cs-CZ" sz="1100" kern="100" dirty="0">
              <a:solidFill>
                <a:srgbClr val="FF0000"/>
              </a:solidFill>
              <a:effectLst/>
              <a:latin typeface="Verdana"/>
              <a:ea typeface="Verdana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6226" y="2399474"/>
            <a:ext cx="10438634" cy="228538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5009769"/>
            <a:ext cx="12192000" cy="1822831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7858614" y="4749821"/>
            <a:ext cx="309880" cy="154305"/>
            <a:chOff x="7858614" y="4749821"/>
            <a:chExt cx="309880" cy="154305"/>
          </a:xfrm>
        </p:grpSpPr>
        <p:sp>
          <p:nvSpPr>
            <p:cNvPr id="5" name="object 5"/>
            <p:cNvSpPr/>
            <p:nvPr/>
          </p:nvSpPr>
          <p:spPr>
            <a:xfrm>
              <a:off x="7858614" y="4756653"/>
              <a:ext cx="66040" cy="53340"/>
            </a:xfrm>
            <a:custGeom>
              <a:avLst/>
              <a:gdLst/>
              <a:ahLst/>
              <a:cxnLst/>
              <a:rect l="l" t="t" r="r" b="b"/>
              <a:pathLst>
                <a:path w="66040" h="53339">
                  <a:moveTo>
                    <a:pt x="24977" y="26304"/>
                  </a:moveTo>
                  <a:lnTo>
                    <a:pt x="8325" y="26304"/>
                  </a:lnTo>
                  <a:lnTo>
                    <a:pt x="10983" y="26475"/>
                  </a:lnTo>
                  <a:lnTo>
                    <a:pt x="15766" y="26475"/>
                  </a:lnTo>
                  <a:lnTo>
                    <a:pt x="15647" y="26816"/>
                  </a:lnTo>
                  <a:lnTo>
                    <a:pt x="15588" y="29720"/>
                  </a:lnTo>
                  <a:lnTo>
                    <a:pt x="14880" y="32794"/>
                  </a:lnTo>
                  <a:lnTo>
                    <a:pt x="14526" y="33478"/>
                  </a:lnTo>
                  <a:lnTo>
                    <a:pt x="14348" y="34332"/>
                  </a:lnTo>
                  <a:lnTo>
                    <a:pt x="13994" y="35015"/>
                  </a:lnTo>
                  <a:lnTo>
                    <a:pt x="13817" y="35527"/>
                  </a:lnTo>
                  <a:lnTo>
                    <a:pt x="13463" y="35869"/>
                  </a:lnTo>
                  <a:lnTo>
                    <a:pt x="8857" y="43043"/>
                  </a:lnTo>
                  <a:lnTo>
                    <a:pt x="7617" y="44751"/>
                  </a:lnTo>
                  <a:lnTo>
                    <a:pt x="6023" y="45776"/>
                  </a:lnTo>
                  <a:lnTo>
                    <a:pt x="4960" y="46288"/>
                  </a:lnTo>
                  <a:lnTo>
                    <a:pt x="4074" y="46630"/>
                  </a:lnTo>
                  <a:lnTo>
                    <a:pt x="3188" y="47313"/>
                  </a:lnTo>
                  <a:lnTo>
                    <a:pt x="2657" y="47826"/>
                  </a:lnTo>
                  <a:lnTo>
                    <a:pt x="2657" y="47996"/>
                  </a:lnTo>
                  <a:lnTo>
                    <a:pt x="3365" y="49534"/>
                  </a:lnTo>
                  <a:lnTo>
                    <a:pt x="4251" y="51242"/>
                  </a:lnTo>
                  <a:lnTo>
                    <a:pt x="5038" y="52608"/>
                  </a:lnTo>
                  <a:lnTo>
                    <a:pt x="5137" y="52779"/>
                  </a:lnTo>
                  <a:lnTo>
                    <a:pt x="6023" y="52779"/>
                  </a:lnTo>
                  <a:lnTo>
                    <a:pt x="8325" y="52608"/>
                  </a:lnTo>
                  <a:lnTo>
                    <a:pt x="10274" y="51412"/>
                  </a:lnTo>
                  <a:lnTo>
                    <a:pt x="12046" y="50217"/>
                  </a:lnTo>
                  <a:lnTo>
                    <a:pt x="13994" y="49021"/>
                  </a:lnTo>
                  <a:lnTo>
                    <a:pt x="15588" y="47484"/>
                  </a:lnTo>
                  <a:lnTo>
                    <a:pt x="19309" y="42360"/>
                  </a:lnTo>
                  <a:lnTo>
                    <a:pt x="21257" y="38260"/>
                  </a:lnTo>
                  <a:lnTo>
                    <a:pt x="22497" y="34332"/>
                  </a:lnTo>
                  <a:lnTo>
                    <a:pt x="23560" y="31257"/>
                  </a:lnTo>
                  <a:lnTo>
                    <a:pt x="23879" y="29720"/>
                  </a:lnTo>
                  <a:lnTo>
                    <a:pt x="23914" y="29549"/>
                  </a:lnTo>
                  <a:lnTo>
                    <a:pt x="24446" y="28012"/>
                  </a:lnTo>
                  <a:lnTo>
                    <a:pt x="24765" y="26987"/>
                  </a:lnTo>
                  <a:lnTo>
                    <a:pt x="24818" y="26816"/>
                  </a:lnTo>
                  <a:lnTo>
                    <a:pt x="24924" y="26475"/>
                  </a:lnTo>
                  <a:lnTo>
                    <a:pt x="24977" y="26304"/>
                  </a:lnTo>
                  <a:close/>
                </a:path>
                <a:path w="66040" h="53339">
                  <a:moveTo>
                    <a:pt x="4251" y="1024"/>
                  </a:moveTo>
                  <a:lnTo>
                    <a:pt x="3188" y="1366"/>
                  </a:lnTo>
                  <a:lnTo>
                    <a:pt x="2480" y="2732"/>
                  </a:lnTo>
                  <a:lnTo>
                    <a:pt x="1872" y="3757"/>
                  </a:lnTo>
                  <a:lnTo>
                    <a:pt x="1771" y="3928"/>
                  </a:lnTo>
                  <a:lnTo>
                    <a:pt x="1417" y="5295"/>
                  </a:lnTo>
                  <a:lnTo>
                    <a:pt x="1320" y="8369"/>
                  </a:lnTo>
                  <a:lnTo>
                    <a:pt x="1159" y="9223"/>
                  </a:lnTo>
                  <a:lnTo>
                    <a:pt x="1062" y="9736"/>
                  </a:lnTo>
                  <a:lnTo>
                    <a:pt x="354" y="12468"/>
                  </a:lnTo>
                  <a:lnTo>
                    <a:pt x="177" y="13835"/>
                  </a:lnTo>
                  <a:lnTo>
                    <a:pt x="177" y="15885"/>
                  </a:lnTo>
                  <a:lnTo>
                    <a:pt x="0" y="16568"/>
                  </a:lnTo>
                  <a:lnTo>
                    <a:pt x="0" y="22546"/>
                  </a:lnTo>
                  <a:lnTo>
                    <a:pt x="5845" y="26816"/>
                  </a:lnTo>
                  <a:lnTo>
                    <a:pt x="8325" y="26304"/>
                  </a:lnTo>
                  <a:lnTo>
                    <a:pt x="24977" y="26304"/>
                  </a:lnTo>
                  <a:lnTo>
                    <a:pt x="25048" y="25962"/>
                  </a:lnTo>
                  <a:lnTo>
                    <a:pt x="25154" y="25450"/>
                  </a:lnTo>
                  <a:lnTo>
                    <a:pt x="25438" y="24767"/>
                  </a:lnTo>
                  <a:lnTo>
                    <a:pt x="25509" y="24596"/>
                  </a:lnTo>
                  <a:lnTo>
                    <a:pt x="25686" y="23571"/>
                  </a:lnTo>
                  <a:lnTo>
                    <a:pt x="25951" y="22546"/>
                  </a:lnTo>
                  <a:lnTo>
                    <a:pt x="26040" y="22204"/>
                  </a:lnTo>
                  <a:lnTo>
                    <a:pt x="26571" y="21009"/>
                  </a:lnTo>
                  <a:lnTo>
                    <a:pt x="26926" y="19642"/>
                  </a:lnTo>
                  <a:lnTo>
                    <a:pt x="27811" y="17251"/>
                  </a:lnTo>
                  <a:lnTo>
                    <a:pt x="28520" y="15031"/>
                  </a:lnTo>
                  <a:lnTo>
                    <a:pt x="29052" y="12810"/>
                  </a:lnTo>
                  <a:lnTo>
                    <a:pt x="29406" y="11102"/>
                  </a:lnTo>
                  <a:lnTo>
                    <a:pt x="30114" y="9223"/>
                  </a:lnTo>
                  <a:lnTo>
                    <a:pt x="30195" y="8369"/>
                  </a:lnTo>
                  <a:lnTo>
                    <a:pt x="30292" y="7344"/>
                  </a:lnTo>
                  <a:lnTo>
                    <a:pt x="31709" y="7344"/>
                  </a:lnTo>
                  <a:lnTo>
                    <a:pt x="31177" y="5295"/>
                  </a:lnTo>
                  <a:lnTo>
                    <a:pt x="29937" y="4611"/>
                  </a:lnTo>
                  <a:lnTo>
                    <a:pt x="29583" y="4099"/>
                  </a:lnTo>
                  <a:lnTo>
                    <a:pt x="29051" y="3757"/>
                  </a:lnTo>
                  <a:lnTo>
                    <a:pt x="27103" y="3757"/>
                  </a:lnTo>
                  <a:lnTo>
                    <a:pt x="22674" y="2903"/>
                  </a:lnTo>
                  <a:lnTo>
                    <a:pt x="22143" y="2903"/>
                  </a:lnTo>
                  <a:lnTo>
                    <a:pt x="20903" y="2391"/>
                  </a:lnTo>
                  <a:lnTo>
                    <a:pt x="17183" y="2391"/>
                  </a:lnTo>
                  <a:lnTo>
                    <a:pt x="5491" y="1366"/>
                  </a:lnTo>
                  <a:lnTo>
                    <a:pt x="4251" y="1024"/>
                  </a:lnTo>
                  <a:close/>
                </a:path>
                <a:path w="66040" h="53339">
                  <a:moveTo>
                    <a:pt x="31709" y="7344"/>
                  </a:moveTo>
                  <a:lnTo>
                    <a:pt x="30292" y="7344"/>
                  </a:lnTo>
                  <a:lnTo>
                    <a:pt x="30646" y="8369"/>
                  </a:lnTo>
                  <a:lnTo>
                    <a:pt x="31709" y="7344"/>
                  </a:lnTo>
                  <a:close/>
                </a:path>
                <a:path w="66040" h="53339">
                  <a:moveTo>
                    <a:pt x="62532" y="25279"/>
                  </a:moveTo>
                  <a:lnTo>
                    <a:pt x="42692" y="25279"/>
                  </a:lnTo>
                  <a:lnTo>
                    <a:pt x="46589" y="25450"/>
                  </a:lnTo>
                  <a:lnTo>
                    <a:pt x="50663" y="25962"/>
                  </a:lnTo>
                  <a:lnTo>
                    <a:pt x="54561" y="26133"/>
                  </a:lnTo>
                  <a:lnTo>
                    <a:pt x="54538" y="26987"/>
                  </a:lnTo>
                  <a:lnTo>
                    <a:pt x="54273" y="29037"/>
                  </a:lnTo>
                  <a:lnTo>
                    <a:pt x="53852" y="31940"/>
                  </a:lnTo>
                  <a:lnTo>
                    <a:pt x="52435" y="34161"/>
                  </a:lnTo>
                  <a:lnTo>
                    <a:pt x="51195" y="36211"/>
                  </a:lnTo>
                  <a:lnTo>
                    <a:pt x="49423" y="37577"/>
                  </a:lnTo>
                  <a:lnTo>
                    <a:pt x="47298" y="38773"/>
                  </a:lnTo>
                  <a:lnTo>
                    <a:pt x="46235" y="39285"/>
                  </a:lnTo>
                  <a:lnTo>
                    <a:pt x="45349" y="40139"/>
                  </a:lnTo>
                  <a:lnTo>
                    <a:pt x="44286" y="40822"/>
                  </a:lnTo>
                  <a:lnTo>
                    <a:pt x="43046" y="41335"/>
                  </a:lnTo>
                  <a:lnTo>
                    <a:pt x="41806" y="41676"/>
                  </a:lnTo>
                  <a:lnTo>
                    <a:pt x="39680" y="43043"/>
                  </a:lnTo>
                  <a:lnTo>
                    <a:pt x="43932" y="48680"/>
                  </a:lnTo>
                  <a:lnTo>
                    <a:pt x="44818" y="47996"/>
                  </a:lnTo>
                  <a:lnTo>
                    <a:pt x="48006" y="47484"/>
                  </a:lnTo>
                  <a:lnTo>
                    <a:pt x="51372" y="45776"/>
                  </a:lnTo>
                  <a:lnTo>
                    <a:pt x="53852" y="43726"/>
                  </a:lnTo>
                  <a:lnTo>
                    <a:pt x="56686" y="41506"/>
                  </a:lnTo>
                  <a:lnTo>
                    <a:pt x="58281" y="38944"/>
                  </a:lnTo>
                  <a:lnTo>
                    <a:pt x="59698" y="35869"/>
                  </a:lnTo>
                  <a:lnTo>
                    <a:pt x="60406" y="34503"/>
                  </a:lnTo>
                  <a:lnTo>
                    <a:pt x="60477" y="34161"/>
                  </a:lnTo>
                  <a:lnTo>
                    <a:pt x="60584" y="33649"/>
                  </a:lnTo>
                  <a:lnTo>
                    <a:pt x="60761" y="33307"/>
                  </a:lnTo>
                  <a:lnTo>
                    <a:pt x="60761" y="32965"/>
                  </a:lnTo>
                  <a:lnTo>
                    <a:pt x="61469" y="30916"/>
                  </a:lnTo>
                  <a:lnTo>
                    <a:pt x="62001" y="29037"/>
                  </a:lnTo>
                  <a:lnTo>
                    <a:pt x="62355" y="26987"/>
                  </a:lnTo>
                  <a:lnTo>
                    <a:pt x="62466" y="26133"/>
                  </a:lnTo>
                  <a:lnTo>
                    <a:pt x="62532" y="25279"/>
                  </a:lnTo>
                  <a:close/>
                </a:path>
                <a:path w="66040" h="53339">
                  <a:moveTo>
                    <a:pt x="39680" y="0"/>
                  </a:moveTo>
                  <a:lnTo>
                    <a:pt x="38795" y="2732"/>
                  </a:lnTo>
                  <a:lnTo>
                    <a:pt x="38706" y="3074"/>
                  </a:lnTo>
                  <a:lnTo>
                    <a:pt x="38617" y="5978"/>
                  </a:lnTo>
                  <a:lnTo>
                    <a:pt x="38263" y="6661"/>
                  </a:lnTo>
                  <a:lnTo>
                    <a:pt x="38263" y="7515"/>
                  </a:lnTo>
                  <a:lnTo>
                    <a:pt x="38086" y="8540"/>
                  </a:lnTo>
                  <a:lnTo>
                    <a:pt x="38086" y="10590"/>
                  </a:lnTo>
                  <a:lnTo>
                    <a:pt x="37909" y="11785"/>
                  </a:lnTo>
                  <a:lnTo>
                    <a:pt x="37732" y="12810"/>
                  </a:lnTo>
                  <a:lnTo>
                    <a:pt x="37614" y="18447"/>
                  </a:lnTo>
                  <a:lnTo>
                    <a:pt x="37377" y="19130"/>
                  </a:lnTo>
                  <a:lnTo>
                    <a:pt x="37259" y="20667"/>
                  </a:lnTo>
                  <a:lnTo>
                    <a:pt x="37200" y="21009"/>
                  </a:lnTo>
                  <a:lnTo>
                    <a:pt x="36846" y="22375"/>
                  </a:lnTo>
                  <a:lnTo>
                    <a:pt x="37200" y="23400"/>
                  </a:lnTo>
                  <a:lnTo>
                    <a:pt x="37757" y="25279"/>
                  </a:lnTo>
                  <a:lnTo>
                    <a:pt x="37808" y="25450"/>
                  </a:lnTo>
                  <a:lnTo>
                    <a:pt x="37909" y="25791"/>
                  </a:lnTo>
                  <a:lnTo>
                    <a:pt x="40743" y="25279"/>
                  </a:lnTo>
                  <a:lnTo>
                    <a:pt x="62532" y="25279"/>
                  </a:lnTo>
                  <a:lnTo>
                    <a:pt x="62655" y="22375"/>
                  </a:lnTo>
                  <a:lnTo>
                    <a:pt x="62982" y="21009"/>
                  </a:lnTo>
                  <a:lnTo>
                    <a:pt x="63064" y="20667"/>
                  </a:lnTo>
                  <a:lnTo>
                    <a:pt x="63772" y="18447"/>
                  </a:lnTo>
                  <a:lnTo>
                    <a:pt x="63772" y="16055"/>
                  </a:lnTo>
                  <a:lnTo>
                    <a:pt x="64127" y="15372"/>
                  </a:lnTo>
                  <a:lnTo>
                    <a:pt x="64127" y="14860"/>
                  </a:lnTo>
                  <a:lnTo>
                    <a:pt x="64835" y="12810"/>
                  </a:lnTo>
                  <a:lnTo>
                    <a:pt x="64835" y="8540"/>
                  </a:lnTo>
                  <a:lnTo>
                    <a:pt x="65189" y="6832"/>
                  </a:lnTo>
                  <a:lnTo>
                    <a:pt x="65544" y="5295"/>
                  </a:lnTo>
                  <a:lnTo>
                    <a:pt x="65544" y="4099"/>
                  </a:lnTo>
                  <a:lnTo>
                    <a:pt x="64835" y="4099"/>
                  </a:lnTo>
                  <a:lnTo>
                    <a:pt x="64953" y="3416"/>
                  </a:lnTo>
                  <a:lnTo>
                    <a:pt x="65012" y="3074"/>
                  </a:lnTo>
                  <a:lnTo>
                    <a:pt x="64126" y="1708"/>
                  </a:lnTo>
                  <a:lnTo>
                    <a:pt x="63064" y="1708"/>
                  </a:lnTo>
                  <a:lnTo>
                    <a:pt x="61469" y="1366"/>
                  </a:lnTo>
                  <a:lnTo>
                    <a:pt x="57041" y="1366"/>
                  </a:lnTo>
                  <a:lnTo>
                    <a:pt x="55446" y="1024"/>
                  </a:lnTo>
                  <a:lnTo>
                    <a:pt x="54029" y="1024"/>
                  </a:lnTo>
                  <a:lnTo>
                    <a:pt x="52612" y="854"/>
                  </a:lnTo>
                  <a:lnTo>
                    <a:pt x="50841" y="512"/>
                  </a:lnTo>
                  <a:lnTo>
                    <a:pt x="42515" y="512"/>
                  </a:lnTo>
                  <a:lnTo>
                    <a:pt x="39680" y="0"/>
                  </a:lnTo>
                  <a:close/>
                </a:path>
                <a:path w="66040" h="53339">
                  <a:moveTo>
                    <a:pt x="65544" y="3586"/>
                  </a:moveTo>
                  <a:lnTo>
                    <a:pt x="64835" y="4099"/>
                  </a:lnTo>
                  <a:lnTo>
                    <a:pt x="65544" y="4099"/>
                  </a:lnTo>
                  <a:lnTo>
                    <a:pt x="65544" y="35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44176" y="4749821"/>
              <a:ext cx="65182" cy="15389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030387" y="4765514"/>
              <a:ext cx="138075" cy="121999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8258884" y="4755628"/>
            <a:ext cx="231140" cy="146050"/>
            <a:chOff x="8258884" y="4755628"/>
            <a:chExt cx="231140" cy="146050"/>
          </a:xfrm>
        </p:grpSpPr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258884" y="4755628"/>
              <a:ext cx="73058" cy="14604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51553" y="4765514"/>
              <a:ext cx="138075" cy="121999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580479" y="4768268"/>
            <a:ext cx="83998" cy="123151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754363" y="4746405"/>
            <a:ext cx="1007299" cy="165496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843002" y="4746405"/>
            <a:ext cx="494238" cy="165496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420794" y="4747881"/>
            <a:ext cx="398874" cy="152933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910161" y="4741136"/>
            <a:ext cx="520662" cy="178979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849580" y="4993843"/>
            <a:ext cx="391841" cy="152933"/>
          </a:xfrm>
          <a:prstGeom prst="rect">
            <a:avLst/>
          </a:prstGeom>
        </p:spPr>
      </p:pic>
      <p:grpSp>
        <p:nvGrpSpPr>
          <p:cNvPr id="17" name="object 17"/>
          <p:cNvGrpSpPr/>
          <p:nvPr/>
        </p:nvGrpSpPr>
        <p:grpSpPr>
          <a:xfrm>
            <a:off x="8324857" y="4992879"/>
            <a:ext cx="138430" cy="151765"/>
            <a:chOff x="8324857" y="4992879"/>
            <a:chExt cx="138430" cy="151765"/>
          </a:xfrm>
        </p:grpSpPr>
        <p:sp>
          <p:nvSpPr>
            <p:cNvPr id="18" name="object 18"/>
            <p:cNvSpPr/>
            <p:nvPr/>
          </p:nvSpPr>
          <p:spPr>
            <a:xfrm>
              <a:off x="8324857" y="5001078"/>
              <a:ext cx="31750" cy="132080"/>
            </a:xfrm>
            <a:custGeom>
              <a:avLst/>
              <a:gdLst/>
              <a:ahLst/>
              <a:cxnLst/>
              <a:rect l="l" t="t" r="r" b="b"/>
              <a:pathLst>
                <a:path w="31750" h="132079">
                  <a:moveTo>
                    <a:pt x="14348" y="0"/>
                  </a:moveTo>
                  <a:lnTo>
                    <a:pt x="8680" y="512"/>
                  </a:lnTo>
                  <a:lnTo>
                    <a:pt x="5137" y="4611"/>
                  </a:lnTo>
                  <a:lnTo>
                    <a:pt x="1240" y="9052"/>
                  </a:lnTo>
                  <a:lnTo>
                    <a:pt x="9211" y="29037"/>
                  </a:lnTo>
                  <a:lnTo>
                    <a:pt x="9034" y="29208"/>
                  </a:lnTo>
                  <a:lnTo>
                    <a:pt x="11691" y="30574"/>
                  </a:lnTo>
                  <a:lnTo>
                    <a:pt x="13994" y="30232"/>
                  </a:lnTo>
                  <a:lnTo>
                    <a:pt x="16474" y="29720"/>
                  </a:lnTo>
                  <a:lnTo>
                    <a:pt x="22054" y="29720"/>
                  </a:lnTo>
                  <a:lnTo>
                    <a:pt x="23914" y="29208"/>
                  </a:lnTo>
                  <a:lnTo>
                    <a:pt x="26571" y="26987"/>
                  </a:lnTo>
                  <a:lnTo>
                    <a:pt x="30469" y="23571"/>
                  </a:lnTo>
                  <a:lnTo>
                    <a:pt x="31354" y="17763"/>
                  </a:lnTo>
                  <a:lnTo>
                    <a:pt x="30114" y="6832"/>
                  </a:lnTo>
                  <a:lnTo>
                    <a:pt x="26394" y="683"/>
                  </a:lnTo>
                  <a:lnTo>
                    <a:pt x="19486" y="341"/>
                  </a:lnTo>
                  <a:lnTo>
                    <a:pt x="14348" y="0"/>
                  </a:lnTo>
                  <a:close/>
                </a:path>
                <a:path w="31750" h="132079">
                  <a:moveTo>
                    <a:pt x="22054" y="29720"/>
                  </a:moveTo>
                  <a:lnTo>
                    <a:pt x="16474" y="29720"/>
                  </a:lnTo>
                  <a:lnTo>
                    <a:pt x="20194" y="30232"/>
                  </a:lnTo>
                  <a:lnTo>
                    <a:pt x="22054" y="29720"/>
                  </a:lnTo>
                  <a:close/>
                </a:path>
                <a:path w="31750" h="132079">
                  <a:moveTo>
                    <a:pt x="24340" y="131350"/>
                  </a:moveTo>
                  <a:lnTo>
                    <a:pt x="19131" y="131350"/>
                  </a:lnTo>
                  <a:lnTo>
                    <a:pt x="21257" y="131863"/>
                  </a:lnTo>
                  <a:lnTo>
                    <a:pt x="23560" y="131692"/>
                  </a:lnTo>
                  <a:lnTo>
                    <a:pt x="24340" y="131350"/>
                  </a:lnTo>
                  <a:close/>
                </a:path>
                <a:path w="31750" h="132079">
                  <a:moveTo>
                    <a:pt x="23560" y="45093"/>
                  </a:moveTo>
                  <a:lnTo>
                    <a:pt x="18423" y="46459"/>
                  </a:lnTo>
                  <a:lnTo>
                    <a:pt x="15766" y="47484"/>
                  </a:lnTo>
                  <a:lnTo>
                    <a:pt x="15234" y="47655"/>
                  </a:lnTo>
                  <a:lnTo>
                    <a:pt x="14880" y="47826"/>
                  </a:lnTo>
                  <a:lnTo>
                    <a:pt x="14526" y="48167"/>
                  </a:lnTo>
                  <a:lnTo>
                    <a:pt x="13108" y="48850"/>
                  </a:lnTo>
                  <a:lnTo>
                    <a:pt x="12046" y="50046"/>
                  </a:lnTo>
                  <a:lnTo>
                    <a:pt x="12046" y="109658"/>
                  </a:lnTo>
                  <a:lnTo>
                    <a:pt x="12931" y="114440"/>
                  </a:lnTo>
                  <a:lnTo>
                    <a:pt x="12931" y="122127"/>
                  </a:lnTo>
                  <a:lnTo>
                    <a:pt x="11691" y="125714"/>
                  </a:lnTo>
                  <a:lnTo>
                    <a:pt x="12931" y="128276"/>
                  </a:lnTo>
                  <a:lnTo>
                    <a:pt x="14171" y="130667"/>
                  </a:lnTo>
                  <a:lnTo>
                    <a:pt x="16651" y="131521"/>
                  </a:lnTo>
                  <a:lnTo>
                    <a:pt x="19131" y="131350"/>
                  </a:lnTo>
                  <a:lnTo>
                    <a:pt x="24340" y="131350"/>
                  </a:lnTo>
                  <a:lnTo>
                    <a:pt x="25509" y="130838"/>
                  </a:lnTo>
                  <a:lnTo>
                    <a:pt x="26749" y="130667"/>
                  </a:lnTo>
                  <a:lnTo>
                    <a:pt x="29623" y="130667"/>
                  </a:lnTo>
                  <a:lnTo>
                    <a:pt x="30115" y="129813"/>
                  </a:lnTo>
                  <a:lnTo>
                    <a:pt x="31532" y="127251"/>
                  </a:lnTo>
                  <a:lnTo>
                    <a:pt x="30203" y="122127"/>
                  </a:lnTo>
                  <a:lnTo>
                    <a:pt x="30115" y="121785"/>
                  </a:lnTo>
                  <a:lnTo>
                    <a:pt x="29937" y="119052"/>
                  </a:lnTo>
                  <a:lnTo>
                    <a:pt x="29223" y="111956"/>
                  </a:lnTo>
                  <a:lnTo>
                    <a:pt x="28343" y="104939"/>
                  </a:lnTo>
                  <a:lnTo>
                    <a:pt x="27596" y="97891"/>
                  </a:lnTo>
                  <a:lnTo>
                    <a:pt x="26926" y="82756"/>
                  </a:lnTo>
                  <a:lnTo>
                    <a:pt x="25686" y="66871"/>
                  </a:lnTo>
                  <a:lnTo>
                    <a:pt x="25332" y="58928"/>
                  </a:lnTo>
                  <a:lnTo>
                    <a:pt x="25332" y="55853"/>
                  </a:lnTo>
                  <a:lnTo>
                    <a:pt x="26394" y="49192"/>
                  </a:lnTo>
                  <a:lnTo>
                    <a:pt x="23560" y="45093"/>
                  </a:lnTo>
                  <a:close/>
                </a:path>
                <a:path w="31750" h="132079">
                  <a:moveTo>
                    <a:pt x="29623" y="130667"/>
                  </a:moveTo>
                  <a:lnTo>
                    <a:pt x="26749" y="130667"/>
                  </a:lnTo>
                  <a:lnTo>
                    <a:pt x="29229" y="131350"/>
                  </a:lnTo>
                  <a:lnTo>
                    <a:pt x="29524" y="130838"/>
                  </a:lnTo>
                  <a:lnTo>
                    <a:pt x="29623" y="13066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377293" y="4992879"/>
              <a:ext cx="85384" cy="151319"/>
            </a:xfrm>
            <a:prstGeom prst="rect">
              <a:avLst/>
            </a:prstGeom>
          </p:spPr>
        </p:pic>
      </p:grpSp>
      <p:pic>
        <p:nvPicPr>
          <p:cNvPr id="20" name="object 2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552491" y="4993843"/>
            <a:ext cx="459163" cy="152933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9095975" y="5001761"/>
            <a:ext cx="74224" cy="137158"/>
          </a:xfrm>
          <a:prstGeom prst="rect">
            <a:avLst/>
          </a:prstGeom>
        </p:spPr>
      </p:pic>
      <p:grpSp>
        <p:nvGrpSpPr>
          <p:cNvPr id="22" name="object 22"/>
          <p:cNvGrpSpPr/>
          <p:nvPr/>
        </p:nvGrpSpPr>
        <p:grpSpPr>
          <a:xfrm>
            <a:off x="9258065" y="4995612"/>
            <a:ext cx="358140" cy="153035"/>
            <a:chOff x="9258065" y="4995612"/>
            <a:chExt cx="358140" cy="153035"/>
          </a:xfrm>
        </p:grpSpPr>
        <p:pic>
          <p:nvPicPr>
            <p:cNvPr id="23" name="object 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258065" y="5002615"/>
              <a:ext cx="71882" cy="14091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351273" y="5014230"/>
              <a:ext cx="84144" cy="123151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454756" y="4995612"/>
              <a:ext cx="160907" cy="152530"/>
            </a:xfrm>
            <a:prstGeom prst="rect">
              <a:avLst/>
            </a:prstGeom>
          </p:spPr>
        </p:pic>
      </p:grpSp>
      <p:pic>
        <p:nvPicPr>
          <p:cNvPr id="26" name="object 26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9704828" y="4993843"/>
            <a:ext cx="369497" cy="151794"/>
          </a:xfrm>
          <a:prstGeom prst="rect">
            <a:avLst/>
          </a:prstGeom>
        </p:spPr>
      </p:pic>
      <p:sp>
        <p:nvSpPr>
          <p:cNvPr id="27" name="object 27"/>
          <p:cNvSpPr/>
          <p:nvPr/>
        </p:nvSpPr>
        <p:spPr>
          <a:xfrm>
            <a:off x="10163637" y="5077258"/>
            <a:ext cx="69215" cy="15875"/>
          </a:xfrm>
          <a:custGeom>
            <a:avLst/>
            <a:gdLst/>
            <a:ahLst/>
            <a:cxnLst/>
            <a:rect l="l" t="t" r="r" b="b"/>
            <a:pathLst>
              <a:path w="69215" h="15875">
                <a:moveTo>
                  <a:pt x="67656" y="14177"/>
                </a:moveTo>
                <a:lnTo>
                  <a:pt x="32181" y="14176"/>
                </a:lnTo>
                <a:lnTo>
                  <a:pt x="26276" y="14518"/>
                </a:lnTo>
                <a:lnTo>
                  <a:pt x="45476" y="14518"/>
                </a:lnTo>
                <a:lnTo>
                  <a:pt x="50975" y="14689"/>
                </a:lnTo>
                <a:lnTo>
                  <a:pt x="50658" y="14689"/>
                </a:lnTo>
                <a:lnTo>
                  <a:pt x="64067" y="15201"/>
                </a:lnTo>
                <a:lnTo>
                  <a:pt x="67020" y="15372"/>
                </a:lnTo>
                <a:lnTo>
                  <a:pt x="67656" y="14177"/>
                </a:lnTo>
                <a:close/>
              </a:path>
              <a:path w="69215" h="15875">
                <a:moveTo>
                  <a:pt x="33657" y="0"/>
                </a:moveTo>
                <a:lnTo>
                  <a:pt x="16436" y="0"/>
                </a:lnTo>
                <a:lnTo>
                  <a:pt x="9244" y="240"/>
                </a:lnTo>
                <a:lnTo>
                  <a:pt x="1771" y="683"/>
                </a:lnTo>
                <a:lnTo>
                  <a:pt x="295" y="5636"/>
                </a:lnTo>
                <a:lnTo>
                  <a:pt x="1150" y="10419"/>
                </a:lnTo>
                <a:lnTo>
                  <a:pt x="1180" y="11785"/>
                </a:lnTo>
                <a:lnTo>
                  <a:pt x="0" y="13152"/>
                </a:lnTo>
                <a:lnTo>
                  <a:pt x="1180" y="13493"/>
                </a:lnTo>
                <a:lnTo>
                  <a:pt x="1919" y="14176"/>
                </a:lnTo>
                <a:lnTo>
                  <a:pt x="5314" y="14689"/>
                </a:lnTo>
                <a:lnTo>
                  <a:pt x="6495" y="14689"/>
                </a:lnTo>
                <a:lnTo>
                  <a:pt x="11366" y="14924"/>
                </a:lnTo>
                <a:lnTo>
                  <a:pt x="8654" y="14924"/>
                </a:lnTo>
                <a:lnTo>
                  <a:pt x="17419" y="14518"/>
                </a:lnTo>
                <a:lnTo>
                  <a:pt x="56225" y="14518"/>
                </a:lnTo>
                <a:lnTo>
                  <a:pt x="67656" y="14177"/>
                </a:lnTo>
                <a:lnTo>
                  <a:pt x="68201" y="13152"/>
                </a:lnTo>
                <a:lnTo>
                  <a:pt x="68201" y="10931"/>
                </a:lnTo>
                <a:lnTo>
                  <a:pt x="68398" y="10590"/>
                </a:lnTo>
                <a:lnTo>
                  <a:pt x="68496" y="9052"/>
                </a:lnTo>
                <a:lnTo>
                  <a:pt x="68791" y="1708"/>
                </a:lnTo>
                <a:lnTo>
                  <a:pt x="66931" y="512"/>
                </a:lnTo>
                <a:lnTo>
                  <a:pt x="43400" y="512"/>
                </a:lnTo>
                <a:lnTo>
                  <a:pt x="33657" y="0"/>
                </a:lnTo>
                <a:close/>
              </a:path>
              <a:path w="69215" h="15875">
                <a:moveTo>
                  <a:pt x="32181" y="14176"/>
                </a:moveTo>
                <a:lnTo>
                  <a:pt x="2232" y="14176"/>
                </a:lnTo>
                <a:lnTo>
                  <a:pt x="56225" y="14518"/>
                </a:lnTo>
                <a:lnTo>
                  <a:pt x="17419" y="14518"/>
                </a:lnTo>
                <a:lnTo>
                  <a:pt x="23324" y="14689"/>
                </a:lnTo>
                <a:lnTo>
                  <a:pt x="32181" y="14176"/>
                </a:lnTo>
                <a:close/>
              </a:path>
              <a:path w="69215" h="15875">
                <a:moveTo>
                  <a:pt x="66134" y="0"/>
                </a:moveTo>
                <a:lnTo>
                  <a:pt x="49305" y="0"/>
                </a:lnTo>
                <a:lnTo>
                  <a:pt x="43400" y="512"/>
                </a:lnTo>
                <a:lnTo>
                  <a:pt x="66931" y="512"/>
                </a:lnTo>
                <a:lnTo>
                  <a:pt x="6613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8" name="object 28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0315815" y="5077600"/>
            <a:ext cx="711570" cy="68664"/>
          </a:xfrm>
          <a:prstGeom prst="rect">
            <a:avLst/>
          </a:prstGeom>
        </p:spPr>
      </p:pic>
      <p:pic>
        <p:nvPicPr>
          <p:cNvPr id="29" name="object 29" descr="Une image contenant écriture manuscrite, Police, calligraphie, blanc  Le contenu généré par l’IA peut être incorrect.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132140" y="1245861"/>
            <a:ext cx="4780342" cy="805953"/>
          </a:xfrm>
          <a:prstGeom prst="rect">
            <a:avLst/>
          </a:prstGeom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08298" y="55"/>
            <a:ext cx="1379131" cy="685794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601206" y="3740658"/>
            <a:ext cx="97663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Twin</a:t>
            </a:r>
            <a:r>
              <a:rPr sz="1050" spc="-5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601206" y="4171950"/>
            <a:ext cx="150368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Progressive</a:t>
            </a:r>
            <a:r>
              <a:rPr sz="1050" spc="-8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5082794" y="1326488"/>
          <a:ext cx="2992120" cy="9842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92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marL="31750">
                        <a:lnSpc>
                          <a:spcPts val="1230"/>
                        </a:lnSpc>
                      </a:pPr>
                      <a:r>
                        <a:rPr sz="1050" spc="50" dirty="0">
                          <a:latin typeface="Verdana"/>
                          <a:cs typeface="Verdana"/>
                        </a:rPr>
                        <a:t>OPEN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spc="-85" dirty="0">
                          <a:latin typeface="Verdana"/>
                          <a:cs typeface="Verdana"/>
                        </a:rPr>
                        <a:t>184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00" dirty="0">
                          <a:latin typeface="Verdana"/>
                          <a:cs typeface="Verdana"/>
                        </a:rPr>
                        <a:t>191</a:t>
                      </a:r>
                      <a:r>
                        <a:rPr sz="105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2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10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140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85" dirty="0">
                          <a:latin typeface="Verdana"/>
                          <a:cs typeface="Verdana"/>
                        </a:rPr>
                        <a:t>110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133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0" dirty="0">
                          <a:latin typeface="Verdana"/>
                          <a:cs typeface="Verdana"/>
                        </a:rPr>
                        <a:t>20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(184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1778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31750">
                        <a:lnSpc>
                          <a:spcPts val="1215"/>
                        </a:lnSpc>
                        <a:spcBef>
                          <a:spcPts val="14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40" dirty="0">
                          <a:latin typeface="Verdana"/>
                          <a:cs typeface="Verdana"/>
                        </a:rPr>
                        <a:t>4,4</a:t>
                      </a:r>
                      <a:r>
                        <a:rPr sz="1050" spc="-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(184</a:t>
                      </a:r>
                      <a:r>
                        <a:rPr sz="1050" spc="-5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1778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236626" y="238455"/>
            <a:ext cx="1777364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UNISEX</a:t>
            </a:r>
            <a:r>
              <a:rPr sz="1100" spc="-11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9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80" dirty="0">
                <a:solidFill>
                  <a:srgbClr val="7E7E7E"/>
                </a:solidFill>
                <a:latin typeface="Verdana"/>
                <a:cs typeface="Verdana"/>
              </a:rPr>
              <a:t>-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FREERIDE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236626" y="400558"/>
            <a:ext cx="2499360" cy="9315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657985" algn="l"/>
                <a:tab pos="1904364" algn="l"/>
              </a:tabLst>
            </a:pPr>
            <a:r>
              <a:rPr sz="2400" dirty="0">
                <a:solidFill>
                  <a:srgbClr val="030505"/>
                </a:solidFill>
              </a:rPr>
              <a:t>S</a:t>
            </a:r>
            <a:r>
              <a:rPr sz="2400" spc="-165" dirty="0">
                <a:solidFill>
                  <a:srgbClr val="030505"/>
                </a:solidFill>
              </a:rPr>
              <a:t> </a:t>
            </a:r>
            <a:r>
              <a:rPr sz="2400" spc="130" dirty="0">
                <a:solidFill>
                  <a:srgbClr val="030505"/>
                </a:solidFill>
              </a:rPr>
              <a:t>E</a:t>
            </a:r>
            <a:r>
              <a:rPr sz="2400" spc="-165" dirty="0">
                <a:solidFill>
                  <a:srgbClr val="030505"/>
                </a:solidFill>
              </a:rPr>
              <a:t> </a:t>
            </a:r>
            <a:r>
              <a:rPr sz="2400" spc="70" dirty="0">
                <a:solidFill>
                  <a:srgbClr val="030505"/>
                </a:solidFill>
              </a:rPr>
              <a:t>N</a:t>
            </a:r>
            <a:r>
              <a:rPr sz="2400" spc="-165" dirty="0">
                <a:solidFill>
                  <a:srgbClr val="030505"/>
                </a:solidFill>
              </a:rPr>
              <a:t> </a:t>
            </a:r>
            <a:r>
              <a:rPr sz="2400" spc="160" dirty="0">
                <a:solidFill>
                  <a:srgbClr val="030505"/>
                </a:solidFill>
              </a:rPr>
              <a:t>D</a:t>
            </a:r>
            <a:r>
              <a:rPr sz="2400" spc="-165" dirty="0">
                <a:solidFill>
                  <a:srgbClr val="030505"/>
                </a:solidFill>
              </a:rPr>
              <a:t> </a:t>
            </a:r>
            <a:r>
              <a:rPr sz="2400" spc="130" dirty="0">
                <a:solidFill>
                  <a:srgbClr val="030505"/>
                </a:solidFill>
              </a:rPr>
              <a:t>E</a:t>
            </a:r>
            <a:r>
              <a:rPr sz="2400" spc="-170" dirty="0">
                <a:solidFill>
                  <a:srgbClr val="030505"/>
                </a:solidFill>
              </a:rPr>
              <a:t> </a:t>
            </a:r>
            <a:r>
              <a:rPr sz="2400" spc="-50" dirty="0">
                <a:solidFill>
                  <a:srgbClr val="030505"/>
                </a:solidFill>
              </a:rPr>
              <a:t>R</a:t>
            </a:r>
            <a:r>
              <a:rPr sz="2400" dirty="0">
                <a:solidFill>
                  <a:srgbClr val="030505"/>
                </a:solidFill>
              </a:rPr>
              <a:t>	</a:t>
            </a:r>
            <a:r>
              <a:rPr sz="2400" spc="-595" dirty="0">
                <a:solidFill>
                  <a:srgbClr val="030505"/>
                </a:solidFill>
              </a:rPr>
              <a:t>1</a:t>
            </a:r>
            <a:r>
              <a:rPr sz="2400" spc="-175" dirty="0">
                <a:solidFill>
                  <a:srgbClr val="030505"/>
                </a:solidFill>
              </a:rPr>
              <a:t> </a:t>
            </a:r>
            <a:r>
              <a:rPr sz="2400" spc="-595" dirty="0">
                <a:solidFill>
                  <a:srgbClr val="030505"/>
                </a:solidFill>
              </a:rPr>
              <a:t>1</a:t>
            </a:r>
            <a:r>
              <a:rPr sz="2400" spc="-175" dirty="0">
                <a:solidFill>
                  <a:srgbClr val="030505"/>
                </a:solidFill>
              </a:rPr>
              <a:t> </a:t>
            </a:r>
            <a:r>
              <a:rPr sz="2400" spc="40" dirty="0">
                <a:solidFill>
                  <a:srgbClr val="030505"/>
                </a:solidFill>
              </a:rPr>
              <a:t>0 </a:t>
            </a:r>
            <a:r>
              <a:rPr sz="2400" spc="95" dirty="0">
                <a:solidFill>
                  <a:srgbClr val="030505"/>
                </a:solidFill>
              </a:rPr>
              <a:t>J</a:t>
            </a:r>
            <a:r>
              <a:rPr sz="2400" spc="-170" dirty="0">
                <a:solidFill>
                  <a:srgbClr val="030505"/>
                </a:solidFill>
              </a:rPr>
              <a:t> </a:t>
            </a:r>
            <a:r>
              <a:rPr sz="2400" spc="165" dirty="0">
                <a:solidFill>
                  <a:srgbClr val="030505"/>
                </a:solidFill>
              </a:rPr>
              <a:t>O</a:t>
            </a:r>
            <a:r>
              <a:rPr sz="2400" spc="-165" dirty="0">
                <a:solidFill>
                  <a:srgbClr val="030505"/>
                </a:solidFill>
              </a:rPr>
              <a:t> </a:t>
            </a:r>
            <a:r>
              <a:rPr sz="2400" spc="70" dirty="0">
                <a:solidFill>
                  <a:srgbClr val="030505"/>
                </a:solidFill>
              </a:rPr>
              <a:t>N</a:t>
            </a:r>
            <a:r>
              <a:rPr sz="2400" spc="-160" dirty="0">
                <a:solidFill>
                  <a:srgbClr val="030505"/>
                </a:solidFill>
              </a:rPr>
              <a:t> </a:t>
            </a:r>
            <a:r>
              <a:rPr sz="2400" spc="195" dirty="0">
                <a:solidFill>
                  <a:srgbClr val="030505"/>
                </a:solidFill>
              </a:rPr>
              <a:t>A</a:t>
            </a:r>
            <a:r>
              <a:rPr sz="2400" spc="-170" dirty="0">
                <a:solidFill>
                  <a:srgbClr val="030505"/>
                </a:solidFill>
              </a:rPr>
              <a:t> </a:t>
            </a:r>
            <a:r>
              <a:rPr sz="2400" spc="40" dirty="0">
                <a:solidFill>
                  <a:srgbClr val="030505"/>
                </a:solidFill>
              </a:rPr>
              <a:t>H</a:t>
            </a:r>
            <a:r>
              <a:rPr sz="2400" dirty="0">
                <a:solidFill>
                  <a:srgbClr val="030505"/>
                </a:solidFill>
              </a:rPr>
              <a:t>	</a:t>
            </a:r>
            <a:r>
              <a:rPr sz="2400" spc="65" dirty="0">
                <a:solidFill>
                  <a:srgbClr val="030505"/>
                </a:solidFill>
              </a:rPr>
              <a:t>L</a:t>
            </a:r>
            <a:r>
              <a:rPr sz="2400" spc="-165" dirty="0">
                <a:solidFill>
                  <a:srgbClr val="030505"/>
                </a:solidFill>
              </a:rPr>
              <a:t> </a:t>
            </a:r>
            <a:r>
              <a:rPr sz="2400" dirty="0">
                <a:solidFill>
                  <a:srgbClr val="030505"/>
                </a:solidFill>
              </a:rPr>
              <a:t>T</a:t>
            </a:r>
            <a:r>
              <a:rPr sz="2400" spc="-165" dirty="0">
                <a:solidFill>
                  <a:srgbClr val="030505"/>
                </a:solidFill>
              </a:rPr>
              <a:t> </a:t>
            </a:r>
            <a:r>
              <a:rPr sz="2400" spc="110" dirty="0">
                <a:solidFill>
                  <a:srgbClr val="030505"/>
                </a:solidFill>
              </a:rPr>
              <a:t>D</a:t>
            </a:r>
            <a:endParaRPr sz="2400" dirty="0"/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100" b="0" spc="35" dirty="0">
                <a:solidFill>
                  <a:srgbClr val="7E7E7E"/>
                </a:solidFill>
                <a:latin typeface="Verdana"/>
                <a:cs typeface="Verdana"/>
              </a:rPr>
              <a:t>RAPMB02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6626" y="1473149"/>
            <a:ext cx="2475865" cy="3625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Verdana"/>
                <a:cs typeface="Verdana"/>
              </a:rPr>
              <a:t>RAPMB02</a:t>
            </a:r>
            <a:r>
              <a:rPr sz="1100" spc="-1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SENDER</a:t>
            </a:r>
            <a:r>
              <a:rPr sz="1100" spc="-5" dirty="0">
                <a:latin typeface="Verdana"/>
                <a:cs typeface="Verdana"/>
              </a:rPr>
              <a:t> </a:t>
            </a:r>
            <a:r>
              <a:rPr sz="1100" spc="-200" dirty="0">
                <a:latin typeface="Verdana"/>
                <a:cs typeface="Verdana"/>
              </a:rPr>
              <a:t>110</a:t>
            </a:r>
            <a:r>
              <a:rPr sz="1100" spc="55" dirty="0">
                <a:latin typeface="Verdana"/>
                <a:cs typeface="Verdana"/>
              </a:rPr>
              <a:t> JONAH</a:t>
            </a:r>
            <a:r>
              <a:rPr sz="1100" spc="15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LTD</a:t>
            </a:r>
            <a:endParaRPr sz="11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spc="75" dirty="0">
                <a:latin typeface="Verdana"/>
                <a:cs typeface="Verdana"/>
              </a:rPr>
              <a:t>OPEN</a:t>
            </a:r>
            <a:r>
              <a:rPr sz="1100" spc="-70" dirty="0">
                <a:latin typeface="Verdana"/>
                <a:cs typeface="Verdana"/>
              </a:rPr>
              <a:t> </a:t>
            </a:r>
            <a:r>
              <a:rPr sz="1100" spc="-160" dirty="0">
                <a:latin typeface="Verdana"/>
                <a:cs typeface="Verdana"/>
              </a:rPr>
              <a:t>–</a:t>
            </a:r>
            <a:r>
              <a:rPr sz="1100" spc="-60" dirty="0">
                <a:latin typeface="Verdana"/>
                <a:cs typeface="Verdana"/>
              </a:rPr>
              <a:t> </a:t>
            </a:r>
            <a:r>
              <a:rPr lang="cs-CZ" sz="1100" b="1" spc="-60" dirty="0">
                <a:latin typeface="Tahoma"/>
                <a:cs typeface="Tahoma"/>
              </a:rPr>
              <a:t>20 490,- </a:t>
            </a:r>
            <a:endParaRPr sz="1100" dirty="0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47840" y="2420873"/>
            <a:ext cx="2412365" cy="87630"/>
            <a:chOff x="247840" y="2420873"/>
            <a:chExt cx="2412365" cy="87630"/>
          </a:xfrm>
        </p:grpSpPr>
        <p:sp>
          <p:nvSpPr>
            <p:cNvPr id="10" name="object 10"/>
            <p:cNvSpPr/>
            <p:nvPr/>
          </p:nvSpPr>
          <p:spPr>
            <a:xfrm>
              <a:off x="247840" y="2420873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826"/>
                  </a:lnTo>
                  <a:lnTo>
                    <a:pt x="3428" y="26670"/>
                  </a:lnTo>
                  <a:lnTo>
                    <a:pt x="0" y="43561"/>
                  </a:lnTo>
                  <a:lnTo>
                    <a:pt x="3428" y="60578"/>
                  </a:lnTo>
                  <a:lnTo>
                    <a:pt x="12750" y="74422"/>
                  </a:lnTo>
                  <a:lnTo>
                    <a:pt x="26593" y="83692"/>
                  </a:lnTo>
                  <a:lnTo>
                    <a:pt x="43535" y="87122"/>
                  </a:lnTo>
                  <a:lnTo>
                    <a:pt x="2368486" y="87122"/>
                  </a:lnTo>
                  <a:lnTo>
                    <a:pt x="2385504" y="83692"/>
                  </a:lnTo>
                  <a:lnTo>
                    <a:pt x="2399347" y="74422"/>
                  </a:lnTo>
                  <a:lnTo>
                    <a:pt x="2408618" y="60578"/>
                  </a:lnTo>
                  <a:lnTo>
                    <a:pt x="2412047" y="43561"/>
                  </a:lnTo>
                  <a:lnTo>
                    <a:pt x="2408618" y="26670"/>
                  </a:lnTo>
                  <a:lnTo>
                    <a:pt x="2399347" y="12826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961260" y="2432049"/>
              <a:ext cx="677545" cy="61594"/>
            </a:xfrm>
            <a:custGeom>
              <a:avLst/>
              <a:gdLst/>
              <a:ahLst/>
              <a:cxnLst/>
              <a:rect l="l" t="t" r="r" b="b"/>
              <a:pathLst>
                <a:path w="677544" h="61594">
                  <a:moveTo>
                    <a:pt x="653669" y="0"/>
                  </a:moveTo>
                  <a:lnTo>
                    <a:pt x="23240" y="0"/>
                  </a:lnTo>
                  <a:lnTo>
                    <a:pt x="14224" y="2286"/>
                  </a:lnTo>
                  <a:lnTo>
                    <a:pt x="6731" y="8889"/>
                  </a:lnTo>
                  <a:lnTo>
                    <a:pt x="1777" y="18669"/>
                  </a:lnTo>
                  <a:lnTo>
                    <a:pt x="0" y="30479"/>
                  </a:lnTo>
                  <a:lnTo>
                    <a:pt x="1777" y="42417"/>
                  </a:lnTo>
                  <a:lnTo>
                    <a:pt x="6731" y="52197"/>
                  </a:lnTo>
                  <a:lnTo>
                    <a:pt x="14224" y="58800"/>
                  </a:lnTo>
                  <a:lnTo>
                    <a:pt x="23240" y="61087"/>
                  </a:lnTo>
                  <a:lnTo>
                    <a:pt x="653669" y="61087"/>
                  </a:lnTo>
                  <a:lnTo>
                    <a:pt x="662813" y="58800"/>
                  </a:lnTo>
                  <a:lnTo>
                    <a:pt x="670178" y="52197"/>
                  </a:lnTo>
                  <a:lnTo>
                    <a:pt x="675258" y="42417"/>
                  </a:lnTo>
                  <a:lnTo>
                    <a:pt x="677037" y="30479"/>
                  </a:lnTo>
                  <a:lnTo>
                    <a:pt x="675258" y="18669"/>
                  </a:lnTo>
                  <a:lnTo>
                    <a:pt x="670178" y="8889"/>
                  </a:lnTo>
                  <a:lnTo>
                    <a:pt x="662813" y="2286"/>
                  </a:lnTo>
                  <a:lnTo>
                    <a:pt x="653669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247840" y="2691257"/>
            <a:ext cx="2412365" cy="87630"/>
            <a:chOff x="247840" y="2691257"/>
            <a:chExt cx="2412365" cy="87630"/>
          </a:xfrm>
        </p:grpSpPr>
        <p:sp>
          <p:nvSpPr>
            <p:cNvPr id="13" name="object 13"/>
            <p:cNvSpPr/>
            <p:nvPr/>
          </p:nvSpPr>
          <p:spPr>
            <a:xfrm>
              <a:off x="247840" y="2691257"/>
              <a:ext cx="2412365" cy="87630"/>
            </a:xfrm>
            <a:custGeom>
              <a:avLst/>
              <a:gdLst/>
              <a:ahLst/>
              <a:cxnLst/>
              <a:rect l="l" t="t" r="r" b="b"/>
              <a:pathLst>
                <a:path w="2412365" h="87630">
                  <a:moveTo>
                    <a:pt x="2368486" y="0"/>
                  </a:moveTo>
                  <a:lnTo>
                    <a:pt x="43535" y="0"/>
                  </a:lnTo>
                  <a:lnTo>
                    <a:pt x="26593" y="3428"/>
                  </a:lnTo>
                  <a:lnTo>
                    <a:pt x="12750" y="12700"/>
                  </a:lnTo>
                  <a:lnTo>
                    <a:pt x="3428" y="26542"/>
                  </a:lnTo>
                  <a:lnTo>
                    <a:pt x="0" y="43560"/>
                  </a:lnTo>
                  <a:lnTo>
                    <a:pt x="3428" y="60451"/>
                  </a:lnTo>
                  <a:lnTo>
                    <a:pt x="12750" y="74294"/>
                  </a:lnTo>
                  <a:lnTo>
                    <a:pt x="26593" y="83692"/>
                  </a:lnTo>
                  <a:lnTo>
                    <a:pt x="43535" y="87121"/>
                  </a:lnTo>
                  <a:lnTo>
                    <a:pt x="2368486" y="87121"/>
                  </a:lnTo>
                  <a:lnTo>
                    <a:pt x="2385504" y="83692"/>
                  </a:lnTo>
                  <a:lnTo>
                    <a:pt x="2399347" y="74294"/>
                  </a:lnTo>
                  <a:lnTo>
                    <a:pt x="2408618" y="60451"/>
                  </a:lnTo>
                  <a:lnTo>
                    <a:pt x="2412047" y="43560"/>
                  </a:lnTo>
                  <a:lnTo>
                    <a:pt x="2408618" y="26542"/>
                  </a:lnTo>
                  <a:lnTo>
                    <a:pt x="2399347" y="12700"/>
                  </a:lnTo>
                  <a:lnTo>
                    <a:pt x="2385504" y="3428"/>
                  </a:lnTo>
                  <a:lnTo>
                    <a:pt x="2368486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77747" y="2702179"/>
              <a:ext cx="1661160" cy="61594"/>
            </a:xfrm>
            <a:custGeom>
              <a:avLst/>
              <a:gdLst/>
              <a:ahLst/>
              <a:cxnLst/>
              <a:rect l="l" t="t" r="r" b="b"/>
              <a:pathLst>
                <a:path w="1661160" h="61594">
                  <a:moveTo>
                    <a:pt x="1613687" y="0"/>
                  </a:moveTo>
                  <a:lnTo>
                    <a:pt x="47167" y="0"/>
                  </a:lnTo>
                  <a:lnTo>
                    <a:pt x="28803" y="2412"/>
                  </a:lnTo>
                  <a:lnTo>
                    <a:pt x="13804" y="9017"/>
                  </a:lnTo>
                  <a:lnTo>
                    <a:pt x="3708" y="18669"/>
                  </a:lnTo>
                  <a:lnTo>
                    <a:pt x="0" y="30607"/>
                  </a:lnTo>
                  <a:lnTo>
                    <a:pt x="3708" y="42545"/>
                  </a:lnTo>
                  <a:lnTo>
                    <a:pt x="13804" y="52197"/>
                  </a:lnTo>
                  <a:lnTo>
                    <a:pt x="28803" y="58800"/>
                  </a:lnTo>
                  <a:lnTo>
                    <a:pt x="47167" y="61213"/>
                  </a:lnTo>
                  <a:lnTo>
                    <a:pt x="1613687" y="61213"/>
                  </a:lnTo>
                  <a:lnTo>
                    <a:pt x="1632102" y="58800"/>
                  </a:lnTo>
                  <a:lnTo>
                    <a:pt x="1647088" y="52197"/>
                  </a:lnTo>
                  <a:lnTo>
                    <a:pt x="1657248" y="42545"/>
                  </a:lnTo>
                  <a:lnTo>
                    <a:pt x="1660931" y="30607"/>
                  </a:lnTo>
                  <a:lnTo>
                    <a:pt x="1657248" y="18669"/>
                  </a:lnTo>
                  <a:lnTo>
                    <a:pt x="1647088" y="9017"/>
                  </a:lnTo>
                  <a:lnTo>
                    <a:pt x="1632102" y="2412"/>
                  </a:lnTo>
                  <a:lnTo>
                    <a:pt x="1613687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96620" y="2516504"/>
            <a:ext cx="21717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52245" y="2516504"/>
            <a:ext cx="5969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96770" y="2516504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07009" y="2786253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211681" y="2786253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068829" y="2786253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1777218" y="187528"/>
            <a:ext cx="396240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55" dirty="0">
                <a:solidFill>
                  <a:srgbClr val="FCFBFF"/>
                </a:solidFill>
                <a:latin typeface="Tahoma"/>
                <a:cs typeface="Tahoma"/>
              </a:rPr>
              <a:t>NEW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23" name="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07660" y="4436122"/>
            <a:ext cx="934294" cy="269291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57416" y="3917581"/>
            <a:ext cx="1034935" cy="299580"/>
          </a:xfrm>
          <a:prstGeom prst="rect">
            <a:avLst/>
          </a:prstGeom>
        </p:spPr>
      </p:pic>
      <p:grpSp>
        <p:nvGrpSpPr>
          <p:cNvPr id="25" name="object 25"/>
          <p:cNvGrpSpPr/>
          <p:nvPr/>
        </p:nvGrpSpPr>
        <p:grpSpPr>
          <a:xfrm>
            <a:off x="6270752" y="2764523"/>
            <a:ext cx="1672589" cy="756920"/>
            <a:chOff x="6270752" y="2764523"/>
            <a:chExt cx="1672589" cy="756920"/>
          </a:xfrm>
        </p:grpSpPr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01510" y="2915583"/>
              <a:ext cx="941222" cy="605364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70752" y="2764523"/>
              <a:ext cx="923048" cy="746391"/>
            </a:xfrm>
            <a:prstGeom prst="rect">
              <a:avLst/>
            </a:prstGeom>
          </p:spPr>
        </p:pic>
      </p:grpSp>
      <p:sp>
        <p:nvSpPr>
          <p:cNvPr id="28" name="object 28"/>
          <p:cNvSpPr/>
          <p:nvPr/>
        </p:nvSpPr>
        <p:spPr>
          <a:xfrm>
            <a:off x="5117210" y="5013578"/>
            <a:ext cx="2817495" cy="10795"/>
          </a:xfrm>
          <a:custGeom>
            <a:avLst/>
            <a:gdLst/>
            <a:ahLst/>
            <a:cxnLst/>
            <a:rect l="l" t="t" r="r" b="b"/>
            <a:pathLst>
              <a:path w="2817495" h="10795">
                <a:moveTo>
                  <a:pt x="0" y="0"/>
                </a:moveTo>
                <a:lnTo>
                  <a:pt x="2816987" y="10668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5116447" y="5003277"/>
            <a:ext cx="3395345" cy="1806264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24765">
              <a:lnSpc>
                <a:spcPct val="100000"/>
              </a:lnSpc>
              <a:spcBef>
                <a:spcPts val="405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335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Bio pryskyřice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05" dirty="0">
                <a:latin typeface="Verdana"/>
                <a:cs typeface="Verdana"/>
              </a:rPr>
              <a:t>30%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Snížení uhlíkové stopy o 8 %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20%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70" dirty="0">
                <a:latin typeface="Verdana"/>
                <a:cs typeface="Verdana"/>
              </a:rPr>
              <a:t>Až 80% </a:t>
            </a:r>
            <a:r>
              <a:rPr lang="cs-CZ" sz="1050" spc="70" dirty="0" err="1">
                <a:latin typeface="Verdana"/>
                <a:cs typeface="Verdana"/>
              </a:rPr>
              <a:t>recykl</a:t>
            </a:r>
            <a:r>
              <a:rPr lang="cs-CZ" sz="1050" spc="70" dirty="0">
                <a:latin typeface="Verdana"/>
                <a:cs typeface="Verdana"/>
              </a:rPr>
              <a:t>. </a:t>
            </a:r>
            <a:r>
              <a:rPr lang="cs-CZ" sz="1050" spc="70" dirty="0" err="1">
                <a:latin typeface="Verdana"/>
                <a:cs typeface="Verdana"/>
              </a:rPr>
              <a:t>titanalu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Jádro z topolu s </a:t>
            </a: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PEFC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Certifikovaná "zelená energie" při výrobě</a:t>
            </a: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pl-PL" sz="1050" dirty="0">
                <a:latin typeface="Verdana"/>
                <a:cs typeface="Verdana"/>
              </a:rPr>
              <a:t>Výroba i zdroje materiálů z Evropy  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8720835" y="107797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8720455" y="1019835"/>
            <a:ext cx="3147695" cy="250068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5240" algn="just">
              <a:lnSpc>
                <a:spcPct val="100000"/>
              </a:lnSpc>
              <a:spcBef>
                <a:spcPts val="750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5123307" y="2464942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5116448" y="2413246"/>
            <a:ext cx="1464310" cy="64706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lang="pt-BR" sz="1000" b="1" dirty="0">
                <a:latin typeface="Tahoma"/>
                <a:cs typeface="Tahoma"/>
              </a:rPr>
              <a:t>T E C H N O L O G I E </a:t>
            </a:r>
            <a:endParaRPr sz="1000" dirty="0">
              <a:latin typeface="Tahoma"/>
              <a:cs typeface="Tahoma"/>
            </a:endParaRPr>
          </a:p>
          <a:p>
            <a:pPr marL="187325" indent="-165735">
              <a:lnSpc>
                <a:spcPct val="100000"/>
              </a:lnSpc>
              <a:spcBef>
                <a:spcPts val="605"/>
              </a:spcBef>
              <a:buFont typeface="Tahoma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Air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Tip</a:t>
            </a:r>
            <a:endParaRPr sz="1050" dirty="0">
              <a:latin typeface="Verdana"/>
              <a:cs typeface="Verdana"/>
            </a:endParaRPr>
          </a:p>
          <a:p>
            <a:pPr marL="187325" indent="-165735">
              <a:lnSpc>
                <a:spcPct val="100000"/>
              </a:lnSpc>
              <a:spcBef>
                <a:spcPts val="5"/>
              </a:spcBef>
              <a:buFont typeface="Times New Roman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V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A</a:t>
            </a:r>
            <a:r>
              <a:rPr sz="1050" spc="-80" dirty="0">
                <a:latin typeface="Verdana"/>
                <a:cs typeface="Verdana"/>
              </a:rPr>
              <a:t> </a:t>
            </a:r>
            <a:r>
              <a:rPr sz="1050" spc="-50" dirty="0">
                <a:latin typeface="Verdana"/>
                <a:cs typeface="Verdana"/>
              </a:rPr>
              <a:t>S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121021" y="3479838"/>
            <a:ext cx="1487170" cy="1232901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7145">
              <a:lnSpc>
                <a:spcPct val="100000"/>
              </a:lnSpc>
              <a:spcBef>
                <a:spcPts val="509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  <a:p>
            <a:pPr marL="177800" marR="457200" indent="-165735">
              <a:lnSpc>
                <a:spcPct val="120000"/>
              </a:lnSpc>
              <a:spcBef>
                <a:spcPts val="195"/>
              </a:spcBef>
              <a:buFont typeface="Times New Roman"/>
              <a:buChar char="►"/>
              <a:tabLst>
                <a:tab pos="187325" algn="l"/>
              </a:tabLst>
            </a:pPr>
            <a:r>
              <a:rPr sz="1050" dirty="0">
                <a:latin typeface="Verdana"/>
                <a:cs typeface="Verdana"/>
              </a:rPr>
              <a:t>Poplar</a:t>
            </a:r>
            <a:r>
              <a:rPr sz="1050" spc="65" dirty="0">
                <a:latin typeface="Verdana"/>
                <a:cs typeface="Verdana"/>
              </a:rPr>
              <a:t> </a:t>
            </a:r>
            <a:r>
              <a:rPr sz="1050" spc="35" dirty="0">
                <a:latin typeface="Verdana"/>
                <a:cs typeface="Verdana"/>
              </a:rPr>
              <a:t>PEFC 	</a:t>
            </a:r>
            <a:r>
              <a:rPr sz="1050" dirty="0">
                <a:latin typeface="Verdana"/>
                <a:cs typeface="Verdana"/>
              </a:rPr>
              <a:t>wood</a:t>
            </a:r>
            <a:r>
              <a:rPr sz="1050" spc="5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core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4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Central</a:t>
            </a:r>
            <a:r>
              <a:rPr sz="1050" spc="-5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Titanal</a:t>
            </a:r>
            <a:endParaRPr sz="1050" dirty="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-10" dirty="0">
                <a:latin typeface="Verdana"/>
                <a:cs typeface="Verdana"/>
              </a:rPr>
              <a:t>Rectangular</a:t>
            </a:r>
            <a:endParaRPr sz="1050" dirty="0">
              <a:latin typeface="Verdana"/>
              <a:cs typeface="Verdana"/>
            </a:endParaRPr>
          </a:p>
          <a:p>
            <a:pPr marL="189230">
              <a:lnSpc>
                <a:spcPct val="100000"/>
              </a:lnSpc>
              <a:spcBef>
                <a:spcPts val="254"/>
              </a:spcBef>
            </a:pPr>
            <a:r>
              <a:rPr sz="1050" spc="-10" dirty="0">
                <a:latin typeface="Verdana"/>
                <a:cs typeface="Verdana"/>
              </a:rPr>
              <a:t>sidewall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096383" y="1113536"/>
            <a:ext cx="274574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dirty="0">
                <a:latin typeface="Tahoma"/>
                <a:cs typeface="Tahoma"/>
              </a:rPr>
              <a:t>T E C H N I C K É   S P E C I F I K A C E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5093715" y="108585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731250" y="57150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8720454" y="5791200"/>
            <a:ext cx="3395345" cy="986809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455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39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Pocit lehkosti, zábavy ale i dynamického výkonu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30" dirty="0">
                <a:latin typeface="Verdana"/>
                <a:cs typeface="Verdana"/>
              </a:rPr>
              <a:t>Skvělý </a:t>
            </a:r>
            <a:r>
              <a:rPr sz="1050" spc="30" dirty="0">
                <a:latin typeface="Verdana"/>
                <a:cs typeface="Verdana"/>
              </a:rPr>
              <a:t>Pop</a:t>
            </a:r>
            <a:r>
              <a:rPr lang="cs-CZ" sz="1050" spc="30" dirty="0">
                <a:latin typeface="Verdana"/>
                <a:cs typeface="Verdana"/>
              </a:rPr>
              <a:t> faktor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20" dirty="0">
                <a:latin typeface="Verdana"/>
                <a:cs typeface="Verdana"/>
              </a:rPr>
              <a:t>Dokonale vyvážený</a:t>
            </a:r>
            <a:r>
              <a:rPr sz="1050" spc="20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sweet</a:t>
            </a:r>
            <a:r>
              <a:rPr sz="1050" spc="35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spot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8707628" y="51816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878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8710421" y="5256530"/>
            <a:ext cx="1858645" cy="38227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60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22225">
              <a:lnSpc>
                <a:spcPct val="100000"/>
              </a:lnSpc>
              <a:spcBef>
                <a:spcPts val="185"/>
              </a:spcBef>
            </a:pPr>
            <a:r>
              <a:rPr sz="1050" dirty="0">
                <a:latin typeface="Verdana"/>
                <a:cs typeface="Verdana"/>
              </a:rPr>
              <a:t>Expert</a:t>
            </a:r>
            <a:r>
              <a:rPr sz="1050" spc="-105" dirty="0">
                <a:latin typeface="Verdana"/>
                <a:cs typeface="Verdana"/>
              </a:rPr>
              <a:t> </a:t>
            </a:r>
            <a:endParaRPr sz="1050" dirty="0">
              <a:latin typeface="Verdana"/>
              <a:cs typeface="Verdana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7281926" y="5022938"/>
            <a:ext cx="930275" cy="509270"/>
            <a:chOff x="7281926" y="5022938"/>
            <a:chExt cx="930275" cy="509270"/>
          </a:xfrm>
        </p:grpSpPr>
        <p:pic>
          <p:nvPicPr>
            <p:cNvPr id="42" name="object 4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281926" y="5022938"/>
              <a:ext cx="688390" cy="509181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49743" y="5124335"/>
              <a:ext cx="362153" cy="365366"/>
            </a:xfrm>
            <a:prstGeom prst="rect">
              <a:avLst/>
            </a:prstGeom>
          </p:spPr>
        </p:pic>
      </p:grpSp>
      <p:sp>
        <p:nvSpPr>
          <p:cNvPr id="44" name="object 44"/>
          <p:cNvSpPr/>
          <p:nvPr/>
        </p:nvSpPr>
        <p:spPr>
          <a:xfrm>
            <a:off x="5123307" y="3512311"/>
            <a:ext cx="2817495" cy="0"/>
          </a:xfrm>
          <a:custGeom>
            <a:avLst/>
            <a:gdLst/>
            <a:ahLst/>
            <a:cxnLst/>
            <a:rect l="l" t="t" r="r" b="b"/>
            <a:pathLst>
              <a:path w="2817495">
                <a:moveTo>
                  <a:pt x="0" y="0"/>
                </a:moveTo>
                <a:lnTo>
                  <a:pt x="281698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TextovéPole 45">
            <a:extLst>
              <a:ext uri="{FF2B5EF4-FFF2-40B4-BE49-F238E27FC236}">
                <a16:creationId xmlns:a16="http://schemas.microsoft.com/office/drawing/2014/main" id="{A58630C5-C35E-3768-5290-6985D2480697}"/>
              </a:ext>
            </a:extLst>
          </p:cNvPr>
          <p:cNvSpPr txBox="1"/>
          <p:nvPr/>
        </p:nvSpPr>
        <p:spPr>
          <a:xfrm>
            <a:off x="8433320" y="1382048"/>
            <a:ext cx="3682480" cy="3647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Rossignol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Sender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110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Jonah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LTD je exkluzivní limitovaná edice našeho oceněného modelu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Sender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Free 110, která se vyznačuje speciálním povrchem navrženým ve spolupráci s všestranným sportovcem značky Rossignol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Jonahem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Williamsem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. Lyže jsou určeny pro zkušené freeridery, aby mohli naplno rozvinout svou kreativitu jak v areálu, tak mimo něj – od rozlehlých kotlin a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backcountry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skoků až po strmé sjezdy a vysokorychlostní carving v lyžařském středisku. Boční stěny po celé délce zajišťují rovnoměrný a progresivní přenos síly, dvojitý rocker přináší vztlak, rovnováhu a hravost, zatímco technologie Air Tip snižuje hmotnost při švihu a zajišťuje tak zábavné, citlivé a lehké lyžování. Inovativní tvar a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titanalové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 výztuhy se spojují s naším systémem tlumení vibrací (VAS) a zajišťují stabilní a výkonnou jízdu za jakýchkoli podmínek. Ekologický design s jádrem z topolového dřeva s certifikátem PEFC, 30 % recyklovanou skluznicí, 80 % recyklovaným </a:t>
            </a:r>
            <a:r>
              <a:rPr lang="cs-CZ" sz="1050" dirty="0" err="1">
                <a:latin typeface="Verdana" panose="020B0604030504040204" pitchFamily="34" charset="0"/>
                <a:ea typeface="Verdana" panose="020B0604030504040204" pitchFamily="34" charset="0"/>
              </a:rPr>
              <a:t>titanalem</a:t>
            </a:r>
            <a:r>
              <a:rPr lang="cs-CZ" sz="1050" dirty="0">
                <a:latin typeface="Verdana" panose="020B0604030504040204" pitchFamily="34" charset="0"/>
                <a:ea typeface="Verdana" panose="020B0604030504040204" pitchFamily="34" charset="0"/>
              </a:rPr>
              <a:t>, 20 % recyklovanými ocelovými hranami a 100 % obnovitelnou zelenou energií.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 descr="A group of people standing in a lake  AI-generated content may be incorrect.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object 4" descr="A white text on a black background  AI-generated content may be incorrect.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44444" y="2475864"/>
              <a:ext cx="6103111" cy="129057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6626" y="2883788"/>
            <a:ext cx="2264766" cy="12099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2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V Á Z Á N Í </a:t>
            </a:r>
            <a:endParaRPr sz="1000" dirty="0">
              <a:latin typeface="Tahoma"/>
              <a:cs typeface="Tahoma"/>
            </a:endParaRPr>
          </a:p>
          <a:p>
            <a:pPr marL="12700">
              <a:lnSpc>
                <a:spcPts val="1320"/>
              </a:lnSpc>
            </a:pPr>
            <a:r>
              <a:rPr sz="1100" spc="40" dirty="0">
                <a:latin typeface="Verdana"/>
                <a:cs typeface="Verdana"/>
              </a:rPr>
              <a:t>FCPDW05</a:t>
            </a:r>
            <a:endParaRPr sz="11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100" dirty="0">
                <a:latin typeface="Verdana"/>
                <a:cs typeface="Verdana"/>
              </a:rPr>
              <a:t>XPRESS</a:t>
            </a:r>
            <a:r>
              <a:rPr sz="1100" spc="-120" dirty="0">
                <a:latin typeface="Verdana"/>
                <a:cs typeface="Verdana"/>
              </a:rPr>
              <a:t> </a:t>
            </a:r>
            <a:r>
              <a:rPr sz="1100" spc="130" dirty="0">
                <a:latin typeface="Verdana"/>
                <a:cs typeface="Verdana"/>
              </a:rPr>
              <a:t>W</a:t>
            </a:r>
            <a:r>
              <a:rPr sz="1100" spc="-100" dirty="0">
                <a:latin typeface="Verdana"/>
                <a:cs typeface="Verdana"/>
              </a:rPr>
              <a:t> </a:t>
            </a:r>
            <a:r>
              <a:rPr sz="1100" spc="-310" dirty="0">
                <a:latin typeface="Verdana"/>
                <a:cs typeface="Verdana"/>
              </a:rPr>
              <a:t>11</a:t>
            </a:r>
            <a:r>
              <a:rPr sz="1100" spc="-100" dirty="0">
                <a:latin typeface="Verdana"/>
                <a:cs typeface="Verdana"/>
              </a:rPr>
              <a:t> </a:t>
            </a:r>
            <a:r>
              <a:rPr sz="1100" spc="65" dirty="0">
                <a:latin typeface="Verdana"/>
                <a:cs typeface="Verdana"/>
              </a:rPr>
              <a:t>GW</a:t>
            </a:r>
            <a:r>
              <a:rPr sz="1100" spc="-100" dirty="0">
                <a:latin typeface="Verdana"/>
                <a:cs typeface="Verdana"/>
              </a:rPr>
              <a:t> </a:t>
            </a:r>
            <a:r>
              <a:rPr sz="1100" spc="-25" dirty="0">
                <a:latin typeface="Verdana"/>
                <a:cs typeface="Verdana"/>
              </a:rPr>
              <a:t>B83</a:t>
            </a:r>
            <a:endParaRPr sz="11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100" spc="-10" dirty="0">
                <a:latin typeface="Verdana"/>
                <a:cs typeface="Verdana"/>
              </a:rPr>
              <a:t>GRANIT</a:t>
            </a:r>
            <a:r>
              <a:rPr sz="1100" spc="-95" dirty="0">
                <a:latin typeface="Verdana"/>
                <a:cs typeface="Verdana"/>
              </a:rPr>
              <a:t> </a:t>
            </a:r>
            <a:r>
              <a:rPr sz="1100" spc="-20" dirty="0">
                <a:latin typeface="Verdana"/>
                <a:cs typeface="Verdana"/>
              </a:rPr>
              <a:t>BLACK</a:t>
            </a:r>
            <a:endParaRPr sz="1100" dirty="0">
              <a:latin typeface="Verdana"/>
              <a:cs typeface="Verdana"/>
            </a:endParaRPr>
          </a:p>
          <a:p>
            <a:pPr marL="170180" indent="-157480">
              <a:lnSpc>
                <a:spcPct val="100000"/>
              </a:lnSpc>
              <a:spcBef>
                <a:spcPts val="620"/>
              </a:spcBef>
              <a:buFont typeface="Tahoma"/>
              <a:buChar char="►"/>
              <a:tabLst>
                <a:tab pos="170180" algn="l"/>
              </a:tabLst>
            </a:pPr>
            <a:r>
              <a:rPr lang="cs-CZ" sz="1000" spc="-10" dirty="0">
                <a:latin typeface="Verdana"/>
                <a:cs typeface="Verdana"/>
              </a:rPr>
              <a:t>Nízká hmotnost</a:t>
            </a:r>
            <a:endParaRPr sz="1000" dirty="0">
              <a:latin typeface="Verdana"/>
              <a:cs typeface="Verdana"/>
            </a:endParaRPr>
          </a:p>
          <a:p>
            <a:pPr marL="170180" indent="-157480">
              <a:lnSpc>
                <a:spcPct val="100000"/>
              </a:lnSpc>
              <a:buFont typeface="Tahoma"/>
              <a:buChar char="►"/>
              <a:tabLst>
                <a:tab pos="170180" algn="l"/>
              </a:tabLst>
            </a:pPr>
            <a:r>
              <a:rPr lang="cs-CZ" sz="1000" spc="-10" dirty="0">
                <a:latin typeface="Verdana"/>
                <a:cs typeface="Verdana"/>
              </a:rPr>
              <a:t>Precizní kontrola ovládání</a:t>
            </a:r>
            <a:endParaRPr sz="1000" dirty="0">
              <a:latin typeface="Verdana"/>
              <a:cs typeface="Verdana"/>
            </a:endParaRPr>
          </a:p>
          <a:p>
            <a:pPr marL="170180" indent="-157480">
              <a:lnSpc>
                <a:spcPct val="100000"/>
              </a:lnSpc>
              <a:buFont typeface="Tahoma"/>
              <a:buChar char="►"/>
              <a:tabLst>
                <a:tab pos="170180" algn="l"/>
              </a:tabLst>
            </a:pPr>
            <a:r>
              <a:rPr lang="cs-CZ" sz="1000" dirty="0"/>
              <a:t>Barevně sladěné s designem lyží</a:t>
            </a:r>
            <a:endParaRPr sz="1000" dirty="0">
              <a:latin typeface="Verdana"/>
              <a:cs typeface="Verdan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35369" y="2839211"/>
            <a:ext cx="2559685" cy="0"/>
          </a:xfrm>
          <a:custGeom>
            <a:avLst/>
            <a:gdLst/>
            <a:ahLst/>
            <a:cxnLst/>
            <a:rect l="l" t="t" r="r" b="b"/>
            <a:pathLst>
              <a:path w="2559685">
                <a:moveTo>
                  <a:pt x="0" y="0"/>
                </a:moveTo>
                <a:lnTo>
                  <a:pt x="2559265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228650" y="1956180"/>
            <a:ext cx="2816860" cy="125095"/>
            <a:chOff x="228650" y="1956180"/>
            <a:chExt cx="2816860" cy="125095"/>
          </a:xfrm>
        </p:grpSpPr>
        <p:sp>
          <p:nvSpPr>
            <p:cNvPr id="5" name="object 5"/>
            <p:cNvSpPr/>
            <p:nvPr/>
          </p:nvSpPr>
          <p:spPr>
            <a:xfrm>
              <a:off x="228650" y="1956180"/>
              <a:ext cx="2816860" cy="125095"/>
            </a:xfrm>
            <a:custGeom>
              <a:avLst/>
              <a:gdLst/>
              <a:ahLst/>
              <a:cxnLst/>
              <a:rect l="l" t="t" r="r" b="b"/>
              <a:pathLst>
                <a:path w="2816860" h="125094">
                  <a:moveTo>
                    <a:pt x="2765755" y="0"/>
                  </a:moveTo>
                  <a:lnTo>
                    <a:pt x="50838" y="0"/>
                  </a:lnTo>
                  <a:lnTo>
                    <a:pt x="31051" y="4826"/>
                  </a:lnTo>
                  <a:lnTo>
                    <a:pt x="14897" y="18288"/>
                  </a:lnTo>
                  <a:lnTo>
                    <a:pt x="4000" y="38100"/>
                  </a:lnTo>
                  <a:lnTo>
                    <a:pt x="0" y="62484"/>
                  </a:lnTo>
                  <a:lnTo>
                    <a:pt x="4000" y="86868"/>
                  </a:lnTo>
                  <a:lnTo>
                    <a:pt x="14897" y="106680"/>
                  </a:lnTo>
                  <a:lnTo>
                    <a:pt x="31051" y="120142"/>
                  </a:lnTo>
                  <a:lnTo>
                    <a:pt x="50838" y="124968"/>
                  </a:lnTo>
                  <a:lnTo>
                    <a:pt x="2765755" y="124968"/>
                  </a:lnTo>
                  <a:lnTo>
                    <a:pt x="2785567" y="120142"/>
                  </a:lnTo>
                  <a:lnTo>
                    <a:pt x="2801696" y="106680"/>
                  </a:lnTo>
                  <a:lnTo>
                    <a:pt x="2812618" y="86868"/>
                  </a:lnTo>
                  <a:lnTo>
                    <a:pt x="2816682" y="62484"/>
                  </a:lnTo>
                  <a:lnTo>
                    <a:pt x="2812618" y="38100"/>
                  </a:lnTo>
                  <a:lnTo>
                    <a:pt x="2801696" y="18288"/>
                  </a:lnTo>
                  <a:lnTo>
                    <a:pt x="2785567" y="4826"/>
                  </a:lnTo>
                  <a:lnTo>
                    <a:pt x="2765755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47573" y="1973452"/>
              <a:ext cx="916940" cy="87630"/>
            </a:xfrm>
            <a:custGeom>
              <a:avLst/>
              <a:gdLst/>
              <a:ahLst/>
              <a:cxnLst/>
              <a:rect l="l" t="t" r="r" b="b"/>
              <a:pathLst>
                <a:path w="916940" h="87630">
                  <a:moveTo>
                    <a:pt x="884682" y="0"/>
                  </a:moveTo>
                  <a:lnTo>
                    <a:pt x="32257" y="0"/>
                  </a:lnTo>
                  <a:lnTo>
                    <a:pt x="19697" y="3429"/>
                  </a:lnTo>
                  <a:lnTo>
                    <a:pt x="9448" y="12700"/>
                  </a:lnTo>
                  <a:lnTo>
                    <a:pt x="2539" y="26670"/>
                  </a:lnTo>
                  <a:lnTo>
                    <a:pt x="0" y="43561"/>
                  </a:lnTo>
                  <a:lnTo>
                    <a:pt x="2539" y="60579"/>
                  </a:lnTo>
                  <a:lnTo>
                    <a:pt x="9448" y="74422"/>
                  </a:lnTo>
                  <a:lnTo>
                    <a:pt x="19697" y="83820"/>
                  </a:lnTo>
                  <a:lnTo>
                    <a:pt x="32257" y="87249"/>
                  </a:lnTo>
                  <a:lnTo>
                    <a:pt x="884682" y="87249"/>
                  </a:lnTo>
                  <a:lnTo>
                    <a:pt x="897242" y="83820"/>
                  </a:lnTo>
                  <a:lnTo>
                    <a:pt x="907491" y="74422"/>
                  </a:lnTo>
                  <a:lnTo>
                    <a:pt x="914400" y="60579"/>
                  </a:lnTo>
                  <a:lnTo>
                    <a:pt x="916940" y="43561"/>
                  </a:lnTo>
                  <a:lnTo>
                    <a:pt x="914400" y="26670"/>
                  </a:lnTo>
                  <a:lnTo>
                    <a:pt x="907491" y="12700"/>
                  </a:lnTo>
                  <a:lnTo>
                    <a:pt x="897242" y="3429"/>
                  </a:lnTo>
                  <a:lnTo>
                    <a:pt x="884682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228650" y="2344292"/>
            <a:ext cx="2816860" cy="125095"/>
            <a:chOff x="228650" y="2344292"/>
            <a:chExt cx="2816860" cy="125095"/>
          </a:xfrm>
        </p:grpSpPr>
        <p:sp>
          <p:nvSpPr>
            <p:cNvPr id="8" name="object 8"/>
            <p:cNvSpPr/>
            <p:nvPr/>
          </p:nvSpPr>
          <p:spPr>
            <a:xfrm>
              <a:off x="228650" y="2344292"/>
              <a:ext cx="2816860" cy="125095"/>
            </a:xfrm>
            <a:custGeom>
              <a:avLst/>
              <a:gdLst/>
              <a:ahLst/>
              <a:cxnLst/>
              <a:rect l="l" t="t" r="r" b="b"/>
              <a:pathLst>
                <a:path w="2816860" h="125094">
                  <a:moveTo>
                    <a:pt x="2765755" y="0"/>
                  </a:moveTo>
                  <a:lnTo>
                    <a:pt x="50838" y="0"/>
                  </a:lnTo>
                  <a:lnTo>
                    <a:pt x="31051" y="4953"/>
                  </a:lnTo>
                  <a:lnTo>
                    <a:pt x="14897" y="18415"/>
                  </a:lnTo>
                  <a:lnTo>
                    <a:pt x="4000" y="38227"/>
                  </a:lnTo>
                  <a:lnTo>
                    <a:pt x="0" y="62611"/>
                  </a:lnTo>
                  <a:lnTo>
                    <a:pt x="4000" y="86868"/>
                  </a:lnTo>
                  <a:lnTo>
                    <a:pt x="14897" y="106807"/>
                  </a:lnTo>
                  <a:lnTo>
                    <a:pt x="31051" y="120142"/>
                  </a:lnTo>
                  <a:lnTo>
                    <a:pt x="50838" y="125095"/>
                  </a:lnTo>
                  <a:lnTo>
                    <a:pt x="2765755" y="125095"/>
                  </a:lnTo>
                  <a:lnTo>
                    <a:pt x="2785567" y="120142"/>
                  </a:lnTo>
                  <a:lnTo>
                    <a:pt x="2801696" y="106807"/>
                  </a:lnTo>
                  <a:lnTo>
                    <a:pt x="2812618" y="86868"/>
                  </a:lnTo>
                  <a:lnTo>
                    <a:pt x="2816682" y="62611"/>
                  </a:lnTo>
                  <a:lnTo>
                    <a:pt x="2812618" y="38227"/>
                  </a:lnTo>
                  <a:lnTo>
                    <a:pt x="2801696" y="18415"/>
                  </a:lnTo>
                  <a:lnTo>
                    <a:pt x="2785567" y="4953"/>
                  </a:lnTo>
                  <a:lnTo>
                    <a:pt x="2765755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61250" y="2362326"/>
              <a:ext cx="916940" cy="87630"/>
            </a:xfrm>
            <a:custGeom>
              <a:avLst/>
              <a:gdLst/>
              <a:ahLst/>
              <a:cxnLst/>
              <a:rect l="l" t="t" r="r" b="b"/>
              <a:pathLst>
                <a:path w="916939" h="87630">
                  <a:moveTo>
                    <a:pt x="884643" y="0"/>
                  </a:moveTo>
                  <a:lnTo>
                    <a:pt x="32257" y="0"/>
                  </a:lnTo>
                  <a:lnTo>
                    <a:pt x="19697" y="3428"/>
                  </a:lnTo>
                  <a:lnTo>
                    <a:pt x="9448" y="12826"/>
                  </a:lnTo>
                  <a:lnTo>
                    <a:pt x="2540" y="26670"/>
                  </a:lnTo>
                  <a:lnTo>
                    <a:pt x="0" y="43687"/>
                  </a:lnTo>
                  <a:lnTo>
                    <a:pt x="2540" y="60706"/>
                  </a:lnTo>
                  <a:lnTo>
                    <a:pt x="9448" y="74549"/>
                  </a:lnTo>
                  <a:lnTo>
                    <a:pt x="19697" y="83947"/>
                  </a:lnTo>
                  <a:lnTo>
                    <a:pt x="32257" y="87375"/>
                  </a:lnTo>
                  <a:lnTo>
                    <a:pt x="884643" y="87375"/>
                  </a:lnTo>
                  <a:lnTo>
                    <a:pt x="897216" y="83947"/>
                  </a:lnTo>
                  <a:lnTo>
                    <a:pt x="907503" y="74549"/>
                  </a:lnTo>
                  <a:lnTo>
                    <a:pt x="914361" y="60706"/>
                  </a:lnTo>
                  <a:lnTo>
                    <a:pt x="916901" y="43687"/>
                  </a:lnTo>
                  <a:lnTo>
                    <a:pt x="914361" y="26670"/>
                  </a:lnTo>
                  <a:lnTo>
                    <a:pt x="907503" y="12826"/>
                  </a:lnTo>
                  <a:lnTo>
                    <a:pt x="897216" y="3428"/>
                  </a:lnTo>
                  <a:lnTo>
                    <a:pt x="884643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19480" y="2094357"/>
            <a:ext cx="21717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0" dirty="0">
                <a:solidFill>
                  <a:srgbClr val="221F1F"/>
                </a:solidFill>
                <a:latin typeface="Verdana"/>
                <a:cs typeface="Verdana"/>
              </a:rPr>
              <a:t>PISTE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84858" y="2094357"/>
            <a:ext cx="5969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30" dirty="0">
                <a:solidFill>
                  <a:srgbClr val="221F1F"/>
                </a:solidFill>
                <a:latin typeface="Verdana"/>
                <a:cs typeface="Verdana"/>
              </a:rPr>
              <a:t>ALL-</a:t>
            </a: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MOUNTAIN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387854" y="2094357"/>
            <a:ext cx="3892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solidFill>
                  <a:srgbClr val="221F1F"/>
                </a:solidFill>
                <a:latin typeface="Verdana"/>
                <a:cs typeface="Verdana"/>
              </a:rPr>
              <a:t>FREERIDE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14324" y="2481453"/>
            <a:ext cx="4146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BEGINNER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354327" y="2481453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CONFIRMED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354960" y="2481453"/>
            <a:ext cx="462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Verdana"/>
                <a:cs typeface="Verdana"/>
              </a:rPr>
              <a:t>ADVANCED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716771" y="1064220"/>
            <a:ext cx="2798445" cy="238527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660"/>
              </a:spcBef>
            </a:pPr>
            <a:r>
              <a:rPr lang="pl-PL" sz="1000" b="1" spc="65" dirty="0">
                <a:latin typeface="Tahoma"/>
                <a:cs typeface="Tahoma"/>
              </a:rPr>
              <a:t>P O P I S   P R O D U K T U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096383" y="1113536"/>
            <a:ext cx="107315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T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H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lang="cs-CZ" sz="1000" b="1" spc="65" dirty="0">
                <a:latin typeface="Tahoma"/>
                <a:cs typeface="Tahoma"/>
              </a:rPr>
              <a:t>K É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248725" y="1113536"/>
            <a:ext cx="159385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Tahoma"/>
                <a:cs typeface="Tahoma"/>
              </a:rPr>
              <a:t>S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P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65" dirty="0">
                <a:latin typeface="Tahoma"/>
                <a:cs typeface="Tahoma"/>
              </a:rPr>
              <a:t>C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lang="cs-CZ" sz="1000" b="1" spc="-20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F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-170" dirty="0">
                <a:latin typeface="Tahoma"/>
                <a:cs typeface="Tahoma"/>
              </a:rPr>
              <a:t>I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lang="cs-CZ" sz="1000" b="1" spc="65" dirty="0">
                <a:latin typeface="Tahoma"/>
                <a:cs typeface="Tahoma"/>
              </a:rPr>
              <a:t> F I K A C E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5093715" y="1085850"/>
            <a:ext cx="2828290" cy="0"/>
          </a:xfrm>
          <a:custGeom>
            <a:avLst/>
            <a:gdLst/>
            <a:ahLst/>
            <a:cxnLst/>
            <a:rect l="l" t="t" r="r" b="b"/>
            <a:pathLst>
              <a:path w="2828290">
                <a:moveTo>
                  <a:pt x="0" y="0"/>
                </a:moveTo>
                <a:lnTo>
                  <a:pt x="282778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720835" y="1077975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9" name="object 29"/>
          <p:cNvGraphicFramePr>
            <a:graphicFrameLocks noGrp="1"/>
          </p:cNvGraphicFramePr>
          <p:nvPr/>
        </p:nvGraphicFramePr>
        <p:xfrm>
          <a:off x="5114797" y="1336140"/>
          <a:ext cx="2854960" cy="112394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54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7325">
                <a:tc>
                  <a:txBody>
                    <a:bodyPr/>
                    <a:lstStyle/>
                    <a:p>
                      <a:pPr>
                        <a:lnSpc>
                          <a:spcPts val="1230"/>
                        </a:lnSpc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XPRESS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0" dirty="0">
                          <a:latin typeface="Verdana"/>
                          <a:cs typeface="Verdana"/>
                        </a:rPr>
                        <a:t>SYSTEM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00" dirty="0">
                          <a:latin typeface="Verdana"/>
                          <a:cs typeface="Verdana"/>
                        </a:rPr>
                        <a:t>149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156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163</a:t>
                      </a:r>
                      <a:r>
                        <a:rPr sz="105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0" dirty="0">
                          <a:latin typeface="Verdana"/>
                          <a:cs typeface="Verdana"/>
                        </a:rPr>
                        <a:t>/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15" dirty="0">
                          <a:latin typeface="Verdana"/>
                          <a:cs typeface="Verdana"/>
                        </a:rPr>
                        <a:t>171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35" dirty="0">
                          <a:latin typeface="Verdana"/>
                          <a:cs typeface="Verdana"/>
                        </a:rPr>
                        <a:t>CM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-10" dirty="0">
                          <a:latin typeface="Verdana"/>
                          <a:cs typeface="Verdana"/>
                        </a:rPr>
                        <a:t>SIDECUT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0" dirty="0">
                          <a:latin typeface="Verdana"/>
                          <a:cs typeface="Verdana"/>
                        </a:rPr>
                        <a:t>127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60" dirty="0">
                          <a:latin typeface="Verdana"/>
                          <a:cs typeface="Verdana"/>
                        </a:rPr>
                        <a:t>75</a:t>
                      </a:r>
                      <a:r>
                        <a:rPr sz="1050" spc="-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45" dirty="0">
                          <a:latin typeface="Verdana"/>
                          <a:cs typeface="Verdana"/>
                        </a:rPr>
                        <a:t>–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10" dirty="0">
                          <a:latin typeface="Verdana"/>
                          <a:cs typeface="Verdana"/>
                        </a:rPr>
                        <a:t>111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RADIUS</a:t>
                      </a:r>
                      <a:r>
                        <a:rPr sz="105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85" dirty="0">
                          <a:latin typeface="Verdana"/>
                          <a:cs typeface="Verdana"/>
                        </a:rPr>
                        <a:t>11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114" dirty="0">
                          <a:latin typeface="Verdana"/>
                          <a:cs typeface="Verdana"/>
                        </a:rPr>
                        <a:t>M</a:t>
                      </a:r>
                      <a:r>
                        <a:rPr sz="105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(156</a:t>
                      </a:r>
                      <a:r>
                        <a:rPr sz="105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>
                        <a:latin typeface="Verdana"/>
                        <a:cs typeface="Verdana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22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Verdana"/>
                          <a:cs typeface="Verdana"/>
                        </a:rPr>
                        <a:t>WEIGHT</a:t>
                      </a:r>
                      <a:r>
                        <a:rPr sz="105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80" dirty="0">
                          <a:latin typeface="Verdana"/>
                          <a:cs typeface="Verdana"/>
                        </a:rPr>
                        <a:t>3,1</a:t>
                      </a:r>
                      <a:r>
                        <a:rPr sz="1050" spc="-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KG</a:t>
                      </a:r>
                      <a:r>
                        <a:rPr sz="1050" spc="-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30" dirty="0">
                          <a:latin typeface="Verdana"/>
                          <a:cs typeface="Verdana"/>
                        </a:rPr>
                        <a:t>(</a:t>
                      </a:r>
                      <a:r>
                        <a:rPr lang="cs-CZ" sz="1050" spc="-30" dirty="0">
                          <a:latin typeface="Verdana"/>
                          <a:cs typeface="Verdana"/>
                        </a:rPr>
                        <a:t>pár bez vázání</a:t>
                      </a:r>
                      <a:r>
                        <a:rPr sz="1050" dirty="0">
                          <a:latin typeface="Verdana"/>
                          <a:cs typeface="Verdana"/>
                        </a:rPr>
                        <a:t>)</a:t>
                      </a:r>
                      <a:r>
                        <a:rPr sz="1050" spc="-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135" dirty="0">
                          <a:latin typeface="Verdana"/>
                          <a:cs typeface="Verdana"/>
                        </a:rPr>
                        <a:t>(156</a:t>
                      </a:r>
                      <a:r>
                        <a:rPr sz="105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050" spc="-25" dirty="0">
                          <a:latin typeface="Verdana"/>
                          <a:cs typeface="Verdana"/>
                        </a:rPr>
                        <a:t>cm)</a:t>
                      </a:r>
                      <a:endParaRPr sz="1050" dirty="0">
                        <a:latin typeface="Verdana"/>
                        <a:cs typeface="Verdana"/>
                      </a:endParaRPr>
                    </a:p>
                  </a:txBody>
                  <a:tcPr marL="0" marR="0" marT="2032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30" name="object 30"/>
          <p:cNvGrpSpPr/>
          <p:nvPr/>
        </p:nvGrpSpPr>
        <p:grpSpPr>
          <a:xfrm>
            <a:off x="5123307" y="2998275"/>
            <a:ext cx="3060065" cy="517525"/>
            <a:chOff x="5123307" y="2998275"/>
            <a:chExt cx="3060065" cy="517525"/>
          </a:xfrm>
        </p:grpSpPr>
        <p:pic>
          <p:nvPicPr>
            <p:cNvPr id="31" name="object 31" descr="Une image contenant livre, conception, fournitures de bureau  Description générée automatiquement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71157" y="2998275"/>
              <a:ext cx="1211618" cy="517338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5123307" y="3502786"/>
              <a:ext cx="2817495" cy="0"/>
            </a:xfrm>
            <a:custGeom>
              <a:avLst/>
              <a:gdLst/>
              <a:ahLst/>
              <a:cxnLst/>
              <a:rect l="l" t="t" r="r" b="b"/>
              <a:pathLst>
                <a:path w="2817495">
                  <a:moveTo>
                    <a:pt x="0" y="0"/>
                  </a:moveTo>
                  <a:lnTo>
                    <a:pt x="2816987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5116448" y="2400937"/>
            <a:ext cx="1464310" cy="671195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lang="pt-BR" sz="1000" b="1" dirty="0">
                <a:latin typeface="Tahoma"/>
                <a:cs typeface="Tahoma"/>
              </a:rPr>
              <a:t>T E C H N O L O G I E </a:t>
            </a:r>
            <a:endParaRPr sz="1000" dirty="0">
              <a:latin typeface="Tahoma"/>
              <a:cs typeface="Tahoma"/>
            </a:endParaRPr>
          </a:p>
          <a:p>
            <a:pPr marL="181610" indent="-165100">
              <a:lnSpc>
                <a:spcPct val="100000"/>
              </a:lnSpc>
              <a:spcBef>
                <a:spcPts val="705"/>
              </a:spcBef>
              <a:buFont typeface="Tahoma"/>
              <a:buChar char="►"/>
              <a:tabLst>
                <a:tab pos="181610" algn="l"/>
              </a:tabLst>
            </a:pPr>
            <a:r>
              <a:rPr sz="1050" spc="-40" dirty="0">
                <a:latin typeface="Verdana"/>
                <a:cs typeface="Verdana"/>
              </a:rPr>
              <a:t>V-</a:t>
            </a:r>
            <a:r>
              <a:rPr sz="1050" spc="-10" dirty="0">
                <a:latin typeface="Verdana"/>
                <a:cs typeface="Verdana"/>
              </a:rPr>
              <a:t>PROFILE</a:t>
            </a:r>
            <a:endParaRPr sz="1050" dirty="0">
              <a:latin typeface="Verdana"/>
              <a:cs typeface="Verdana"/>
            </a:endParaRPr>
          </a:p>
          <a:p>
            <a:pPr marL="181610" indent="-165100">
              <a:lnSpc>
                <a:spcPct val="100000"/>
              </a:lnSpc>
              <a:buFont typeface="Tahoma"/>
              <a:buChar char="►"/>
              <a:tabLst>
                <a:tab pos="181610" algn="l"/>
              </a:tabLst>
            </a:pPr>
            <a:r>
              <a:rPr sz="1050" dirty="0">
                <a:latin typeface="Verdana"/>
                <a:cs typeface="Verdana"/>
              </a:rPr>
              <a:t>Active</a:t>
            </a:r>
            <a:r>
              <a:rPr sz="1050" spc="-7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Flex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125592" y="3531870"/>
            <a:ext cx="148272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000" b="1" spc="65" dirty="0">
                <a:latin typeface="Tahoma"/>
                <a:cs typeface="Tahoma"/>
              </a:rPr>
              <a:t>K O N S T R U K C E 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127497" y="3753195"/>
            <a:ext cx="1123315" cy="986790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35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Poplar</a:t>
            </a:r>
            <a:r>
              <a:rPr sz="1050" spc="60" dirty="0">
                <a:latin typeface="Verdana"/>
                <a:cs typeface="Verdana"/>
              </a:rPr>
              <a:t> </a:t>
            </a:r>
            <a:r>
              <a:rPr sz="1050" spc="35" dirty="0">
                <a:latin typeface="Verdana"/>
                <a:cs typeface="Verdana"/>
              </a:rPr>
              <a:t>PEFC</a:t>
            </a:r>
            <a:endParaRPr sz="1050">
              <a:latin typeface="Verdana"/>
              <a:cs typeface="Verdana"/>
            </a:endParaRPr>
          </a:p>
          <a:p>
            <a:pPr marL="198120">
              <a:lnSpc>
                <a:spcPct val="100000"/>
              </a:lnSpc>
              <a:spcBef>
                <a:spcPts val="254"/>
              </a:spcBef>
            </a:pPr>
            <a:r>
              <a:rPr sz="1050" spc="-10" dirty="0">
                <a:latin typeface="Verdana"/>
                <a:cs typeface="Verdana"/>
              </a:rPr>
              <a:t>Woodcore</a:t>
            </a:r>
            <a:endParaRPr sz="1050">
              <a:latin typeface="Verdana"/>
              <a:cs typeface="Verdana"/>
            </a:endParaRPr>
          </a:p>
          <a:p>
            <a:pPr marL="178435" indent="-165735">
              <a:lnSpc>
                <a:spcPct val="100000"/>
              </a:lnSpc>
              <a:spcBef>
                <a:spcPts val="250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Carbon</a:t>
            </a:r>
            <a:r>
              <a:rPr sz="1050" spc="-5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Beam</a:t>
            </a:r>
            <a:endParaRPr sz="1050">
              <a:latin typeface="Verdana"/>
              <a:cs typeface="Verdana"/>
            </a:endParaRPr>
          </a:p>
          <a:p>
            <a:pPr marL="178435" marR="106045" indent="-165735">
              <a:lnSpc>
                <a:spcPct val="120000"/>
              </a:lnSpc>
              <a:buFont typeface="Times New Roman"/>
              <a:buChar char="►"/>
              <a:tabLst>
                <a:tab pos="187960" algn="l"/>
              </a:tabLst>
            </a:pPr>
            <a:r>
              <a:rPr sz="1050" spc="-10" dirty="0">
                <a:latin typeface="Verdana"/>
                <a:cs typeface="Verdana"/>
              </a:rPr>
              <a:t>Rectangular 	sidewall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575552" y="3784549"/>
            <a:ext cx="859790" cy="1873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dirty="0">
                <a:latin typeface="Verdana"/>
                <a:cs typeface="Verdana"/>
              </a:rPr>
              <a:t>Tip</a:t>
            </a:r>
            <a:r>
              <a:rPr sz="1050" spc="-9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rocker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575552" y="4361179"/>
            <a:ext cx="138303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105"/>
              </a:spcBef>
              <a:buFont typeface="Times New Roman"/>
              <a:buChar char="►"/>
              <a:tabLst>
                <a:tab pos="178435" algn="l"/>
              </a:tabLst>
            </a:pPr>
            <a:r>
              <a:rPr sz="1050" spc="-10" dirty="0">
                <a:latin typeface="Verdana"/>
                <a:cs typeface="Verdana"/>
              </a:rPr>
              <a:t>Oversized</a:t>
            </a:r>
            <a:r>
              <a:rPr sz="1050" spc="-3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sidecut</a:t>
            </a:r>
            <a:endParaRPr sz="1050">
              <a:latin typeface="Verdana"/>
              <a:cs typeface="Verdana"/>
            </a:endParaRPr>
          </a:p>
        </p:txBody>
      </p:sp>
      <p:pic>
        <p:nvPicPr>
          <p:cNvPr id="38" name="object 3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82889" y="5123857"/>
            <a:ext cx="390088" cy="389913"/>
          </a:xfrm>
          <a:prstGeom prst="rect">
            <a:avLst/>
          </a:prstGeom>
        </p:spPr>
      </p:pic>
      <p:sp>
        <p:nvSpPr>
          <p:cNvPr id="39" name="object 39"/>
          <p:cNvSpPr txBox="1"/>
          <p:nvPr/>
        </p:nvSpPr>
        <p:spPr>
          <a:xfrm>
            <a:off x="5124957" y="4975007"/>
            <a:ext cx="3057817" cy="1472839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625"/>
              </a:spcBef>
            </a:pPr>
            <a:r>
              <a:rPr lang="pt-BR" sz="1000" b="1" spc="55" dirty="0">
                <a:latin typeface="Tahoma"/>
                <a:cs typeface="Tahoma"/>
              </a:rPr>
              <a:t>E K O  K O N C E P C E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70"/>
              </a:spcBef>
              <a:buFont typeface="Tahoma"/>
              <a:buChar char="►"/>
              <a:tabLst>
                <a:tab pos="177800" algn="l"/>
              </a:tabLst>
            </a:pPr>
            <a:r>
              <a:rPr sz="1050" spc="-105" dirty="0">
                <a:latin typeface="Verdana"/>
                <a:cs typeface="Verdana"/>
              </a:rPr>
              <a:t>30%</a:t>
            </a:r>
            <a:r>
              <a:rPr sz="1050" spc="-60" dirty="0">
                <a:latin typeface="Verdana"/>
                <a:cs typeface="Verdana"/>
              </a:rPr>
              <a:t> </a:t>
            </a:r>
            <a:r>
              <a:rPr lang="cs-CZ" sz="1050" dirty="0" err="1">
                <a:latin typeface="Verdana"/>
                <a:cs typeface="Verdana"/>
              </a:rPr>
              <a:t>recykl</a:t>
            </a:r>
            <a:r>
              <a:rPr lang="cs-CZ" sz="1050" dirty="0">
                <a:latin typeface="Verdana"/>
                <a:cs typeface="Verdana"/>
              </a:rPr>
              <a:t>. materiál skluznice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65" dirty="0">
                <a:latin typeface="Verdana"/>
                <a:cs typeface="Verdana"/>
              </a:rPr>
              <a:t>Až 80% </a:t>
            </a:r>
            <a:r>
              <a:rPr lang="cs-CZ" sz="1050" spc="65" dirty="0" err="1">
                <a:latin typeface="Verdana"/>
                <a:cs typeface="Verdana"/>
              </a:rPr>
              <a:t>recykl</a:t>
            </a:r>
            <a:r>
              <a:rPr lang="cs-CZ" sz="1050" spc="65" dirty="0">
                <a:latin typeface="Verdana"/>
                <a:cs typeface="Verdana"/>
              </a:rPr>
              <a:t>. </a:t>
            </a:r>
            <a:r>
              <a:rPr lang="cs-CZ" sz="1050" spc="65" dirty="0" err="1">
                <a:latin typeface="Verdana"/>
                <a:cs typeface="Verdana"/>
              </a:rPr>
              <a:t>titanalu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70" dirty="0">
                <a:latin typeface="Verdana"/>
                <a:cs typeface="Verdana"/>
              </a:rPr>
              <a:t>Až 20% </a:t>
            </a:r>
            <a:r>
              <a:rPr lang="cs-CZ" sz="1050" spc="70" dirty="0" err="1">
                <a:latin typeface="Verdana"/>
                <a:cs typeface="Verdana"/>
              </a:rPr>
              <a:t>recykl</a:t>
            </a:r>
            <a:r>
              <a:rPr lang="cs-CZ" sz="1050" spc="70" dirty="0">
                <a:latin typeface="Verdana"/>
                <a:cs typeface="Verdana"/>
              </a:rPr>
              <a:t>. oceli hran 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Jádro z topolu s </a:t>
            </a:r>
            <a:r>
              <a:rPr lang="cs-CZ" sz="1050" dirty="0" err="1">
                <a:latin typeface="Verdana"/>
                <a:cs typeface="Verdana"/>
              </a:rPr>
              <a:t>certif</a:t>
            </a:r>
            <a:r>
              <a:rPr lang="cs-CZ" sz="1050" dirty="0">
                <a:latin typeface="Verdana"/>
                <a:cs typeface="Verdana"/>
              </a:rPr>
              <a:t>. PEFC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Certifikovaná "zelená energie" při výrobě</a:t>
            </a: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pl-PL" sz="1050" dirty="0">
                <a:latin typeface="Verdana"/>
                <a:cs typeface="Verdana"/>
              </a:rPr>
              <a:t>Výroba i zdroje materiálů z Evropy  </a:t>
            </a:r>
            <a:endParaRPr sz="1050" dirty="0">
              <a:latin typeface="Verdana"/>
              <a:cs typeface="Verdana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5114035" y="4506823"/>
            <a:ext cx="2823845" cy="520700"/>
            <a:chOff x="5114035" y="4506823"/>
            <a:chExt cx="2823845" cy="520700"/>
          </a:xfrm>
        </p:grpSpPr>
        <p:sp>
          <p:nvSpPr>
            <p:cNvPr id="41" name="object 41"/>
            <p:cNvSpPr/>
            <p:nvPr/>
          </p:nvSpPr>
          <p:spPr>
            <a:xfrm>
              <a:off x="5117210" y="5013579"/>
              <a:ext cx="2817495" cy="10795"/>
            </a:xfrm>
            <a:custGeom>
              <a:avLst/>
              <a:gdLst/>
              <a:ahLst/>
              <a:cxnLst/>
              <a:rect l="l" t="t" r="r" b="b"/>
              <a:pathLst>
                <a:path w="2817495" h="10795">
                  <a:moveTo>
                    <a:pt x="0" y="0"/>
                  </a:moveTo>
                  <a:lnTo>
                    <a:pt x="2816987" y="10668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07250" y="4506823"/>
              <a:ext cx="1230464" cy="482625"/>
            </a:xfrm>
            <a:prstGeom prst="rect">
              <a:avLst/>
            </a:prstGeom>
          </p:spPr>
        </p:pic>
      </p:grpSp>
      <p:sp>
        <p:nvSpPr>
          <p:cNvPr id="43" name="object 43"/>
          <p:cNvSpPr/>
          <p:nvPr/>
        </p:nvSpPr>
        <p:spPr>
          <a:xfrm flipV="1">
            <a:off x="8720835" y="4907281"/>
            <a:ext cx="2707005" cy="45719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8744457" y="5562600"/>
            <a:ext cx="2707005" cy="0"/>
          </a:xfrm>
          <a:custGeom>
            <a:avLst/>
            <a:gdLst/>
            <a:ahLst/>
            <a:cxnLst/>
            <a:rect l="l" t="t" r="r" b="b"/>
            <a:pathLst>
              <a:path w="2707004">
                <a:moveTo>
                  <a:pt x="0" y="0"/>
                </a:moveTo>
                <a:lnTo>
                  <a:pt x="270675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8732901" y="5534025"/>
            <a:ext cx="2494915" cy="1274067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5875">
              <a:lnSpc>
                <a:spcPct val="100000"/>
              </a:lnSpc>
              <a:spcBef>
                <a:spcPts val="635"/>
              </a:spcBef>
            </a:pPr>
            <a:r>
              <a:rPr lang="pt-BR" sz="1000" b="1" spc="65" dirty="0">
                <a:latin typeface="Tahoma"/>
                <a:cs typeface="Tahoma"/>
              </a:rPr>
              <a:t>H L A V N Í  B E N E F I T Y </a:t>
            </a:r>
            <a:endParaRPr sz="1000" dirty="0">
              <a:latin typeface="Tahoma"/>
              <a:cs typeface="Tahoma"/>
            </a:endParaRPr>
          </a:p>
          <a:p>
            <a:pPr marL="177800" indent="-165100">
              <a:lnSpc>
                <a:spcPct val="100000"/>
              </a:lnSpc>
              <a:spcBef>
                <a:spcPts val="575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dirty="0">
                <a:latin typeface="Verdana"/>
                <a:cs typeface="Verdana"/>
              </a:rPr>
              <a:t>Precizní kontrola ovládání a výkon</a:t>
            </a: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-20" dirty="0">
                <a:latin typeface="Verdana"/>
                <a:cs typeface="Verdana"/>
              </a:rPr>
              <a:t>Snadný přístup ke carvingu</a:t>
            </a:r>
          </a:p>
          <a:p>
            <a:pPr marL="177800" indent="-165100">
              <a:lnSpc>
                <a:spcPct val="100000"/>
              </a:lnSpc>
              <a:spcBef>
                <a:spcPts val="254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-10" dirty="0">
                <a:latin typeface="Verdana"/>
                <a:cs typeface="Verdana"/>
              </a:rPr>
              <a:t>Pocit jistoty</a:t>
            </a:r>
            <a:endParaRPr sz="105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sz="1050" dirty="0">
                <a:latin typeface="Verdana"/>
                <a:cs typeface="Verdana"/>
              </a:rPr>
              <a:t>Elegant</a:t>
            </a:r>
            <a:r>
              <a:rPr lang="cs-CZ" sz="1050" dirty="0">
                <a:latin typeface="Verdana"/>
                <a:cs typeface="Verdana"/>
              </a:rPr>
              <a:t>ní</a:t>
            </a:r>
            <a:r>
              <a:rPr sz="1050" spc="-35" dirty="0">
                <a:latin typeface="Verdana"/>
                <a:cs typeface="Verdana"/>
              </a:rPr>
              <a:t> </a:t>
            </a:r>
            <a:r>
              <a:rPr sz="1050" spc="-70" dirty="0">
                <a:latin typeface="Verdana"/>
                <a:cs typeface="Verdana"/>
              </a:rPr>
              <a:t>&amp;</a:t>
            </a:r>
            <a:r>
              <a:rPr sz="1050" spc="-30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trendy</a:t>
            </a:r>
            <a:r>
              <a:rPr sz="1050" spc="-3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design</a:t>
            </a:r>
            <a:endParaRPr lang="cs-CZ" sz="1050" spc="-10" dirty="0">
              <a:latin typeface="Verdana"/>
              <a:cs typeface="Verdana"/>
            </a:endParaRPr>
          </a:p>
          <a:p>
            <a:pPr marL="177800" indent="-165100">
              <a:lnSpc>
                <a:spcPct val="100000"/>
              </a:lnSpc>
              <a:spcBef>
                <a:spcPts val="250"/>
              </a:spcBef>
              <a:buFont typeface="Tahoma"/>
              <a:buChar char="►"/>
              <a:tabLst>
                <a:tab pos="177800" algn="l"/>
              </a:tabLst>
            </a:pPr>
            <a:r>
              <a:rPr lang="cs-CZ" sz="1050" spc="-10" dirty="0">
                <a:latin typeface="Verdana"/>
                <a:cs typeface="Verdana"/>
              </a:rPr>
              <a:t>Nízká hmotnost</a:t>
            </a:r>
            <a:endParaRPr sz="1050" dirty="0">
              <a:latin typeface="Verdana"/>
              <a:cs typeface="Verdan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8721597" y="4916170"/>
            <a:ext cx="2749550" cy="616002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540"/>
              </a:spcBef>
            </a:pPr>
            <a:r>
              <a:rPr lang="pt-BR" sz="1000" b="1" dirty="0">
                <a:latin typeface="Tahoma"/>
                <a:cs typeface="Tahoma"/>
              </a:rPr>
              <a:t>C Í L O V Ý  Z Á K A Z N Í K </a:t>
            </a:r>
            <a:endParaRPr sz="1000" dirty="0">
              <a:latin typeface="Tahoma"/>
              <a:cs typeface="Tahoma"/>
            </a:endParaRPr>
          </a:p>
          <a:p>
            <a:pPr marL="12700" marR="5080">
              <a:lnSpc>
                <a:spcPct val="120000"/>
              </a:lnSpc>
              <a:spcBef>
                <a:spcPts val="220"/>
              </a:spcBef>
            </a:pPr>
            <a:r>
              <a:rPr lang="cs-CZ" sz="1050" dirty="0">
                <a:latin typeface="Verdana"/>
                <a:cs typeface="Verdana"/>
              </a:rPr>
              <a:t>Středně pokročilé lyžařky, které chtějí lyžovat s jistotou na trendy lyžích.</a:t>
            </a:r>
          </a:p>
        </p:txBody>
      </p:sp>
      <p:pic>
        <p:nvPicPr>
          <p:cNvPr id="47" name="object 4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32396" y="3958881"/>
            <a:ext cx="1254188" cy="363054"/>
          </a:xfrm>
          <a:prstGeom prst="rect">
            <a:avLst/>
          </a:prstGeom>
        </p:spPr>
      </p:pic>
      <p:sp>
        <p:nvSpPr>
          <p:cNvPr id="48" name="object 48"/>
          <p:cNvSpPr txBox="1"/>
          <p:nvPr/>
        </p:nvSpPr>
        <p:spPr>
          <a:xfrm>
            <a:off x="5136260" y="336905"/>
            <a:ext cx="5988940" cy="1944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lang="pt-BR" sz="1100" b="1" i="1" spc="-90" dirty="0">
                <a:latin typeface="Verdana"/>
                <a:cs typeface="Verdana"/>
              </a:rPr>
              <a:t>Elegantní carvingové lyže, které dodávají jistotu všem středně pokročilým lyžař</a:t>
            </a:r>
            <a:r>
              <a:rPr lang="cs-CZ" sz="1100" b="1" i="1" spc="-90" dirty="0" err="1">
                <a:latin typeface="Verdana"/>
                <a:cs typeface="Verdana"/>
              </a:rPr>
              <a:t>kám</a:t>
            </a:r>
            <a:r>
              <a:rPr lang="cs-CZ" sz="1100" b="1" i="1" spc="-90" dirty="0">
                <a:latin typeface="Verdana"/>
                <a:cs typeface="Verdana"/>
              </a:rPr>
              <a:t>.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89128" y="5022964"/>
            <a:ext cx="2682875" cy="1731884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14935" rIns="0" bIns="0" rtlCol="0">
            <a:spAutoFit/>
          </a:bodyPr>
          <a:lstStyle/>
          <a:p>
            <a:pPr marL="118110" marR="109855">
              <a:lnSpc>
                <a:spcPct val="100000"/>
              </a:lnSpc>
              <a:spcBef>
                <a:spcPts val="905"/>
              </a:spcBef>
            </a:pPr>
            <a:r>
              <a:rPr lang="cs-CZ" sz="1000" spc="-20" dirty="0">
                <a:solidFill>
                  <a:srgbClr val="232323"/>
                </a:solidFill>
                <a:latin typeface="Verdana"/>
                <a:ea typeface="Verdana"/>
                <a:cs typeface="Verdana"/>
              </a:rPr>
              <a:t>Tato jedinečná spolupráce mezi značkou Rossignol, známou svým vysoce výkonným lyžařským vybavením a značkou </a:t>
            </a:r>
            <a:r>
              <a:rPr lang="cs-CZ" sz="1000" spc="-20" dirty="0" err="1">
                <a:solidFill>
                  <a:srgbClr val="232323"/>
                </a:solidFill>
                <a:latin typeface="Verdana"/>
                <a:ea typeface="Verdana"/>
                <a:cs typeface="Verdana"/>
              </a:rPr>
              <a:t>Moschino</a:t>
            </a:r>
            <a:r>
              <a:rPr lang="cs-CZ" sz="1000" spc="-20" dirty="0">
                <a:solidFill>
                  <a:srgbClr val="232323"/>
                </a:solidFill>
                <a:latin typeface="Verdana"/>
                <a:ea typeface="Verdana"/>
                <a:cs typeface="Verdana"/>
              </a:rPr>
              <a:t>, proslulou svou odvážnou a hravou módou, spojuje drsnou krásu hor s éterickým kouzlem oblohy. Tato kolekce zachycuje podstatu dobrodružství a elegance a spojuje funkčnost s módou.</a:t>
            </a:r>
          </a:p>
        </p:txBody>
      </p:sp>
      <p:sp>
        <p:nvSpPr>
          <p:cNvPr id="50" name="object 50"/>
          <p:cNvSpPr txBox="1"/>
          <p:nvPr/>
        </p:nvSpPr>
        <p:spPr>
          <a:xfrm>
            <a:off x="236626" y="238455"/>
            <a:ext cx="2322830" cy="1093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295"/>
              </a:lnSpc>
              <a:spcBef>
                <a:spcPts val="105"/>
              </a:spcBef>
            </a:pP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UNISEX</a:t>
            </a:r>
            <a:r>
              <a:rPr sz="1100" spc="-11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SKIS</a:t>
            </a:r>
            <a:r>
              <a:rPr sz="1100" spc="-9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80" dirty="0">
                <a:solidFill>
                  <a:srgbClr val="7E7E7E"/>
                </a:solidFill>
                <a:latin typeface="Verdana"/>
                <a:cs typeface="Verdana"/>
              </a:rPr>
              <a:t>-</a:t>
            </a:r>
            <a:r>
              <a:rPr sz="1100" spc="-7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Verdana"/>
                <a:cs typeface="Verdana"/>
              </a:rPr>
              <a:t>PISTE</a:t>
            </a:r>
            <a:endParaRPr sz="1100">
              <a:latin typeface="Verdana"/>
              <a:cs typeface="Verdana"/>
            </a:endParaRPr>
          </a:p>
          <a:p>
            <a:pPr marL="12700">
              <a:lnSpc>
                <a:spcPts val="2855"/>
              </a:lnSpc>
            </a:pPr>
            <a:r>
              <a:rPr sz="2400" b="1" spc="70" dirty="0">
                <a:solidFill>
                  <a:srgbClr val="030505"/>
                </a:solidFill>
                <a:latin typeface="Tahoma"/>
                <a:cs typeface="Tahoma"/>
              </a:rPr>
              <a:t>N</a:t>
            </a:r>
            <a:r>
              <a:rPr sz="2400" b="1" spc="-165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5" dirty="0">
                <a:solidFill>
                  <a:srgbClr val="030505"/>
                </a:solidFill>
                <a:latin typeface="Tahoma"/>
                <a:cs typeface="Tahoma"/>
              </a:rPr>
              <a:t>O</a:t>
            </a:r>
            <a:r>
              <a:rPr sz="2400" b="1" spc="-16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60" dirty="0">
                <a:solidFill>
                  <a:srgbClr val="030505"/>
                </a:solidFill>
                <a:latin typeface="Tahoma"/>
                <a:cs typeface="Tahoma"/>
              </a:rPr>
              <a:t>V</a:t>
            </a:r>
            <a:r>
              <a:rPr sz="2400" b="1" spc="-170" dirty="0">
                <a:solidFill>
                  <a:srgbClr val="030505"/>
                </a:solidFill>
                <a:latin typeface="Tahoma"/>
                <a:cs typeface="Tahoma"/>
              </a:rPr>
              <a:t> </a:t>
            </a:r>
            <a:r>
              <a:rPr sz="2400" b="1" spc="145" dirty="0">
                <a:solidFill>
                  <a:srgbClr val="030505"/>
                </a:solidFill>
                <a:latin typeface="Tahoma"/>
                <a:cs typeface="Tahoma"/>
              </a:rPr>
              <a:t>A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2400" b="1" spc="145" dirty="0">
                <a:latin typeface="Tahoma"/>
                <a:cs typeface="Tahoma"/>
              </a:rPr>
              <a:t>M</a:t>
            </a:r>
            <a:r>
              <a:rPr sz="2400" b="1" spc="-170" dirty="0">
                <a:latin typeface="Tahoma"/>
                <a:cs typeface="Tahoma"/>
              </a:rPr>
              <a:t> </a:t>
            </a:r>
            <a:r>
              <a:rPr sz="2400" b="1" spc="165" dirty="0">
                <a:latin typeface="Tahoma"/>
                <a:cs typeface="Tahoma"/>
              </a:rPr>
              <a:t>O</a:t>
            </a:r>
            <a:r>
              <a:rPr sz="2400" b="1" spc="-165" dirty="0">
                <a:latin typeface="Tahoma"/>
                <a:cs typeface="Tahoma"/>
              </a:rPr>
              <a:t> </a:t>
            </a:r>
            <a:r>
              <a:rPr sz="2400" b="1" dirty="0">
                <a:latin typeface="Tahoma"/>
                <a:cs typeface="Tahoma"/>
              </a:rPr>
              <a:t>S</a:t>
            </a:r>
            <a:r>
              <a:rPr sz="2400" b="1" spc="-160" dirty="0">
                <a:latin typeface="Tahoma"/>
                <a:cs typeface="Tahoma"/>
              </a:rPr>
              <a:t> </a:t>
            </a:r>
            <a:r>
              <a:rPr sz="2400" b="1" spc="140" dirty="0">
                <a:latin typeface="Tahoma"/>
                <a:cs typeface="Tahoma"/>
              </a:rPr>
              <a:t>C</a:t>
            </a:r>
            <a:r>
              <a:rPr sz="2400" b="1" spc="-165" dirty="0">
                <a:latin typeface="Tahoma"/>
                <a:cs typeface="Tahoma"/>
              </a:rPr>
              <a:t> </a:t>
            </a:r>
            <a:r>
              <a:rPr sz="2400" b="1" spc="90" dirty="0">
                <a:latin typeface="Tahoma"/>
                <a:cs typeface="Tahoma"/>
              </a:rPr>
              <a:t>H</a:t>
            </a:r>
            <a:r>
              <a:rPr sz="2400" b="1" spc="-160" dirty="0">
                <a:latin typeface="Tahoma"/>
                <a:cs typeface="Tahoma"/>
              </a:rPr>
              <a:t> </a:t>
            </a:r>
            <a:r>
              <a:rPr sz="2400" b="1" spc="-385" dirty="0">
                <a:latin typeface="Tahoma"/>
                <a:cs typeface="Tahoma"/>
              </a:rPr>
              <a:t>I</a:t>
            </a:r>
            <a:r>
              <a:rPr sz="2400" b="1" spc="-165" dirty="0">
                <a:latin typeface="Tahoma"/>
                <a:cs typeface="Tahoma"/>
              </a:rPr>
              <a:t> </a:t>
            </a:r>
            <a:r>
              <a:rPr sz="2400" b="1" spc="70" dirty="0">
                <a:latin typeface="Tahoma"/>
                <a:cs typeface="Tahoma"/>
              </a:rPr>
              <a:t>N</a:t>
            </a:r>
            <a:r>
              <a:rPr sz="2400" b="1" spc="-160" dirty="0">
                <a:latin typeface="Tahoma"/>
                <a:cs typeface="Tahoma"/>
              </a:rPr>
              <a:t> </a:t>
            </a:r>
            <a:r>
              <a:rPr sz="2400" b="1" spc="114" dirty="0">
                <a:latin typeface="Tahoma"/>
                <a:cs typeface="Tahoma"/>
              </a:rPr>
              <a:t>O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100" spc="-10" dirty="0">
                <a:latin typeface="Verdana"/>
                <a:cs typeface="Verdana"/>
              </a:rPr>
              <a:t>RAPPX14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36626" y="1473149"/>
            <a:ext cx="2576195" cy="3625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25" dirty="0">
                <a:latin typeface="Verdana"/>
                <a:cs typeface="Verdana"/>
              </a:rPr>
              <a:t>RRPPX15</a:t>
            </a:r>
            <a:r>
              <a:rPr sz="1100" spc="2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NOVA</a:t>
            </a:r>
            <a:r>
              <a:rPr sz="1100" spc="5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MOSCHINO</a:t>
            </a:r>
            <a:r>
              <a:rPr sz="1100" spc="1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XPRESS</a:t>
            </a:r>
            <a:endParaRPr sz="11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spc="-310" dirty="0">
                <a:latin typeface="Verdana"/>
                <a:cs typeface="Verdana"/>
              </a:rPr>
              <a:t>11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spc="-10" dirty="0">
                <a:latin typeface="Verdana"/>
                <a:cs typeface="Verdana"/>
              </a:rPr>
              <a:t>GRANIT</a:t>
            </a:r>
            <a:r>
              <a:rPr sz="1100" spc="-5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BLACK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spc="-160" dirty="0">
                <a:latin typeface="Verdana"/>
                <a:cs typeface="Verdana"/>
              </a:rPr>
              <a:t>–</a:t>
            </a:r>
            <a:r>
              <a:rPr sz="1100" spc="-65" dirty="0">
                <a:latin typeface="Verdana"/>
                <a:cs typeface="Verdana"/>
              </a:rPr>
              <a:t> </a:t>
            </a:r>
            <a:r>
              <a:rPr lang="cs-CZ" sz="1100" b="1" dirty="0">
                <a:latin typeface="Tahoma"/>
                <a:cs typeface="Tahoma"/>
              </a:rPr>
              <a:t>700</a:t>
            </a:r>
            <a:r>
              <a:rPr lang="cs-CZ" sz="1100" b="1" spc="70" dirty="0">
                <a:latin typeface="Tahoma"/>
                <a:cs typeface="Tahoma"/>
              </a:rPr>
              <a:t> </a:t>
            </a:r>
            <a:r>
              <a:rPr lang="cs-CZ" sz="1100" b="1" spc="150" dirty="0">
                <a:latin typeface="Tahoma"/>
                <a:cs typeface="Tahoma"/>
              </a:rPr>
              <a:t>€</a:t>
            </a:r>
            <a:endParaRPr sz="1100" dirty="0">
              <a:latin typeface="Tahoma"/>
              <a:cs typeface="Tahoma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3487151" y="291998"/>
            <a:ext cx="1243965" cy="6336030"/>
            <a:chOff x="3487151" y="291998"/>
            <a:chExt cx="1243965" cy="6336030"/>
          </a:xfrm>
        </p:grpSpPr>
        <p:pic>
          <p:nvPicPr>
            <p:cNvPr id="53" name="object 53" descr="Une image contenant texte, skier, cordon  Le contenu généré par l’IA peut être incorrect.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87151" y="291998"/>
              <a:ext cx="574041" cy="6335903"/>
            </a:xfrm>
            <a:prstGeom prst="rect">
              <a:avLst/>
            </a:prstGeom>
          </p:spPr>
        </p:pic>
        <p:pic>
          <p:nvPicPr>
            <p:cNvPr id="54" name="object 54" descr="Une image contenant texte, skier, cordon  Le contenu généré par l’IA peut être incorrect.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90391" y="291998"/>
              <a:ext cx="840397" cy="6335903"/>
            </a:xfrm>
            <a:prstGeom prst="rect">
              <a:avLst/>
            </a:prstGeom>
          </p:spPr>
        </p:pic>
      </p:grpSp>
      <p:sp>
        <p:nvSpPr>
          <p:cNvPr id="55" name="object 55"/>
          <p:cNvSpPr/>
          <p:nvPr/>
        </p:nvSpPr>
        <p:spPr>
          <a:xfrm>
            <a:off x="11342847" y="0"/>
            <a:ext cx="848994" cy="829310"/>
          </a:xfrm>
          <a:custGeom>
            <a:avLst/>
            <a:gdLst/>
            <a:ahLst/>
            <a:cxnLst/>
            <a:rect l="l" t="t" r="r" b="b"/>
            <a:pathLst>
              <a:path w="848995" h="829310">
                <a:moveTo>
                  <a:pt x="848516" y="0"/>
                </a:moveTo>
                <a:lnTo>
                  <a:pt x="0" y="0"/>
                </a:lnTo>
                <a:lnTo>
                  <a:pt x="848516" y="829310"/>
                </a:lnTo>
                <a:lnTo>
                  <a:pt x="84851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11777218" y="187528"/>
            <a:ext cx="396240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55" dirty="0">
                <a:solidFill>
                  <a:srgbClr val="FCFBFF"/>
                </a:solidFill>
                <a:latin typeface="Tahoma"/>
                <a:cs typeface="Tahoma"/>
              </a:rPr>
              <a:t>NEW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58" name="TextovéPole 57">
            <a:extLst>
              <a:ext uri="{FF2B5EF4-FFF2-40B4-BE49-F238E27FC236}">
                <a16:creationId xmlns:a16="http://schemas.microsoft.com/office/drawing/2014/main" id="{83428B69-F44E-7CA6-B761-ADC74BC25CA6}"/>
              </a:ext>
            </a:extLst>
          </p:cNvPr>
          <p:cNvSpPr txBox="1"/>
          <p:nvPr/>
        </p:nvSpPr>
        <p:spPr>
          <a:xfrm>
            <a:off x="8573174" y="1260964"/>
            <a:ext cx="3314026" cy="3692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cs-CZ" sz="1050" kern="100" dirty="0">
                <a:effectLst/>
                <a:latin typeface="Verdana"/>
                <a:ea typeface="Verdana"/>
                <a:cs typeface="Times New Roman" panose="02020603050405020304" pitchFamily="18" charset="0"/>
              </a:rPr>
              <a:t>Plynulé vedení lyží a jisté, přesně kontrolované oblouky přicházejí zcela přirozeně na této prémiové limitované edici </a:t>
            </a:r>
            <a:r>
              <a:rPr lang="cs-CZ" sz="1050" b="1" kern="100" dirty="0">
                <a:effectLst/>
                <a:latin typeface="Verdana"/>
                <a:ea typeface="Verdana"/>
                <a:cs typeface="Times New Roman" panose="02020603050405020304" pitchFamily="18" charset="0"/>
              </a:rPr>
              <a:t>Nova x </a:t>
            </a:r>
            <a:r>
              <a:rPr lang="cs-CZ" sz="1050" b="1" kern="100" dirty="0" err="1">
                <a:effectLst/>
                <a:latin typeface="Verdana"/>
                <a:ea typeface="Verdana"/>
                <a:cs typeface="Times New Roman" panose="02020603050405020304" pitchFamily="18" charset="0"/>
              </a:rPr>
              <a:t>Moschino</a:t>
            </a:r>
            <a:r>
              <a:rPr lang="cs-CZ" sz="1050" kern="100" dirty="0">
                <a:effectLst/>
                <a:latin typeface="Verdana"/>
                <a:ea typeface="Verdana"/>
                <a:cs typeface="Times New Roman" panose="02020603050405020304" pitchFamily="18" charset="0"/>
              </a:rPr>
              <a:t>, která spojuje pokročilou konstrukci s výrazným designem. Inovativní geometrie lyže je optimalizovaná pro středně pokročilé lyžaře, kteří hledají stabilní platformu a chtějí v každém oblouku cítit plné zapojení lyže i okamžitou odezvu na jejich vstupy. Dřevěné jádro vyztužené karbonovými lamináty zajišťuje ideální poměr nízké hmotnosti a torzní tuhosti. Díky tomu lyže působí lehce pod nohama, ale zároveň poskytují vysokou míru přesnosti při zahájení oblouku a jistotu při vyšším zatížení. Karbonová výztuha stabilizuje lyži v rychlejších pasážích a pomáhá udržet konzistentní kontakt hrany se sněhem.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2192000" y="68580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282C3E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4374641" y="2586609"/>
            <a:ext cx="236728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cs-CZ" sz="3600" dirty="0"/>
              <a:t>DÍKY  </a:t>
            </a:r>
            <a:endParaRPr sz="3600" dirty="0"/>
          </a:p>
        </p:txBody>
      </p:sp>
      <p:grpSp>
        <p:nvGrpSpPr>
          <p:cNvPr id="6" name="object 6"/>
          <p:cNvGrpSpPr/>
          <p:nvPr/>
        </p:nvGrpSpPr>
        <p:grpSpPr>
          <a:xfrm>
            <a:off x="1991635" y="2599838"/>
            <a:ext cx="1941195" cy="1472565"/>
            <a:chOff x="1991635" y="2599838"/>
            <a:chExt cx="1941195" cy="147256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91635" y="2599838"/>
              <a:ext cx="1477223" cy="147235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28288" y="2697480"/>
              <a:ext cx="104360" cy="130225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881754" y="2724404"/>
              <a:ext cx="0" cy="1224280"/>
            </a:xfrm>
            <a:custGeom>
              <a:avLst/>
              <a:gdLst/>
              <a:ahLst/>
              <a:cxnLst/>
              <a:rect l="l" t="t" r="r" b="b"/>
              <a:pathLst>
                <a:path h="1224279">
                  <a:moveTo>
                    <a:pt x="0" y="0"/>
                  </a:moveTo>
                  <a:lnTo>
                    <a:pt x="0" y="1224153"/>
                  </a:lnTo>
                </a:path>
              </a:pathLst>
            </a:custGeom>
            <a:ln w="508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F3B87F07-7A83-4C1C-B399-23F6C95623F1}">
  <we:reference id="wa200010725" version="1.0.0.1" store="cs-CZ" storeType="OMEX"/>
  <we:alternateReferences>
    <we:reference id="WA200010725" version="1.0.0.1" store="" storeType="OMEX"/>
  </we:alternateReferences>
  <we:properties>
    <we:property name="claude.fileId" value="&quot;63195f4a-9ad5-4ef4-92cb-cd5fc5d895dc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7074</TotalTime>
  <Words>34248</Words>
  <Application>Microsoft Office PowerPoint</Application>
  <PresentationFormat>Širokoúhlá obrazovka</PresentationFormat>
  <Paragraphs>4145</Paragraphs>
  <Slides>113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113</vt:i4>
      </vt:variant>
    </vt:vector>
  </HeadingPairs>
  <TitlesOfParts>
    <vt:vector size="121" baseType="lpstr">
      <vt:lpstr>Aptos</vt:lpstr>
      <vt:lpstr>Arial</vt:lpstr>
      <vt:lpstr>Calibri</vt:lpstr>
      <vt:lpstr>Tahoma</vt:lpstr>
      <vt:lpstr>Times New Roman</vt:lpstr>
      <vt:lpstr>Verdana</vt:lpstr>
      <vt:lpstr>Verdana </vt:lpstr>
      <vt:lpstr>Office Theme</vt:lpstr>
      <vt:lpstr>P R O D U K T B I B L E</vt:lpstr>
      <vt:lpstr>H E R O 2 6 - 2 7</vt:lpstr>
      <vt:lpstr>R A N G E</vt:lpstr>
      <vt:lpstr>Prezentace aplikace PowerPoint</vt:lpstr>
      <vt:lpstr>Prezentace aplikace PowerPoint</vt:lpstr>
      <vt:lpstr>Prezentace aplikace PowerPoint</vt:lpstr>
      <vt:lpstr>Prezentace aplikace PowerPoint</vt:lpstr>
      <vt:lpstr>R A N G E</vt:lpstr>
      <vt:lpstr>Prezentace aplikace PowerPoint</vt:lpstr>
      <vt:lpstr>Prezentace aplikace PowerPoint</vt:lpstr>
      <vt:lpstr>H E R O S P E C I A L I S T</vt:lpstr>
      <vt:lpstr>R A N G E</vt:lpstr>
      <vt:lpstr>Prezentace aplikace PowerPoint</vt:lpstr>
      <vt:lpstr>Prezentace aplikace PowerPoint</vt:lpstr>
      <vt:lpstr>Prezentace aplikace PowerPoint</vt:lpstr>
      <vt:lpstr>F O R Z A P I S T E</vt:lpstr>
      <vt:lpstr>R A N G 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N O V A P I S T E</vt:lpstr>
      <vt:lpstr>R A N G 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A R C A D E A L L M O U N T A I N</vt:lpstr>
      <vt:lpstr>1          R    O   D    I      N     A         –      2         R   Ů     Z     N     É             Z      P     Ů      S      O    B     Y            V    Y    U       Ž         I       T      Í</vt:lpstr>
      <vt:lpstr>I ER  A  T  I  O  N  N  A  L  S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A R C A D E W O M E N</vt:lpstr>
      <vt:lpstr>R A N G 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S E N D E R F R E E R I D E</vt:lpstr>
      <vt:lpstr>1  RODINA  –  2  VÝJIMEČNÉ LIKÉRY</vt:lpstr>
      <vt:lpstr>R A N G E</vt:lpstr>
      <vt:lpstr>Prezentace aplikace PowerPoint</vt:lpstr>
      <vt:lpstr>Prezentace aplikace PowerPoint</vt:lpstr>
      <vt:lpstr>Prezentace aplikace PowerPoint</vt:lpstr>
      <vt:lpstr>S O U L F R E E R I D E</vt:lpstr>
      <vt:lpstr>R A N G E</vt:lpstr>
      <vt:lpstr>Prezentace aplikace PowerPoint</vt:lpstr>
      <vt:lpstr>Prezentace aplikace PowerPoint</vt:lpstr>
      <vt:lpstr>Prezentace aplikace PowerPoint</vt:lpstr>
      <vt:lpstr>Prezentace aplikace PowerPoint</vt:lpstr>
      <vt:lpstr>E S C A P E R T O U R I N G</vt:lpstr>
      <vt:lpstr>R A N G E</vt:lpstr>
      <vt:lpstr>Prezentace aplikace PowerPoint</vt:lpstr>
      <vt:lpstr>Prezentace aplikace PowerPoint</vt:lpstr>
      <vt:lpstr>Prezentace aplikace PowerPoint</vt:lpstr>
      <vt:lpstr>J U N I O R</vt:lpstr>
      <vt:lpstr>R A N G 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F L E E T P I S T E</vt:lpstr>
      <vt:lpstr>R A N G E</vt:lpstr>
      <vt:lpstr>R E A C T R T I</vt:lpstr>
      <vt:lpstr>Prezentace aplikace PowerPoint</vt:lpstr>
      <vt:lpstr>R E A C T R T</vt:lpstr>
      <vt:lpstr>E X P E R I E N C E 7 8</vt:lpstr>
      <vt:lpstr>E X P E R I E N C E 8 0</vt:lpstr>
      <vt:lpstr>E X P E R I E N C E J R</vt:lpstr>
      <vt:lpstr>E X P E R I E N C E K I D</vt:lpstr>
      <vt:lpstr>S K I  D E S I G N</vt:lpstr>
      <vt:lpstr>R A N G E</vt:lpstr>
      <vt:lpstr>Prezentace aplikace PowerPoint</vt:lpstr>
      <vt:lpstr>Prezentace aplikace PowerPoint</vt:lpstr>
      <vt:lpstr>Prezentace aplikace PowerPoint</vt:lpstr>
      <vt:lpstr>Prezentace aplikace PowerPoint</vt:lpstr>
      <vt:lpstr> O L L E C T I O N</vt:lpstr>
      <vt:lpstr>S U P E R B L A C K O P S</vt:lpstr>
      <vt:lpstr>S U P E R A R C A D E 8 4</vt:lpstr>
      <vt:lpstr>S I G N A T U R E S P E C I A L I S T R A N G E</vt:lpstr>
      <vt:lpstr>R A N G E</vt:lpstr>
      <vt:lpstr>S I G N A T U R E A L L A I S</vt:lpstr>
      <vt:lpstr>S I G N A T U R E S T R A T O RAPPS04</vt:lpstr>
      <vt:lpstr>S I G N A T U R E R O C</vt:lpstr>
      <vt:lpstr>S U P E R V I R A G E S P E C I A L I S T R A N G E</vt:lpstr>
      <vt:lpstr>R A N G E</vt:lpstr>
      <vt:lpstr>Prezentace aplikace PowerPoint</vt:lpstr>
      <vt:lpstr>Prezentace aplikace PowerPoint</vt:lpstr>
      <vt:lpstr>Prezentace aplikace PowerPoint</vt:lpstr>
      <vt:lpstr>Prezentace aplikace PowerPoint</vt:lpstr>
      <vt:lpstr>S E N D E R 1 1 0 J O N A H L T D RAPMB02</vt:lpstr>
      <vt:lpstr>Prezentace aplikace PowerPoint</vt:lpstr>
      <vt:lpstr>Prezentace aplikace PowerPoint</vt:lpstr>
      <vt:lpstr>DÍKY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erainisio@rossignol.com</dc:creator>
  <cp:lastModifiedBy>ivo ruckl</cp:lastModifiedBy>
  <cp:revision>155</cp:revision>
  <dcterms:created xsi:type="dcterms:W3CDTF">2026-07-30T12:37:07Z</dcterms:created>
  <dcterms:modified xsi:type="dcterms:W3CDTF">2026-09-16T10:15:14Z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2026-03-04T00:00:00Z</vt:filetime>
  </property>
  <property fmtid="{D5CDD505-2E9C-101B-9397-08002B2CF9AE}" pid="4" name="Creator">
    <vt:lpwstr>Microsoft® PowerPoint® pour Microsoft 365</vt:lpwstr>
  </property>
  <property fmtid="{D5CDD505-2E9C-101B-9397-08002B2CF9AE}" pid="5" name="LastSaved">
    <vt:filetime>2026-07-30T00:00:00Z</vt:filetime>
  </property>
  <property fmtid="{D5CDD505-2E9C-101B-9397-08002B2CF9AE}" pid="6" name="Producer">
    <vt:lpwstr>Microsoft® PowerPoint® pour Microsoft 365</vt:lpwstr>
  </property>
</Properties>
</file>